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omments/modernComment_163_A914EFB1.xml" ContentType="application/vnd.ms-powerpoint.comments+xml"/>
  <Override PartName="/ppt/comments/modernComment_162_A7325311.xml" ContentType="application/vnd.ms-powerpoint.comment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71" r:id="rId4"/>
  </p:sldMasterIdLst>
  <p:notesMasterIdLst>
    <p:notesMasterId r:id="rId96"/>
  </p:notesMasterIdLst>
  <p:handoutMasterIdLst>
    <p:handoutMasterId r:id="rId97"/>
  </p:handoutMasterIdLst>
  <p:sldIdLst>
    <p:sldId id="260" r:id="rId5"/>
    <p:sldId id="261" r:id="rId6"/>
    <p:sldId id="262" r:id="rId7"/>
    <p:sldId id="378" r:id="rId8"/>
    <p:sldId id="264" r:id="rId9"/>
    <p:sldId id="263" r:id="rId10"/>
    <p:sldId id="395" r:id="rId11"/>
    <p:sldId id="396" r:id="rId12"/>
    <p:sldId id="398" r:id="rId13"/>
    <p:sldId id="265" r:id="rId14"/>
    <p:sldId id="350" r:id="rId15"/>
    <p:sldId id="377" r:id="rId16"/>
    <p:sldId id="266" r:id="rId17"/>
    <p:sldId id="267" r:id="rId18"/>
    <p:sldId id="366" r:id="rId19"/>
    <p:sldId id="268" r:id="rId20"/>
    <p:sldId id="269" r:id="rId21"/>
    <p:sldId id="270" r:id="rId22"/>
    <p:sldId id="271" r:id="rId23"/>
    <p:sldId id="387" r:id="rId24"/>
    <p:sldId id="272" r:id="rId25"/>
    <p:sldId id="273" r:id="rId26"/>
    <p:sldId id="326" r:id="rId27"/>
    <p:sldId id="390" r:id="rId28"/>
    <p:sldId id="331" r:id="rId29"/>
    <p:sldId id="391" r:id="rId30"/>
    <p:sldId id="392" r:id="rId31"/>
    <p:sldId id="361" r:id="rId32"/>
    <p:sldId id="362" r:id="rId33"/>
    <p:sldId id="388" r:id="rId34"/>
    <p:sldId id="358" r:id="rId35"/>
    <p:sldId id="359" r:id="rId36"/>
    <p:sldId id="274" r:id="rId37"/>
    <p:sldId id="346" r:id="rId38"/>
    <p:sldId id="276" r:id="rId39"/>
    <p:sldId id="351" r:id="rId40"/>
    <p:sldId id="278" r:id="rId41"/>
    <p:sldId id="338" r:id="rId42"/>
    <p:sldId id="399" r:id="rId43"/>
    <p:sldId id="400" r:id="rId44"/>
    <p:sldId id="280" r:id="rId45"/>
    <p:sldId id="355" r:id="rId46"/>
    <p:sldId id="354" r:id="rId47"/>
    <p:sldId id="352" r:id="rId48"/>
    <p:sldId id="374" r:id="rId49"/>
    <p:sldId id="384" r:id="rId50"/>
    <p:sldId id="332" r:id="rId51"/>
    <p:sldId id="328" r:id="rId52"/>
    <p:sldId id="364" r:id="rId53"/>
    <p:sldId id="357" r:id="rId54"/>
    <p:sldId id="282" r:id="rId55"/>
    <p:sldId id="383" r:id="rId56"/>
    <p:sldId id="283" r:id="rId57"/>
    <p:sldId id="375" r:id="rId58"/>
    <p:sldId id="365" r:id="rId59"/>
    <p:sldId id="284" r:id="rId60"/>
    <p:sldId id="369" r:id="rId61"/>
    <p:sldId id="294" r:id="rId62"/>
    <p:sldId id="297" r:id="rId63"/>
    <p:sldId id="333" r:id="rId64"/>
    <p:sldId id="370" r:id="rId65"/>
    <p:sldId id="397" r:id="rId66"/>
    <p:sldId id="289" r:id="rId67"/>
    <p:sldId id="340" r:id="rId68"/>
    <p:sldId id="356" r:id="rId69"/>
    <p:sldId id="371" r:id="rId70"/>
    <p:sldId id="341" r:id="rId71"/>
    <p:sldId id="372" r:id="rId72"/>
    <p:sldId id="342" r:id="rId73"/>
    <p:sldId id="343" r:id="rId74"/>
    <p:sldId id="292" r:id="rId75"/>
    <p:sldId id="293" r:id="rId76"/>
    <p:sldId id="295" r:id="rId77"/>
    <p:sldId id="314" r:id="rId78"/>
    <p:sldId id="320" r:id="rId79"/>
    <p:sldId id="321" r:id="rId80"/>
    <p:sldId id="322" r:id="rId81"/>
    <p:sldId id="323" r:id="rId82"/>
    <p:sldId id="324" r:id="rId83"/>
    <p:sldId id="367" r:id="rId84"/>
    <p:sldId id="327" r:id="rId85"/>
    <p:sldId id="305" r:id="rId86"/>
    <p:sldId id="393" r:id="rId87"/>
    <p:sldId id="394" r:id="rId88"/>
    <p:sldId id="363" r:id="rId89"/>
    <p:sldId id="360" r:id="rId90"/>
    <p:sldId id="349" r:id="rId91"/>
    <p:sldId id="379" r:id="rId92"/>
    <p:sldId id="380" r:id="rId93"/>
    <p:sldId id="381" r:id="rId94"/>
    <p:sldId id="382" r:id="rId95"/>
  </p:sldIdLst>
  <p:sldSz cx="10693400" cy="7561263"/>
  <p:notesSz cx="6797675" cy="9928225"/>
  <p:custDataLst>
    <p:tags r:id="rId98"/>
  </p:custDataLst>
  <p:defaultTextStyle>
    <a:defPPr>
      <a:defRPr lang="en-US"/>
    </a:defPPr>
    <a:lvl1pPr marL="0" algn="l" defTabSz="1043019" rtl="0" eaLnBrk="1" latinLnBrk="0" hangingPunct="1">
      <a:defRPr sz="2100" kern="1200">
        <a:solidFill>
          <a:schemeClr val="tx1"/>
        </a:solidFill>
        <a:latin typeface="+mn-lt"/>
        <a:ea typeface="+mn-ea"/>
        <a:cs typeface="+mn-cs"/>
      </a:defRPr>
    </a:lvl1pPr>
    <a:lvl2pPr marL="521510" algn="l" defTabSz="1043019" rtl="0" eaLnBrk="1" latinLnBrk="0" hangingPunct="1">
      <a:defRPr sz="2100" kern="1200">
        <a:solidFill>
          <a:schemeClr val="tx1"/>
        </a:solidFill>
        <a:latin typeface="+mn-lt"/>
        <a:ea typeface="+mn-ea"/>
        <a:cs typeface="+mn-cs"/>
      </a:defRPr>
    </a:lvl2pPr>
    <a:lvl3pPr marL="1043019" algn="l" defTabSz="1043019" rtl="0" eaLnBrk="1" latinLnBrk="0" hangingPunct="1">
      <a:defRPr sz="2100" kern="1200">
        <a:solidFill>
          <a:schemeClr val="tx1"/>
        </a:solidFill>
        <a:latin typeface="+mn-lt"/>
        <a:ea typeface="+mn-ea"/>
        <a:cs typeface="+mn-cs"/>
      </a:defRPr>
    </a:lvl3pPr>
    <a:lvl4pPr marL="1564528" algn="l" defTabSz="1043019" rtl="0" eaLnBrk="1" latinLnBrk="0" hangingPunct="1">
      <a:defRPr sz="2100" kern="1200">
        <a:solidFill>
          <a:schemeClr val="tx1"/>
        </a:solidFill>
        <a:latin typeface="+mn-lt"/>
        <a:ea typeface="+mn-ea"/>
        <a:cs typeface="+mn-cs"/>
      </a:defRPr>
    </a:lvl4pPr>
    <a:lvl5pPr marL="2086038" algn="l" defTabSz="1043019" rtl="0" eaLnBrk="1" latinLnBrk="0" hangingPunct="1">
      <a:defRPr sz="2100" kern="1200">
        <a:solidFill>
          <a:schemeClr val="tx1"/>
        </a:solidFill>
        <a:latin typeface="+mn-lt"/>
        <a:ea typeface="+mn-ea"/>
        <a:cs typeface="+mn-cs"/>
      </a:defRPr>
    </a:lvl5pPr>
    <a:lvl6pPr marL="2607549" algn="l" defTabSz="1043019" rtl="0" eaLnBrk="1" latinLnBrk="0" hangingPunct="1">
      <a:defRPr sz="2100" kern="1200">
        <a:solidFill>
          <a:schemeClr val="tx1"/>
        </a:solidFill>
        <a:latin typeface="+mn-lt"/>
        <a:ea typeface="+mn-ea"/>
        <a:cs typeface="+mn-cs"/>
      </a:defRPr>
    </a:lvl6pPr>
    <a:lvl7pPr marL="3129058" algn="l" defTabSz="1043019" rtl="0" eaLnBrk="1" latinLnBrk="0" hangingPunct="1">
      <a:defRPr sz="2100" kern="1200">
        <a:solidFill>
          <a:schemeClr val="tx1"/>
        </a:solidFill>
        <a:latin typeface="+mn-lt"/>
        <a:ea typeface="+mn-ea"/>
        <a:cs typeface="+mn-cs"/>
      </a:defRPr>
    </a:lvl7pPr>
    <a:lvl8pPr marL="3650567" algn="l" defTabSz="1043019" rtl="0" eaLnBrk="1" latinLnBrk="0" hangingPunct="1">
      <a:defRPr sz="2100" kern="1200">
        <a:solidFill>
          <a:schemeClr val="tx1"/>
        </a:solidFill>
        <a:latin typeface="+mn-lt"/>
        <a:ea typeface="+mn-ea"/>
        <a:cs typeface="+mn-cs"/>
      </a:defRPr>
    </a:lvl8pPr>
    <a:lvl9pPr marL="4172077" algn="l" defTabSz="1043019"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4" orient="horz" pos="4238" userDrawn="1">
          <p15:clr>
            <a:srgbClr val="A4A3A4"/>
          </p15:clr>
        </p15:guide>
        <p15:guide id="6" pos="2302" userDrawn="1">
          <p15:clr>
            <a:srgbClr val="A4A3A4"/>
          </p15:clr>
        </p15:guide>
        <p15:guide id="7" pos="300" userDrawn="1">
          <p15:clr>
            <a:srgbClr val="A4A3A4"/>
          </p15:clr>
        </p15:guide>
        <p15:guide id="8" pos="2370" userDrawn="1">
          <p15:clr>
            <a:srgbClr val="A4A3A4"/>
          </p15:clr>
        </p15:guide>
        <p15:guide id="9" pos="3331" userDrawn="1">
          <p15:clr>
            <a:srgbClr val="A4A3A4"/>
          </p15:clr>
        </p15:guide>
        <p15:guide id="10" pos="3413" userDrawn="1">
          <p15:clr>
            <a:srgbClr val="A4A3A4"/>
          </p15:clr>
        </p15:guide>
        <p15:guide id="11" pos="6442" userDrawn="1">
          <p15:clr>
            <a:srgbClr val="A4A3A4"/>
          </p15:clr>
        </p15:guide>
        <p15:guide id="12" pos="4366" userDrawn="1">
          <p15:clr>
            <a:srgbClr val="A4A3A4"/>
          </p15:clr>
        </p15:guide>
        <p15:guide id="13" pos="4434" userDrawn="1">
          <p15:clr>
            <a:srgbClr val="A4A3A4"/>
          </p15:clr>
        </p15:guide>
        <p15:guide id="14" orient="horz" pos="2665" userDrawn="1">
          <p15:clr>
            <a:srgbClr val="A4A3A4"/>
          </p15:clr>
        </p15:guide>
        <p15:guide id="15" orient="horz" pos="1183" userDrawn="1">
          <p15:clr>
            <a:srgbClr val="A4A3A4"/>
          </p15:clr>
        </p15:guide>
        <p15:guide id="16" orient="horz" pos="2749" userDrawn="1">
          <p15:clr>
            <a:srgbClr val="A4A3A4"/>
          </p15:clr>
        </p15:guide>
        <p15:guide id="17" orient="horz" pos="4339" userDrawn="1">
          <p15:clr>
            <a:srgbClr val="A4A3A4"/>
          </p15:clr>
        </p15:guide>
        <p15:guide id="18" orient="horz" pos="907" userDrawn="1">
          <p15:clr>
            <a:srgbClr val="A4A3A4"/>
          </p15:clr>
        </p15:guide>
        <p15:guide id="19" orient="horz" pos="307" userDrawn="1">
          <p15:clr>
            <a:srgbClr val="A4A3A4"/>
          </p15:clr>
        </p15:guide>
      </p15:sldGuideLst>
    </p:ext>
    <p:ext uri="{2D200454-40CA-4A62-9FC3-DE9A4176ACB9}">
      <p15:notesGuideLst xmlns:p15="http://schemas.microsoft.com/office/powerpoint/2012/main">
        <p15:guide id="1" orient="horz" pos="3127">
          <p15:clr>
            <a:srgbClr val="A4A3A4"/>
          </p15:clr>
        </p15:guide>
        <p15:guide id="2" pos="214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0FB1F03-8893-9567-200F-FC0C8DF73CF9}" name="KULASEKARAN, RAMESH" initials="KR" userId="S::RAMESH.KULASEKARAN@rbs.co.uk::9720a6f5-a056-4f02-948b-d230008e30c9" providerId="AD"/>
  <p188:author id="{3B8D463D-C124-79DA-59F2-511DB86DB150}" name="Pathak, Kishor (Core Solutions, Technology)" initials="PK(ST" userId="S::Kishor.Pathak@natwest.com::c4c3fd00-1bef-4c55-86d4-1032615ac101" providerId="AD"/>
  <p188:author id="{FEFA117E-C37D-34E0-F66E-AB194C1DEFD7}" name="Kaushal, Parvesh Kumar (Core Solutions, Technology)" initials="KPK(ST" userId="S::ParveshKumar.Kaushal@natwest.com::b5c6e569-e6bd-4225-a9ce-137cebf320fd" providerId="AD"/>
  <p188:author id="{45DB597E-A2F8-A5B6-866A-8FF0AEE9EAF3}" name="Pathak, Kishor (Core Solutions, Technology)" initials="PK(ST" userId="Pathak, Kishor (Core Solutions, Technology)" providerId="None"/>
  <p188:author id="{A205719E-457A-8D1B-6872-8FDE68970E41}" name="KULASEKARAN, RAMESH" initials="KR" userId="S::ramesh.kulasekaran@natwest.com::9720a6f5-a056-4f02-948b-d230008e30c9" providerId="AD"/>
  <p188:author id="{0439ADC9-5919-8CC2-3D61-B5435EAEE928}" name="Kerur, Shashi Kiran (Core Solutions, Technology)" initials="KT" userId="S::shashikiran.kerur@natwest.com::99c807da-baf8-48e0-9112-eacb0692baf1" providerId="AD"/>
  <p188:author id="{5C53F7EA-97CA-1AA8-4F2A-45F0F2FA966E}" name="Kaushal, Parvesh Kumar (Core Solutions, Technology)" initials="KPK(ST" userId="Kaushal, Parvesh Kumar (Core Solutions, Technology)" providerId="None"/>
</p188:authorLst>
</file>

<file path=ppt/presProps.xml><?xml version="1.0" encoding="utf-8"?>
<p:presentationPr xmlns:a="http://schemas.openxmlformats.org/drawingml/2006/main" xmlns:r="http://schemas.openxmlformats.org/officeDocument/2006/relationships" xmlns:p="http://schemas.openxmlformats.org/presentationml/2006/main">
  <p:prnPr clrMode="gray"/>
  <p:clrMru>
    <a:srgbClr val="4214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E514B1-EE38-4A64-A7A8-05BF91FBFA78}" v="15" dt="2024-10-29T05:14:16.415"/>
    <p1510:client id="{67DDC361-FEE1-44E1-A3CE-E41574B1A738}" v="11" dt="2024-10-28T05:19:45.552"/>
  </p1510:revLst>
</p1510:revInfo>
</file>

<file path=ppt/tableStyles.xml><?xml version="1.0" encoding="utf-8"?>
<a:tblStyleLst xmlns:a="http://schemas.openxmlformats.org/drawingml/2006/main" def="{5940675A-B579-460E-94D1-54222C63F5D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2"/>
      </a:tcTxStyle>
      <a:tcStyle>
        <a:tcBdr>
          <a:left>
            <a:ln w="12700" cmpd="sng">
              <a:solidFill>
                <a:srgbClr val="614474"/>
              </a:solidFill>
            </a:ln>
          </a:left>
          <a:right>
            <a:ln w="12700" cmpd="sng">
              <a:solidFill>
                <a:srgbClr val="614474"/>
              </a:solidFill>
            </a:ln>
          </a:right>
          <a:top>
            <a:ln w="12700" cmpd="sng">
              <a:solidFill>
                <a:srgbClr val="614474"/>
              </a:solidFill>
            </a:ln>
          </a:top>
          <a:bottom>
            <a:ln w="12700" cmpd="sng">
              <a:solidFill>
                <a:srgbClr val="614474"/>
              </a:solidFill>
            </a:ln>
          </a:bottom>
          <a:insideH>
            <a:ln w="12700" cmpd="sng">
              <a:solidFill>
                <a:srgbClr val="614474"/>
              </a:solidFill>
            </a:ln>
          </a:insideH>
          <a:insideV>
            <a:ln w="12700" cmpd="sng">
              <a:solidFill>
                <a:srgbClr val="614474"/>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461" y="-917"/>
      </p:cViewPr>
      <p:guideLst>
        <p:guide orient="horz" pos="4238"/>
        <p:guide pos="2302"/>
        <p:guide pos="300"/>
        <p:guide pos="2370"/>
        <p:guide pos="3331"/>
        <p:guide pos="3413"/>
        <p:guide pos="6442"/>
        <p:guide pos="4366"/>
        <p:guide pos="4434"/>
        <p:guide orient="horz" pos="2665"/>
        <p:guide orient="horz" pos="1183"/>
        <p:guide orient="horz" pos="2749"/>
        <p:guide orient="horz" pos="4339"/>
        <p:guide orient="horz" pos="907"/>
        <p:guide orient="horz" pos="307"/>
      </p:guideLst>
    </p:cSldViewPr>
  </p:slideViewPr>
  <p:notesTextViewPr>
    <p:cViewPr>
      <p:scale>
        <a:sx n="1" d="1"/>
        <a:sy n="1" d="1"/>
      </p:scale>
      <p:origin x="0" y="0"/>
    </p:cViewPr>
  </p:notesTextViewPr>
  <p:notesViewPr>
    <p:cSldViewPr snapToGrid="0">
      <p:cViewPr>
        <p:scale>
          <a:sx n="1" d="2"/>
          <a:sy n="1" d="2"/>
        </p:scale>
        <p:origin x="0" y="0"/>
      </p:cViewPr>
      <p:guideLst>
        <p:guide orient="horz" pos="3127"/>
        <p:guide pos="2141"/>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102"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slide" Target="slides/slide9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viewProps" Target="viewProps.xml"/><Relationship Id="rId105" Type="http://schemas.microsoft.com/office/2018/10/relationships/authors" Target="author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tags" Target="tags/tag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handoutMaster" Target="handoutMasters/handoutMaster1.xml"/><Relationship Id="rId10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smahapatra, Niladri (Core Solutions, Technology)" userId="S::niladri.dasmahapatra@natwest.com::70a64ea5-72bf-4e37-aff3-36695e69a9af" providerId="AD" clId="Web-{DC516891-91BC-4E78-9F29-70B81BF9299D}"/>
    <pc:docChg chg="modSld">
      <pc:chgData name="Dasmahapatra, Niladri (Core Solutions, Technology)" userId="S::niladri.dasmahapatra@natwest.com::70a64ea5-72bf-4e37-aff3-36695e69a9af" providerId="AD" clId="Web-{DC516891-91BC-4E78-9F29-70B81BF9299D}" dt="2023-10-03T10:20:51.798" v="0"/>
      <pc:docMkLst>
        <pc:docMk/>
      </pc:docMkLst>
      <pc:sldChg chg="modSp">
        <pc:chgData name="Dasmahapatra, Niladri (Core Solutions, Technology)" userId="S::niladri.dasmahapatra@natwest.com::70a64ea5-72bf-4e37-aff3-36695e69a9af" providerId="AD" clId="Web-{DC516891-91BC-4E78-9F29-70B81BF9299D}" dt="2023-10-03T10:20:51.798" v="0"/>
        <pc:sldMkLst>
          <pc:docMk/>
          <pc:sldMk cId="2626855650" sldId="338"/>
        </pc:sldMkLst>
        <pc:picChg chg="mod">
          <ac:chgData name="Dasmahapatra, Niladri (Core Solutions, Technology)" userId="S::niladri.dasmahapatra@natwest.com::70a64ea5-72bf-4e37-aff3-36695e69a9af" providerId="AD" clId="Web-{DC516891-91BC-4E78-9F29-70B81BF9299D}" dt="2023-10-03T10:20:51.798" v="0"/>
          <ac:picMkLst>
            <pc:docMk/>
            <pc:sldMk cId="2626855650" sldId="338"/>
            <ac:picMk id="7" creationId="{087FD8B9-D523-B48A-FB2B-3E05040B1665}"/>
          </ac:picMkLst>
        </pc:picChg>
      </pc:sldChg>
    </pc:docChg>
  </pc:docChgLst>
  <pc:docChgLst>
    <pc:chgData name="Kerur, Shashi Kiran (Core Solutions, Technology)" userId="99c807da-baf8-48e0-9112-eacb0692baf1" providerId="ADAL" clId="{03E514B1-EE38-4A64-A7A8-05BF91FBFA78}"/>
    <pc:docChg chg="undo custSel modSld">
      <pc:chgData name="Kerur, Shashi Kiran (Core Solutions, Technology)" userId="99c807da-baf8-48e0-9112-eacb0692baf1" providerId="ADAL" clId="{03E514B1-EE38-4A64-A7A8-05BF91FBFA78}" dt="2024-10-29T05:16:50.215" v="420" actId="20577"/>
      <pc:docMkLst>
        <pc:docMk/>
      </pc:docMkLst>
      <pc:sldChg chg="modSp mod">
        <pc:chgData name="Kerur, Shashi Kiran (Core Solutions, Technology)" userId="99c807da-baf8-48e0-9112-eacb0692baf1" providerId="ADAL" clId="{03E514B1-EE38-4A64-A7A8-05BF91FBFA78}" dt="2024-10-29T05:06:50.940" v="272" actId="2161"/>
        <pc:sldMkLst>
          <pc:docMk/>
          <pc:sldMk cId="94301455" sldId="280"/>
        </pc:sldMkLst>
        <pc:spChg chg="mod">
          <ac:chgData name="Kerur, Shashi Kiran (Core Solutions, Technology)" userId="99c807da-baf8-48e0-9112-eacb0692baf1" providerId="ADAL" clId="{03E514B1-EE38-4A64-A7A8-05BF91FBFA78}" dt="2024-10-29T05:03:48.253" v="233" actId="313"/>
          <ac:spMkLst>
            <pc:docMk/>
            <pc:sldMk cId="94301455" sldId="280"/>
            <ac:spMk id="2" creationId="{68E8666A-58E1-49B5-B6FD-09C934CF7B72}"/>
          </ac:spMkLst>
        </pc:spChg>
        <pc:graphicFrameChg chg="mod modGraphic">
          <ac:chgData name="Kerur, Shashi Kiran (Core Solutions, Technology)" userId="99c807da-baf8-48e0-9112-eacb0692baf1" providerId="ADAL" clId="{03E514B1-EE38-4A64-A7A8-05BF91FBFA78}" dt="2024-10-29T05:06:50.940" v="272" actId="2161"/>
          <ac:graphicFrameMkLst>
            <pc:docMk/>
            <pc:sldMk cId="94301455" sldId="280"/>
            <ac:graphicFrameMk id="10" creationId="{28F2F89B-1A9A-494E-8933-3B7C6F698B1A}"/>
          </ac:graphicFrameMkLst>
        </pc:graphicFrameChg>
      </pc:sldChg>
      <pc:sldChg chg="addSp delSp modSp mod">
        <pc:chgData name="Kerur, Shashi Kiran (Core Solutions, Technology)" userId="99c807da-baf8-48e0-9112-eacb0692baf1" providerId="ADAL" clId="{03E514B1-EE38-4A64-A7A8-05BF91FBFA78}" dt="2024-10-29T04:37:59.036" v="62" actId="14100"/>
        <pc:sldMkLst>
          <pc:docMk/>
          <pc:sldMk cId="2626855650" sldId="338"/>
        </pc:sldMkLst>
        <pc:picChg chg="add mod">
          <ac:chgData name="Kerur, Shashi Kiran (Core Solutions, Technology)" userId="99c807da-baf8-48e0-9112-eacb0692baf1" providerId="ADAL" clId="{03E514B1-EE38-4A64-A7A8-05BF91FBFA78}" dt="2024-10-29T04:37:59.036" v="62" actId="14100"/>
          <ac:picMkLst>
            <pc:docMk/>
            <pc:sldMk cId="2626855650" sldId="338"/>
            <ac:picMk id="6" creationId="{C4378080-2030-31D6-9412-8E3F32422ECB}"/>
          </ac:picMkLst>
        </pc:picChg>
        <pc:picChg chg="del">
          <ac:chgData name="Kerur, Shashi Kiran (Core Solutions, Technology)" userId="99c807da-baf8-48e0-9112-eacb0692baf1" providerId="ADAL" clId="{03E514B1-EE38-4A64-A7A8-05BF91FBFA78}" dt="2024-10-29T04:37:09.020" v="56" actId="478"/>
          <ac:picMkLst>
            <pc:docMk/>
            <pc:sldMk cId="2626855650" sldId="338"/>
            <ac:picMk id="7" creationId="{B93C9E62-9DBC-04FF-DE40-4BC66CD00C37}"/>
          </ac:picMkLst>
        </pc:picChg>
      </pc:sldChg>
      <pc:sldChg chg="modSp mod">
        <pc:chgData name="Kerur, Shashi Kiran (Core Solutions, Technology)" userId="99c807da-baf8-48e0-9112-eacb0692baf1" providerId="ADAL" clId="{03E514B1-EE38-4A64-A7A8-05BF91FBFA78}" dt="2024-10-29T05:13:59.345" v="386" actId="6549"/>
        <pc:sldMkLst>
          <pc:docMk/>
          <pc:sldMk cId="2206828719" sldId="365"/>
        </pc:sldMkLst>
        <pc:graphicFrameChg chg="mod modGraphic">
          <ac:chgData name="Kerur, Shashi Kiran (Core Solutions, Technology)" userId="99c807da-baf8-48e0-9112-eacb0692baf1" providerId="ADAL" clId="{03E514B1-EE38-4A64-A7A8-05BF91FBFA78}" dt="2024-10-29T05:13:59.345" v="386" actId="6549"/>
          <ac:graphicFrameMkLst>
            <pc:docMk/>
            <pc:sldMk cId="2206828719" sldId="365"/>
            <ac:graphicFrameMk id="6" creationId="{F2825CB1-BC7B-4858-B3ED-60FA0FC6B9D8}"/>
          </ac:graphicFrameMkLst>
        </pc:graphicFrameChg>
      </pc:sldChg>
      <pc:sldChg chg="modSp mod">
        <pc:chgData name="Kerur, Shashi Kiran (Core Solutions, Technology)" userId="99c807da-baf8-48e0-9112-eacb0692baf1" providerId="ADAL" clId="{03E514B1-EE38-4A64-A7A8-05BF91FBFA78}" dt="2024-10-29T05:16:50.215" v="420" actId="20577"/>
        <pc:sldMkLst>
          <pc:docMk/>
          <pc:sldMk cId="2951842483" sldId="384"/>
        </pc:sldMkLst>
        <pc:graphicFrameChg chg="modGraphic">
          <ac:chgData name="Kerur, Shashi Kiran (Core Solutions, Technology)" userId="99c807da-baf8-48e0-9112-eacb0692baf1" providerId="ADAL" clId="{03E514B1-EE38-4A64-A7A8-05BF91FBFA78}" dt="2024-10-29T05:16:50.215" v="420" actId="20577"/>
          <ac:graphicFrameMkLst>
            <pc:docMk/>
            <pc:sldMk cId="2951842483" sldId="384"/>
            <ac:graphicFrameMk id="8" creationId="{7E12C752-DBA9-4105-9A1F-11D1D6329D53}"/>
          </ac:graphicFrameMkLst>
        </pc:graphicFrameChg>
      </pc:sldChg>
      <pc:sldChg chg="modSp mod">
        <pc:chgData name="Kerur, Shashi Kiran (Core Solutions, Technology)" userId="99c807da-baf8-48e0-9112-eacb0692baf1" providerId="ADAL" clId="{03E514B1-EE38-4A64-A7A8-05BF91FBFA78}" dt="2024-10-29T04:45:34.885" v="228" actId="20577"/>
        <pc:sldMkLst>
          <pc:docMk/>
          <pc:sldMk cId="753091654" sldId="398"/>
        </pc:sldMkLst>
        <pc:graphicFrameChg chg="modGraphic">
          <ac:chgData name="Kerur, Shashi Kiran (Core Solutions, Technology)" userId="99c807da-baf8-48e0-9112-eacb0692baf1" providerId="ADAL" clId="{03E514B1-EE38-4A64-A7A8-05BF91FBFA78}" dt="2024-10-29T04:45:34.885" v="228" actId="20577"/>
          <ac:graphicFrameMkLst>
            <pc:docMk/>
            <pc:sldMk cId="753091654" sldId="398"/>
            <ac:graphicFrameMk id="5" creationId="{C4B9B345-C909-4166-BB6F-286DAFC336E0}"/>
          </ac:graphicFrameMkLst>
        </pc:graphicFrameChg>
      </pc:sldChg>
      <pc:sldChg chg="addSp delSp modSp mod">
        <pc:chgData name="Kerur, Shashi Kiran (Core Solutions, Technology)" userId="99c807da-baf8-48e0-9112-eacb0692baf1" providerId="ADAL" clId="{03E514B1-EE38-4A64-A7A8-05BF91FBFA78}" dt="2024-10-29T03:45:08.940" v="55" actId="1076"/>
        <pc:sldMkLst>
          <pc:docMk/>
          <pc:sldMk cId="2245958810" sldId="399"/>
        </pc:sldMkLst>
        <pc:spChg chg="mod">
          <ac:chgData name="Kerur, Shashi Kiran (Core Solutions, Technology)" userId="99c807da-baf8-48e0-9112-eacb0692baf1" providerId="ADAL" clId="{03E514B1-EE38-4A64-A7A8-05BF91FBFA78}" dt="2024-10-29T03:45:08.940" v="55" actId="1076"/>
          <ac:spMkLst>
            <pc:docMk/>
            <pc:sldMk cId="2245958810" sldId="399"/>
            <ac:spMk id="2" creationId="{D6911C79-9D65-1AFE-290D-BB4719AA80DA}"/>
          </ac:spMkLst>
        </pc:spChg>
        <pc:spChg chg="mod">
          <ac:chgData name="Kerur, Shashi Kiran (Core Solutions, Technology)" userId="99c807da-baf8-48e0-9112-eacb0692baf1" providerId="ADAL" clId="{03E514B1-EE38-4A64-A7A8-05BF91FBFA78}" dt="2024-10-29T03:44:42.567" v="52" actId="20577"/>
          <ac:spMkLst>
            <pc:docMk/>
            <pc:sldMk cId="2245958810" sldId="399"/>
            <ac:spMk id="13" creationId="{57A725D7-8BB0-2AE6-8072-2912E2915C16}"/>
          </ac:spMkLst>
        </pc:spChg>
        <pc:picChg chg="add mod">
          <ac:chgData name="Kerur, Shashi Kiran (Core Solutions, Technology)" userId="99c807da-baf8-48e0-9112-eacb0692baf1" providerId="ADAL" clId="{03E514B1-EE38-4A64-A7A8-05BF91FBFA78}" dt="2024-10-29T03:45:03.205" v="54" actId="14100"/>
          <ac:picMkLst>
            <pc:docMk/>
            <pc:sldMk cId="2245958810" sldId="399"/>
            <ac:picMk id="6" creationId="{EDC9A7D1-0E1A-42CE-34AF-FAE48C8A87CF}"/>
          </ac:picMkLst>
        </pc:picChg>
        <pc:picChg chg="del">
          <ac:chgData name="Kerur, Shashi Kiran (Core Solutions, Technology)" userId="99c807da-baf8-48e0-9112-eacb0692baf1" providerId="ADAL" clId="{03E514B1-EE38-4A64-A7A8-05BF91FBFA78}" dt="2024-10-29T03:41:35.947" v="0" actId="478"/>
          <ac:picMkLst>
            <pc:docMk/>
            <pc:sldMk cId="2245958810" sldId="399"/>
            <ac:picMk id="7" creationId="{17106F6B-E7AC-4739-65DC-903BBB16BD81}"/>
          </ac:picMkLst>
        </pc:picChg>
      </pc:sldChg>
      <pc:sldChg chg="modSp mod">
        <pc:chgData name="Kerur, Shashi Kiran (Core Solutions, Technology)" userId="99c807da-baf8-48e0-9112-eacb0692baf1" providerId="ADAL" clId="{03E514B1-EE38-4A64-A7A8-05BF91FBFA78}" dt="2024-10-29T05:02:02.102" v="232" actId="14100"/>
        <pc:sldMkLst>
          <pc:docMk/>
          <pc:sldMk cId="3361205032" sldId="400"/>
        </pc:sldMkLst>
        <pc:graphicFrameChg chg="mod modGraphic">
          <ac:chgData name="Kerur, Shashi Kiran (Core Solutions, Technology)" userId="99c807da-baf8-48e0-9112-eacb0692baf1" providerId="ADAL" clId="{03E514B1-EE38-4A64-A7A8-05BF91FBFA78}" dt="2024-10-29T05:02:02.102" v="232" actId="14100"/>
          <ac:graphicFrameMkLst>
            <pc:docMk/>
            <pc:sldMk cId="3361205032" sldId="400"/>
            <ac:graphicFrameMk id="5" creationId="{9CBC02BD-3137-2574-6454-BF8B8DD05431}"/>
          </ac:graphicFrameMkLst>
        </pc:graphicFrameChg>
        <pc:graphicFrameChg chg="modGraphic">
          <ac:chgData name="Kerur, Shashi Kiran (Core Solutions, Technology)" userId="99c807da-baf8-48e0-9112-eacb0692baf1" providerId="ADAL" clId="{03E514B1-EE38-4A64-A7A8-05BF91FBFA78}" dt="2024-10-29T04:42:02.272" v="109" actId="20577"/>
          <ac:graphicFrameMkLst>
            <pc:docMk/>
            <pc:sldMk cId="3361205032" sldId="400"/>
            <ac:graphicFrameMk id="6" creationId="{1314C845-D102-A640-5A3A-1FB8807021F8}"/>
          </ac:graphicFrameMkLst>
        </pc:graphicFrameChg>
      </pc:sldChg>
    </pc:docChg>
  </pc:docChgLst>
  <pc:docChgLst>
    <pc:chgData name="Pathak, Kishor (Core Solutions, Technology)" userId="c4c3fd00-1bef-4c55-86d4-1032615ac101" providerId="ADAL" clId="{87D443F7-9B6E-4AC9-BE8B-C04EADFBF241}"/>
    <pc:docChg chg="custSel modSld">
      <pc:chgData name="Pathak, Kishor (Core Solutions, Technology)" userId="c4c3fd00-1bef-4c55-86d4-1032615ac101" providerId="ADAL" clId="{87D443F7-9B6E-4AC9-BE8B-C04EADFBF241}" dt="2023-09-20T16:09:46.933" v="797" actId="20577"/>
      <pc:docMkLst>
        <pc:docMk/>
      </pc:docMkLst>
      <pc:sldChg chg="modSp mod">
        <pc:chgData name="Pathak, Kishor (Core Solutions, Technology)" userId="c4c3fd00-1bef-4c55-86d4-1032615ac101" providerId="ADAL" clId="{87D443F7-9B6E-4AC9-BE8B-C04EADFBF241}" dt="2023-09-20T15:49:14.386" v="158" actId="14734"/>
        <pc:sldMkLst>
          <pc:docMk/>
          <pc:sldMk cId="2698142592" sldId="342"/>
        </pc:sldMkLst>
        <pc:graphicFrameChg chg="modGraphic">
          <ac:chgData name="Pathak, Kishor (Core Solutions, Technology)" userId="c4c3fd00-1bef-4c55-86d4-1032615ac101" providerId="ADAL" clId="{87D443F7-9B6E-4AC9-BE8B-C04EADFBF241}" dt="2023-09-20T15:49:14.386" v="158" actId="14734"/>
          <ac:graphicFrameMkLst>
            <pc:docMk/>
            <pc:sldMk cId="2698142592" sldId="342"/>
            <ac:graphicFrameMk id="8" creationId="{24315F4F-D4D8-457B-A05E-0405BA79941C}"/>
          </ac:graphicFrameMkLst>
        </pc:graphicFrameChg>
      </pc:sldChg>
      <pc:sldChg chg="modSp mod">
        <pc:chgData name="Pathak, Kishor (Core Solutions, Technology)" userId="c4c3fd00-1bef-4c55-86d4-1032615ac101" providerId="ADAL" clId="{87D443F7-9B6E-4AC9-BE8B-C04EADFBF241}" dt="2023-09-20T05:38:50.788" v="9" actId="20577"/>
        <pc:sldMkLst>
          <pc:docMk/>
          <pc:sldMk cId="2987599944" sldId="351"/>
        </pc:sldMkLst>
        <pc:spChg chg="mod">
          <ac:chgData name="Pathak, Kishor (Core Solutions, Technology)" userId="c4c3fd00-1bef-4c55-86d4-1032615ac101" providerId="ADAL" clId="{87D443F7-9B6E-4AC9-BE8B-C04EADFBF241}" dt="2023-09-20T05:38:50.788" v="9" actId="20577"/>
          <ac:spMkLst>
            <pc:docMk/>
            <pc:sldMk cId="2987599944" sldId="351"/>
            <ac:spMk id="2" creationId="{7CBDE04A-6AF1-45FA-BCD3-732319CF74A4}"/>
          </ac:spMkLst>
        </pc:spChg>
      </pc:sldChg>
      <pc:sldChg chg="modSp mod">
        <pc:chgData name="Pathak, Kishor (Core Solutions, Technology)" userId="c4c3fd00-1bef-4c55-86d4-1032615ac101" providerId="ADAL" clId="{87D443F7-9B6E-4AC9-BE8B-C04EADFBF241}" dt="2023-09-20T16:09:46.933" v="797" actId="20577"/>
        <pc:sldMkLst>
          <pc:docMk/>
          <pc:sldMk cId="290457735" sldId="372"/>
        </pc:sldMkLst>
        <pc:graphicFrameChg chg="mod modGraphic">
          <ac:chgData name="Pathak, Kishor (Core Solutions, Technology)" userId="c4c3fd00-1bef-4c55-86d4-1032615ac101" providerId="ADAL" clId="{87D443F7-9B6E-4AC9-BE8B-C04EADFBF241}" dt="2023-09-20T16:09:46.933" v="797" actId="20577"/>
          <ac:graphicFrameMkLst>
            <pc:docMk/>
            <pc:sldMk cId="290457735" sldId="372"/>
            <ac:graphicFrameMk id="8" creationId="{B0D17125-AD22-4B3F-9D26-B05504E70097}"/>
          </ac:graphicFrameMkLst>
        </pc:graphicFrameChg>
      </pc:sldChg>
      <pc:sldChg chg="modSp mod">
        <pc:chgData name="Pathak, Kishor (Core Solutions, Technology)" userId="c4c3fd00-1bef-4c55-86d4-1032615ac101" providerId="ADAL" clId="{87D443F7-9B6E-4AC9-BE8B-C04EADFBF241}" dt="2023-09-20T05:39:53.985" v="27" actId="20577"/>
        <pc:sldMkLst>
          <pc:docMk/>
          <pc:sldMk cId="3755484745" sldId="375"/>
        </pc:sldMkLst>
        <pc:graphicFrameChg chg="modGraphic">
          <ac:chgData name="Pathak, Kishor (Core Solutions, Technology)" userId="c4c3fd00-1bef-4c55-86d4-1032615ac101" providerId="ADAL" clId="{87D443F7-9B6E-4AC9-BE8B-C04EADFBF241}" dt="2023-09-20T05:39:53.985" v="27" actId="20577"/>
          <ac:graphicFrameMkLst>
            <pc:docMk/>
            <pc:sldMk cId="3755484745" sldId="375"/>
            <ac:graphicFrameMk id="5" creationId="{DB12D424-1E76-4140-8A1C-672C46E0E8EE}"/>
          </ac:graphicFrameMkLst>
        </pc:graphicFrameChg>
      </pc:sldChg>
      <pc:sldChg chg="modSp">
        <pc:chgData name="Pathak, Kishor (Core Solutions, Technology)" userId="c4c3fd00-1bef-4c55-86d4-1032615ac101" providerId="ADAL" clId="{87D443F7-9B6E-4AC9-BE8B-C04EADFBF241}" dt="2023-09-20T05:37:02.419" v="0"/>
        <pc:sldMkLst>
          <pc:docMk/>
          <pc:sldMk cId="285819156" sldId="396"/>
        </pc:sldMkLst>
        <pc:graphicFrameChg chg="mod">
          <ac:chgData name="Pathak, Kishor (Core Solutions, Technology)" userId="c4c3fd00-1bef-4c55-86d4-1032615ac101" providerId="ADAL" clId="{87D443F7-9B6E-4AC9-BE8B-C04EADFBF241}" dt="2023-09-20T05:37:02.419" v="0"/>
          <ac:graphicFrameMkLst>
            <pc:docMk/>
            <pc:sldMk cId="285819156" sldId="396"/>
            <ac:graphicFrameMk id="5" creationId="{C4B9B345-C909-4166-BB6F-286DAFC336E0}"/>
          </ac:graphicFrameMkLst>
        </pc:graphicFrameChg>
      </pc:sldChg>
      <pc:sldChg chg="modSp mod">
        <pc:chgData name="Pathak, Kishor (Core Solutions, Technology)" userId="c4c3fd00-1bef-4c55-86d4-1032615ac101" providerId="ADAL" clId="{87D443F7-9B6E-4AC9-BE8B-C04EADFBF241}" dt="2023-09-20T05:40:41.555" v="28" actId="14100"/>
        <pc:sldMkLst>
          <pc:docMk/>
          <pc:sldMk cId="838784397" sldId="398"/>
        </pc:sldMkLst>
        <pc:spChg chg="mod">
          <ac:chgData name="Pathak, Kishor (Core Solutions, Technology)" userId="c4c3fd00-1bef-4c55-86d4-1032615ac101" providerId="ADAL" clId="{87D443F7-9B6E-4AC9-BE8B-C04EADFBF241}" dt="2023-09-20T05:40:41.555" v="28" actId="14100"/>
          <ac:spMkLst>
            <pc:docMk/>
            <pc:sldMk cId="838784397" sldId="398"/>
            <ac:spMk id="2" creationId="{831A910B-7334-4FEB-914D-A80BF2B269D7}"/>
          </ac:spMkLst>
        </pc:spChg>
      </pc:sldChg>
    </pc:docChg>
  </pc:docChgLst>
  <pc:docChgLst>
    <pc:chgData name="Kerur, Shashi Kiran (Core Solutions, Technology)" userId="99c807da-baf8-48e0-9112-eacb0692baf1" providerId="ADAL" clId="{67DDC361-FEE1-44E1-A3CE-E41574B1A738}"/>
    <pc:docChg chg="custSel modSld">
      <pc:chgData name="Kerur, Shashi Kiran (Core Solutions, Technology)" userId="99c807da-baf8-48e0-9112-eacb0692baf1" providerId="ADAL" clId="{67DDC361-FEE1-44E1-A3CE-E41574B1A738}" dt="2024-10-28T05:22:46.156" v="189" actId="5793"/>
      <pc:docMkLst>
        <pc:docMk/>
      </pc:docMkLst>
      <pc:sldChg chg="modSp mod">
        <pc:chgData name="Kerur, Shashi Kiran (Core Solutions, Technology)" userId="99c807da-baf8-48e0-9112-eacb0692baf1" providerId="ADAL" clId="{67DDC361-FEE1-44E1-A3CE-E41574B1A738}" dt="2024-10-28T05:22:46.156" v="189" actId="5793"/>
        <pc:sldMkLst>
          <pc:docMk/>
          <pc:sldMk cId="3361205032" sldId="400"/>
        </pc:sldMkLst>
        <pc:graphicFrameChg chg="mod modGraphic">
          <ac:chgData name="Kerur, Shashi Kiran (Core Solutions, Technology)" userId="99c807da-baf8-48e0-9112-eacb0692baf1" providerId="ADAL" clId="{67DDC361-FEE1-44E1-A3CE-E41574B1A738}" dt="2024-10-28T05:22:46.156" v="189" actId="5793"/>
          <ac:graphicFrameMkLst>
            <pc:docMk/>
            <pc:sldMk cId="3361205032" sldId="400"/>
            <ac:graphicFrameMk id="5" creationId="{9CBC02BD-3137-2574-6454-BF8B8DD05431}"/>
          </ac:graphicFrameMkLst>
        </pc:graphicFrameChg>
        <pc:graphicFrameChg chg="mod modGraphic">
          <ac:chgData name="Kerur, Shashi Kiran (Core Solutions, Technology)" userId="99c807da-baf8-48e0-9112-eacb0692baf1" providerId="ADAL" clId="{67DDC361-FEE1-44E1-A3CE-E41574B1A738}" dt="2024-10-28T05:16:58.765" v="100" actId="20577"/>
          <ac:graphicFrameMkLst>
            <pc:docMk/>
            <pc:sldMk cId="3361205032" sldId="400"/>
            <ac:graphicFrameMk id="6" creationId="{1314C845-D102-A640-5A3A-1FB8807021F8}"/>
          </ac:graphicFrameMkLst>
        </pc:graphicFrameChg>
      </pc:sldChg>
    </pc:docChg>
  </pc:docChgLst>
  <pc:docChgLst>
    <pc:chgData name="Kerur, Shashi Kiran (Core Solutions, Technology)" userId="99c807da-baf8-48e0-9112-eacb0692baf1" providerId="ADAL" clId="{2B314696-DC22-47AF-A113-FD07AB85BFFF}"/>
    <pc:docChg chg="undo custSel modSld">
      <pc:chgData name="Kerur, Shashi Kiran (Core Solutions, Technology)" userId="99c807da-baf8-48e0-9112-eacb0692baf1" providerId="ADAL" clId="{2B314696-DC22-47AF-A113-FD07AB85BFFF}" dt="2024-09-24T05:52:43.555" v="133" actId="14100"/>
      <pc:docMkLst>
        <pc:docMk/>
      </pc:docMkLst>
      <pc:sldChg chg="modSp mod">
        <pc:chgData name="Kerur, Shashi Kiran (Core Solutions, Technology)" userId="99c807da-baf8-48e0-9112-eacb0692baf1" providerId="ADAL" clId="{2B314696-DC22-47AF-A113-FD07AB85BFFF}" dt="2024-09-24T01:33:35.706" v="1" actId="20577"/>
        <pc:sldMkLst>
          <pc:docMk/>
          <pc:sldMk cId="753091654" sldId="398"/>
        </pc:sldMkLst>
        <pc:graphicFrameChg chg="modGraphic">
          <ac:chgData name="Kerur, Shashi Kiran (Core Solutions, Technology)" userId="99c807da-baf8-48e0-9112-eacb0692baf1" providerId="ADAL" clId="{2B314696-DC22-47AF-A113-FD07AB85BFFF}" dt="2024-09-24T01:33:35.706" v="1" actId="20577"/>
          <ac:graphicFrameMkLst>
            <pc:docMk/>
            <pc:sldMk cId="753091654" sldId="398"/>
            <ac:graphicFrameMk id="5" creationId="{C4B9B345-C909-4166-BB6F-286DAFC336E0}"/>
          </ac:graphicFrameMkLst>
        </pc:graphicFrameChg>
      </pc:sldChg>
      <pc:sldChg chg="addSp delSp modSp mod">
        <pc:chgData name="Kerur, Shashi Kiran (Core Solutions, Technology)" userId="99c807da-baf8-48e0-9112-eacb0692baf1" providerId="ADAL" clId="{2B314696-DC22-47AF-A113-FD07AB85BFFF}" dt="2024-09-24T05:52:43.555" v="133" actId="14100"/>
        <pc:sldMkLst>
          <pc:docMk/>
          <pc:sldMk cId="2245958810" sldId="399"/>
        </pc:sldMkLst>
        <pc:spChg chg="mod ord">
          <ac:chgData name="Kerur, Shashi Kiran (Core Solutions, Technology)" userId="99c807da-baf8-48e0-9112-eacb0692baf1" providerId="ADAL" clId="{2B314696-DC22-47AF-A113-FD07AB85BFFF}" dt="2024-09-24T05:52:43.555" v="133" actId="14100"/>
          <ac:spMkLst>
            <pc:docMk/>
            <pc:sldMk cId="2245958810" sldId="399"/>
            <ac:spMk id="2" creationId="{D6911C79-9D65-1AFE-290D-BB4719AA80DA}"/>
          </ac:spMkLst>
        </pc:spChg>
        <pc:spChg chg="mod">
          <ac:chgData name="Kerur, Shashi Kiran (Core Solutions, Technology)" userId="99c807da-baf8-48e0-9112-eacb0692baf1" providerId="ADAL" clId="{2B314696-DC22-47AF-A113-FD07AB85BFFF}" dt="2024-09-24T05:48:09.165" v="122" actId="14100"/>
          <ac:spMkLst>
            <pc:docMk/>
            <pc:sldMk cId="2245958810" sldId="399"/>
            <ac:spMk id="13" creationId="{57A725D7-8BB0-2AE6-8072-2912E2915C16}"/>
          </ac:spMkLst>
        </pc:spChg>
        <pc:picChg chg="add mod">
          <ac:chgData name="Kerur, Shashi Kiran (Core Solutions, Technology)" userId="99c807da-baf8-48e0-9112-eacb0692baf1" providerId="ADAL" clId="{2B314696-DC22-47AF-A113-FD07AB85BFFF}" dt="2024-09-24T05:52:26.994" v="129" actId="1035"/>
          <ac:picMkLst>
            <pc:docMk/>
            <pc:sldMk cId="2245958810" sldId="399"/>
            <ac:picMk id="6" creationId="{DB9B43DF-438E-8CED-CB76-DAF6C249C52F}"/>
          </ac:picMkLst>
        </pc:picChg>
        <pc:picChg chg="del">
          <ac:chgData name="Kerur, Shashi Kiran (Core Solutions, Technology)" userId="99c807da-baf8-48e0-9112-eacb0692baf1" providerId="ADAL" clId="{2B314696-DC22-47AF-A113-FD07AB85BFFF}" dt="2024-09-24T05:47:05.916" v="113" actId="478"/>
          <ac:picMkLst>
            <pc:docMk/>
            <pc:sldMk cId="2245958810" sldId="399"/>
            <ac:picMk id="12" creationId="{D3416BDA-A214-E414-2011-9F28B9C80411}"/>
          </ac:picMkLst>
        </pc:picChg>
      </pc:sldChg>
      <pc:sldChg chg="modSp mod">
        <pc:chgData name="Kerur, Shashi Kiran (Core Solutions, Technology)" userId="99c807da-baf8-48e0-9112-eacb0692baf1" providerId="ADAL" clId="{2B314696-DC22-47AF-A113-FD07AB85BFFF}" dt="2024-09-24T01:40:22.538" v="110" actId="1035"/>
        <pc:sldMkLst>
          <pc:docMk/>
          <pc:sldMk cId="3361205032" sldId="400"/>
        </pc:sldMkLst>
        <pc:graphicFrameChg chg="modGraphic">
          <ac:chgData name="Kerur, Shashi Kiran (Core Solutions, Technology)" userId="99c807da-baf8-48e0-9112-eacb0692baf1" providerId="ADAL" clId="{2B314696-DC22-47AF-A113-FD07AB85BFFF}" dt="2024-09-24T01:37:33.026" v="53" actId="20577"/>
          <ac:graphicFrameMkLst>
            <pc:docMk/>
            <pc:sldMk cId="3361205032" sldId="400"/>
            <ac:graphicFrameMk id="5" creationId="{9CBC02BD-3137-2574-6454-BF8B8DD05431}"/>
          </ac:graphicFrameMkLst>
        </pc:graphicFrameChg>
        <pc:graphicFrameChg chg="mod modGraphic">
          <ac:chgData name="Kerur, Shashi Kiran (Core Solutions, Technology)" userId="99c807da-baf8-48e0-9112-eacb0692baf1" providerId="ADAL" clId="{2B314696-DC22-47AF-A113-FD07AB85BFFF}" dt="2024-09-24T01:40:22.538" v="110" actId="1035"/>
          <ac:graphicFrameMkLst>
            <pc:docMk/>
            <pc:sldMk cId="3361205032" sldId="400"/>
            <ac:graphicFrameMk id="6" creationId="{1314C845-D102-A640-5A3A-1FB8807021F8}"/>
          </ac:graphicFrameMkLst>
        </pc:graphicFrameChg>
      </pc:sldChg>
    </pc:docChg>
  </pc:docChgLst>
  <pc:docChgLst>
    <pc:chgData name="Kerur, Shashi Kiran (Core Solutions, Technology)" userId="99c807da-baf8-48e0-9112-eacb0692baf1" providerId="ADAL" clId="{8D6CCA83-36CF-4E2F-AE96-BEA9B62C18CA}"/>
    <pc:docChg chg="custSel addSld delSld modSld">
      <pc:chgData name="Kerur, Shashi Kiran (Core Solutions, Technology)" userId="99c807da-baf8-48e0-9112-eacb0692baf1" providerId="ADAL" clId="{8D6CCA83-36CF-4E2F-AE96-BEA9B62C18CA}" dt="2024-09-23T07:53:57.284" v="1880" actId="20577"/>
      <pc:docMkLst>
        <pc:docMk/>
      </pc:docMkLst>
      <pc:sldChg chg="modSp mod">
        <pc:chgData name="Kerur, Shashi Kiran (Core Solutions, Technology)" userId="99c807da-baf8-48e0-9112-eacb0692baf1" providerId="ADAL" clId="{8D6CCA83-36CF-4E2F-AE96-BEA9B62C18CA}" dt="2024-09-23T07:53:57.284" v="1880" actId="20577"/>
        <pc:sldMkLst>
          <pc:docMk/>
          <pc:sldMk cId="1991163522" sldId="260"/>
        </pc:sldMkLst>
        <pc:spChg chg="mod">
          <ac:chgData name="Kerur, Shashi Kiran (Core Solutions, Technology)" userId="99c807da-baf8-48e0-9112-eacb0692baf1" providerId="ADAL" clId="{8D6CCA83-36CF-4E2F-AE96-BEA9B62C18CA}" dt="2024-09-23T07:53:57.284" v="1880" actId="20577"/>
          <ac:spMkLst>
            <pc:docMk/>
            <pc:sldMk cId="1991163522" sldId="260"/>
            <ac:spMk id="8" creationId="{06A1E0F3-6B28-493A-86A6-21D04D5FBFF2}"/>
          </ac:spMkLst>
        </pc:spChg>
      </pc:sldChg>
      <pc:sldChg chg="modSp mod">
        <pc:chgData name="Kerur, Shashi Kiran (Core Solutions, Technology)" userId="99c807da-baf8-48e0-9112-eacb0692baf1" providerId="ADAL" clId="{8D6CCA83-36CF-4E2F-AE96-BEA9B62C18CA}" dt="2024-09-23T03:51:02.855" v="1565" actId="1076"/>
        <pc:sldMkLst>
          <pc:docMk/>
          <pc:sldMk cId="94301455" sldId="280"/>
        </pc:sldMkLst>
        <pc:spChg chg="mod">
          <ac:chgData name="Kerur, Shashi Kiran (Core Solutions, Technology)" userId="99c807da-baf8-48e0-9112-eacb0692baf1" providerId="ADAL" clId="{8D6CCA83-36CF-4E2F-AE96-BEA9B62C18CA}" dt="2024-09-23T03:51:02.855" v="1565" actId="1076"/>
          <ac:spMkLst>
            <pc:docMk/>
            <pc:sldMk cId="94301455" sldId="280"/>
            <ac:spMk id="4" creationId="{FE3BDD35-42DD-400E-9BE1-A9E561B270EF}"/>
          </ac:spMkLst>
        </pc:spChg>
      </pc:sldChg>
      <pc:sldChg chg="modSp mod">
        <pc:chgData name="Kerur, Shashi Kiran (Core Solutions, Technology)" userId="99c807da-baf8-48e0-9112-eacb0692baf1" providerId="ADAL" clId="{8D6CCA83-36CF-4E2F-AE96-BEA9B62C18CA}" dt="2024-09-23T03:38:23.212" v="1539" actId="33524"/>
        <pc:sldMkLst>
          <pc:docMk/>
          <pc:sldMk cId="2835224391" sldId="282"/>
        </pc:sldMkLst>
        <pc:spChg chg="mod">
          <ac:chgData name="Kerur, Shashi Kiran (Core Solutions, Technology)" userId="99c807da-baf8-48e0-9112-eacb0692baf1" providerId="ADAL" clId="{8D6CCA83-36CF-4E2F-AE96-BEA9B62C18CA}" dt="2024-09-23T03:38:23.212" v="1539" actId="33524"/>
          <ac:spMkLst>
            <pc:docMk/>
            <pc:sldMk cId="2835224391" sldId="282"/>
            <ac:spMk id="2" creationId="{3D151C37-B9BC-4900-AF11-AA2990DD88D3}"/>
          </ac:spMkLst>
        </pc:spChg>
      </pc:sldChg>
      <pc:sldChg chg="modSp mod">
        <pc:chgData name="Kerur, Shashi Kiran (Core Solutions, Technology)" userId="99c807da-baf8-48e0-9112-eacb0692baf1" providerId="ADAL" clId="{8D6CCA83-36CF-4E2F-AE96-BEA9B62C18CA}" dt="2024-09-23T03:50:31.854" v="1558" actId="20577"/>
        <pc:sldMkLst>
          <pc:docMk/>
          <pc:sldMk cId="351025344" sldId="352"/>
        </pc:sldMkLst>
        <pc:spChg chg="mod">
          <ac:chgData name="Kerur, Shashi Kiran (Core Solutions, Technology)" userId="99c807da-baf8-48e0-9112-eacb0692baf1" providerId="ADAL" clId="{8D6CCA83-36CF-4E2F-AE96-BEA9B62C18CA}" dt="2024-09-23T03:50:31.854" v="1558" actId="20577"/>
          <ac:spMkLst>
            <pc:docMk/>
            <pc:sldMk cId="351025344" sldId="352"/>
            <ac:spMk id="4" creationId="{FE3BDD35-42DD-400E-9BE1-A9E561B270EF}"/>
          </ac:spMkLst>
        </pc:spChg>
      </pc:sldChg>
      <pc:sldChg chg="modSp mod">
        <pc:chgData name="Kerur, Shashi Kiran (Core Solutions, Technology)" userId="99c807da-baf8-48e0-9112-eacb0692baf1" providerId="ADAL" clId="{8D6CCA83-36CF-4E2F-AE96-BEA9B62C18CA}" dt="2024-09-23T03:50:39.397" v="1560" actId="20577"/>
        <pc:sldMkLst>
          <pc:docMk/>
          <pc:sldMk cId="2805093137" sldId="354"/>
        </pc:sldMkLst>
        <pc:spChg chg="mod">
          <ac:chgData name="Kerur, Shashi Kiran (Core Solutions, Technology)" userId="99c807da-baf8-48e0-9112-eacb0692baf1" providerId="ADAL" clId="{8D6CCA83-36CF-4E2F-AE96-BEA9B62C18CA}" dt="2024-09-23T03:50:39.397" v="1560" actId="20577"/>
          <ac:spMkLst>
            <pc:docMk/>
            <pc:sldMk cId="2805093137" sldId="354"/>
            <ac:spMk id="4" creationId="{FE3BDD35-42DD-400E-9BE1-A9E561B270EF}"/>
          </ac:spMkLst>
        </pc:spChg>
      </pc:sldChg>
      <pc:sldChg chg="modSp mod">
        <pc:chgData name="Kerur, Shashi Kiran (Core Solutions, Technology)" userId="99c807da-baf8-48e0-9112-eacb0692baf1" providerId="ADAL" clId="{8D6CCA83-36CF-4E2F-AE96-BEA9B62C18CA}" dt="2024-09-23T03:50:45.385" v="1562" actId="20577"/>
        <pc:sldMkLst>
          <pc:docMk/>
          <pc:sldMk cId="2836721585" sldId="355"/>
        </pc:sldMkLst>
        <pc:spChg chg="mod">
          <ac:chgData name="Kerur, Shashi Kiran (Core Solutions, Technology)" userId="99c807da-baf8-48e0-9112-eacb0692baf1" providerId="ADAL" clId="{8D6CCA83-36CF-4E2F-AE96-BEA9B62C18CA}" dt="2024-09-23T03:50:45.385" v="1562" actId="20577"/>
          <ac:spMkLst>
            <pc:docMk/>
            <pc:sldMk cId="2836721585" sldId="355"/>
            <ac:spMk id="4" creationId="{FE3BDD35-42DD-400E-9BE1-A9E561B270EF}"/>
          </ac:spMkLst>
        </pc:spChg>
      </pc:sldChg>
      <pc:sldChg chg="modSp mod">
        <pc:chgData name="Kerur, Shashi Kiran (Core Solutions, Technology)" userId="99c807da-baf8-48e0-9112-eacb0692baf1" providerId="ADAL" clId="{8D6CCA83-36CF-4E2F-AE96-BEA9B62C18CA}" dt="2024-09-23T03:47:46.722" v="1541" actId="33524"/>
        <pc:sldMkLst>
          <pc:docMk/>
          <pc:sldMk cId="290457735" sldId="372"/>
        </pc:sldMkLst>
        <pc:graphicFrameChg chg="modGraphic">
          <ac:chgData name="Kerur, Shashi Kiran (Core Solutions, Technology)" userId="99c807da-baf8-48e0-9112-eacb0692baf1" providerId="ADAL" clId="{8D6CCA83-36CF-4E2F-AE96-BEA9B62C18CA}" dt="2024-09-23T03:47:46.722" v="1541" actId="33524"/>
          <ac:graphicFrameMkLst>
            <pc:docMk/>
            <pc:sldMk cId="290457735" sldId="372"/>
            <ac:graphicFrameMk id="8" creationId="{B0D17125-AD22-4B3F-9D26-B05504E70097}"/>
          </ac:graphicFrameMkLst>
        </pc:graphicFrameChg>
      </pc:sldChg>
      <pc:sldChg chg="modSp mod">
        <pc:chgData name="Kerur, Shashi Kiran (Core Solutions, Technology)" userId="99c807da-baf8-48e0-9112-eacb0692baf1" providerId="ADAL" clId="{8D6CCA83-36CF-4E2F-AE96-BEA9B62C18CA}" dt="2024-09-23T03:50:26.106" v="1556" actId="20577"/>
        <pc:sldMkLst>
          <pc:docMk/>
          <pc:sldMk cId="1874418839" sldId="374"/>
        </pc:sldMkLst>
        <pc:spChg chg="mod">
          <ac:chgData name="Kerur, Shashi Kiran (Core Solutions, Technology)" userId="99c807da-baf8-48e0-9112-eacb0692baf1" providerId="ADAL" clId="{8D6CCA83-36CF-4E2F-AE96-BEA9B62C18CA}" dt="2024-09-23T03:50:26.106" v="1556" actId="20577"/>
          <ac:spMkLst>
            <pc:docMk/>
            <pc:sldMk cId="1874418839" sldId="374"/>
            <ac:spMk id="4" creationId="{FE3BDD35-42DD-400E-9BE1-A9E561B270EF}"/>
          </ac:spMkLst>
        </pc:spChg>
      </pc:sldChg>
      <pc:sldChg chg="del">
        <pc:chgData name="Kerur, Shashi Kiran (Core Solutions, Technology)" userId="99c807da-baf8-48e0-9112-eacb0692baf1" providerId="ADAL" clId="{8D6CCA83-36CF-4E2F-AE96-BEA9B62C18CA}" dt="2024-09-23T03:49:09.547" v="1542" actId="47"/>
        <pc:sldMkLst>
          <pc:docMk/>
          <pc:sldMk cId="2070378034" sldId="376"/>
        </pc:sldMkLst>
      </pc:sldChg>
      <pc:sldChg chg="modSp mod">
        <pc:chgData name="Kerur, Shashi Kiran (Core Solutions, Technology)" userId="99c807da-baf8-48e0-9112-eacb0692baf1" providerId="ADAL" clId="{8D6CCA83-36CF-4E2F-AE96-BEA9B62C18CA}" dt="2024-09-23T03:38:41.131" v="1540" actId="33524"/>
        <pc:sldMkLst>
          <pc:docMk/>
          <pc:sldMk cId="3413796123" sldId="383"/>
        </pc:sldMkLst>
        <pc:spChg chg="mod">
          <ac:chgData name="Kerur, Shashi Kiran (Core Solutions, Technology)" userId="99c807da-baf8-48e0-9112-eacb0692baf1" providerId="ADAL" clId="{8D6CCA83-36CF-4E2F-AE96-BEA9B62C18CA}" dt="2024-09-23T03:38:41.131" v="1540" actId="33524"/>
          <ac:spMkLst>
            <pc:docMk/>
            <pc:sldMk cId="3413796123" sldId="383"/>
            <ac:spMk id="2" creationId="{3D151C37-B9BC-4900-AF11-AA2990DD88D3}"/>
          </ac:spMkLst>
        </pc:spChg>
      </pc:sldChg>
      <pc:sldChg chg="modSp mod">
        <pc:chgData name="Kerur, Shashi Kiran (Core Solutions, Technology)" userId="99c807da-baf8-48e0-9112-eacb0692baf1" providerId="ADAL" clId="{8D6CCA83-36CF-4E2F-AE96-BEA9B62C18CA}" dt="2024-09-23T03:50:18.163" v="1554" actId="20577"/>
        <pc:sldMkLst>
          <pc:docMk/>
          <pc:sldMk cId="2951842483" sldId="384"/>
        </pc:sldMkLst>
        <pc:spChg chg="mod">
          <ac:chgData name="Kerur, Shashi Kiran (Core Solutions, Technology)" userId="99c807da-baf8-48e0-9112-eacb0692baf1" providerId="ADAL" clId="{8D6CCA83-36CF-4E2F-AE96-BEA9B62C18CA}" dt="2024-09-23T03:50:18.163" v="1554" actId="20577"/>
          <ac:spMkLst>
            <pc:docMk/>
            <pc:sldMk cId="2951842483" sldId="384"/>
            <ac:spMk id="4" creationId="{FE3BDD35-42DD-400E-9BE1-A9E561B270EF}"/>
          </ac:spMkLst>
        </pc:spChg>
      </pc:sldChg>
      <pc:sldChg chg="modSp mod">
        <pc:chgData name="Kerur, Shashi Kiran (Core Solutions, Technology)" userId="99c807da-baf8-48e0-9112-eacb0692baf1" providerId="ADAL" clId="{8D6CCA83-36CF-4E2F-AE96-BEA9B62C18CA}" dt="2024-09-23T03:56:31.966" v="1879" actId="20577"/>
        <pc:sldMkLst>
          <pc:docMk/>
          <pc:sldMk cId="753091654" sldId="398"/>
        </pc:sldMkLst>
        <pc:graphicFrameChg chg="mod modGraphic">
          <ac:chgData name="Kerur, Shashi Kiran (Core Solutions, Technology)" userId="99c807da-baf8-48e0-9112-eacb0692baf1" providerId="ADAL" clId="{8D6CCA83-36CF-4E2F-AE96-BEA9B62C18CA}" dt="2024-09-23T03:56:31.966" v="1879" actId="20577"/>
          <ac:graphicFrameMkLst>
            <pc:docMk/>
            <pc:sldMk cId="753091654" sldId="398"/>
            <ac:graphicFrameMk id="5" creationId="{C4B9B345-C909-4166-BB6F-286DAFC336E0}"/>
          </ac:graphicFrameMkLst>
        </pc:graphicFrameChg>
      </pc:sldChg>
      <pc:sldChg chg="addSp modSp mod">
        <pc:chgData name="Kerur, Shashi Kiran (Core Solutions, Technology)" userId="99c807da-baf8-48e0-9112-eacb0692baf1" providerId="ADAL" clId="{8D6CCA83-36CF-4E2F-AE96-BEA9B62C18CA}" dt="2024-09-23T03:29:23.275" v="1513" actId="14100"/>
        <pc:sldMkLst>
          <pc:docMk/>
          <pc:sldMk cId="2245958810" sldId="399"/>
        </pc:sldMkLst>
        <pc:spChg chg="add mod">
          <ac:chgData name="Kerur, Shashi Kiran (Core Solutions, Technology)" userId="99c807da-baf8-48e0-9112-eacb0692baf1" providerId="ADAL" clId="{8D6CCA83-36CF-4E2F-AE96-BEA9B62C18CA}" dt="2024-09-23T03:29:12.406" v="1512" actId="1076"/>
          <ac:spMkLst>
            <pc:docMk/>
            <pc:sldMk cId="2245958810" sldId="399"/>
            <ac:spMk id="2" creationId="{D6911C79-9D65-1AFE-290D-BB4719AA80DA}"/>
          </ac:spMkLst>
        </pc:spChg>
        <pc:spChg chg="mod">
          <ac:chgData name="Kerur, Shashi Kiran (Core Solutions, Technology)" userId="99c807da-baf8-48e0-9112-eacb0692baf1" providerId="ADAL" clId="{8D6CCA83-36CF-4E2F-AE96-BEA9B62C18CA}" dt="2024-09-23T03:29:23.275" v="1513" actId="14100"/>
          <ac:spMkLst>
            <pc:docMk/>
            <pc:sldMk cId="2245958810" sldId="399"/>
            <ac:spMk id="13" creationId="{57A725D7-8BB0-2AE6-8072-2912E2915C16}"/>
          </ac:spMkLst>
        </pc:spChg>
        <pc:picChg chg="mod">
          <ac:chgData name="Kerur, Shashi Kiran (Core Solutions, Technology)" userId="99c807da-baf8-48e0-9112-eacb0692baf1" providerId="ADAL" clId="{8D6CCA83-36CF-4E2F-AE96-BEA9B62C18CA}" dt="2024-09-23T03:22:33.642" v="1142" actId="14100"/>
          <ac:picMkLst>
            <pc:docMk/>
            <pc:sldMk cId="2245958810" sldId="399"/>
            <ac:picMk id="12" creationId="{D3416BDA-A214-E414-2011-9F28B9C80411}"/>
          </ac:picMkLst>
        </pc:picChg>
      </pc:sldChg>
      <pc:sldChg chg="addSp delSp modSp new mod">
        <pc:chgData name="Kerur, Shashi Kiran (Core Solutions, Technology)" userId="99c807da-baf8-48e0-9112-eacb0692baf1" providerId="ADAL" clId="{8D6CCA83-36CF-4E2F-AE96-BEA9B62C18CA}" dt="2024-09-23T03:30:08.685" v="1536" actId="20577"/>
        <pc:sldMkLst>
          <pc:docMk/>
          <pc:sldMk cId="3361205032" sldId="400"/>
        </pc:sldMkLst>
        <pc:spChg chg="del">
          <ac:chgData name="Kerur, Shashi Kiran (Core Solutions, Technology)" userId="99c807da-baf8-48e0-9112-eacb0692baf1" providerId="ADAL" clId="{8D6CCA83-36CF-4E2F-AE96-BEA9B62C18CA}" dt="2024-09-23T02:31:57.687" v="14" actId="478"/>
          <ac:spMkLst>
            <pc:docMk/>
            <pc:sldMk cId="3361205032" sldId="400"/>
            <ac:spMk id="2" creationId="{73D04EA4-F4C1-8C74-C987-D86B5251BBCA}"/>
          </ac:spMkLst>
        </pc:spChg>
        <pc:spChg chg="mod">
          <ac:chgData name="Kerur, Shashi Kiran (Core Solutions, Technology)" userId="99c807da-baf8-48e0-9112-eacb0692baf1" providerId="ADAL" clId="{8D6CCA83-36CF-4E2F-AE96-BEA9B62C18CA}" dt="2024-09-23T03:30:08.685" v="1536" actId="20577"/>
          <ac:spMkLst>
            <pc:docMk/>
            <pc:sldMk cId="3361205032" sldId="400"/>
            <ac:spMk id="4" creationId="{8C24A97A-E7A8-63B4-6FE6-3FEC38C9457F}"/>
          </ac:spMkLst>
        </pc:spChg>
        <pc:spChg chg="add del mod">
          <ac:chgData name="Kerur, Shashi Kiran (Core Solutions, Technology)" userId="99c807da-baf8-48e0-9112-eacb0692baf1" providerId="ADAL" clId="{8D6CCA83-36CF-4E2F-AE96-BEA9B62C18CA}" dt="2024-09-23T03:21:50.985" v="1098" actId="478"/>
          <ac:spMkLst>
            <pc:docMk/>
            <pc:sldMk cId="3361205032" sldId="400"/>
            <ac:spMk id="7" creationId="{591875BB-D231-04A9-AA30-6C75DB1A77A5}"/>
          </ac:spMkLst>
        </pc:spChg>
        <pc:spChg chg="add del mod">
          <ac:chgData name="Kerur, Shashi Kiran (Core Solutions, Technology)" userId="99c807da-baf8-48e0-9112-eacb0692baf1" providerId="ADAL" clId="{8D6CCA83-36CF-4E2F-AE96-BEA9B62C18CA}" dt="2024-09-23T03:21:56.631" v="1099" actId="478"/>
          <ac:spMkLst>
            <pc:docMk/>
            <pc:sldMk cId="3361205032" sldId="400"/>
            <ac:spMk id="9" creationId="{80A4AB72-BD13-7479-3262-098FD3CCDD60}"/>
          </ac:spMkLst>
        </pc:spChg>
        <pc:graphicFrameChg chg="add mod modGraphic">
          <ac:chgData name="Kerur, Shashi Kiran (Core Solutions, Technology)" userId="99c807da-baf8-48e0-9112-eacb0692baf1" providerId="ADAL" clId="{8D6CCA83-36CF-4E2F-AE96-BEA9B62C18CA}" dt="2024-09-23T03:22:12.311" v="1138" actId="1035"/>
          <ac:graphicFrameMkLst>
            <pc:docMk/>
            <pc:sldMk cId="3361205032" sldId="400"/>
            <ac:graphicFrameMk id="5" creationId="{9CBC02BD-3137-2574-6454-BF8B8DD05431}"/>
          </ac:graphicFrameMkLst>
        </pc:graphicFrameChg>
        <pc:graphicFrameChg chg="add mod modGraphic">
          <ac:chgData name="Kerur, Shashi Kiran (Core Solutions, Technology)" userId="99c807da-baf8-48e0-9112-eacb0692baf1" providerId="ADAL" clId="{8D6CCA83-36CF-4E2F-AE96-BEA9B62C18CA}" dt="2024-09-23T03:17:38.783" v="1048" actId="113"/>
          <ac:graphicFrameMkLst>
            <pc:docMk/>
            <pc:sldMk cId="3361205032" sldId="400"/>
            <ac:graphicFrameMk id="6" creationId="{1314C845-D102-A640-5A3A-1FB8807021F8}"/>
          </ac:graphicFrameMkLst>
        </pc:graphicFrameChg>
      </pc:sldChg>
    </pc:docChg>
  </pc:docChgLst>
  <pc:docChgLst>
    <pc:chgData name="Kerur, Shashi Kiran (Core Solutions, Technology)" userId="99c807da-baf8-48e0-9112-eacb0692baf1" providerId="ADAL" clId="{B8CBE74C-DC31-4B65-9472-636F17CBE593}"/>
    <pc:docChg chg="undo custSel addSld delSld modSld">
      <pc:chgData name="Kerur, Shashi Kiran (Core Solutions, Technology)" userId="99c807da-baf8-48e0-9112-eacb0692baf1" providerId="ADAL" clId="{B8CBE74C-DC31-4B65-9472-636F17CBE593}" dt="2024-09-18T06:15:47.744" v="1231" actId="20577"/>
      <pc:docMkLst>
        <pc:docMk/>
      </pc:docMkLst>
      <pc:sldChg chg="modSp mod">
        <pc:chgData name="Kerur, Shashi Kiran (Core Solutions, Technology)" userId="99c807da-baf8-48e0-9112-eacb0692baf1" providerId="ADAL" clId="{B8CBE74C-DC31-4B65-9472-636F17CBE593}" dt="2024-09-18T05:44:20.890" v="308"/>
        <pc:sldMkLst>
          <pc:docMk/>
          <pc:sldMk cId="94301455" sldId="280"/>
        </pc:sldMkLst>
        <pc:graphicFrameChg chg="mod modGraphic">
          <ac:chgData name="Kerur, Shashi Kiran (Core Solutions, Technology)" userId="99c807da-baf8-48e0-9112-eacb0692baf1" providerId="ADAL" clId="{B8CBE74C-DC31-4B65-9472-636F17CBE593}" dt="2024-09-18T05:44:20.890" v="308"/>
          <ac:graphicFrameMkLst>
            <pc:docMk/>
            <pc:sldMk cId="94301455" sldId="280"/>
            <ac:graphicFrameMk id="10" creationId="{28F2F89B-1A9A-494E-8933-3B7C6F698B1A}"/>
          </ac:graphicFrameMkLst>
        </pc:graphicFrameChg>
      </pc:sldChg>
      <pc:sldChg chg="modSp mod">
        <pc:chgData name="Kerur, Shashi Kiran (Core Solutions, Technology)" userId="99c807da-baf8-48e0-9112-eacb0692baf1" providerId="ADAL" clId="{B8CBE74C-DC31-4B65-9472-636F17CBE593}" dt="2024-09-18T05:41:14.432" v="269" actId="14734"/>
        <pc:sldMkLst>
          <pc:docMk/>
          <pc:sldMk cId="2070378034" sldId="376"/>
        </pc:sldMkLst>
        <pc:graphicFrameChg chg="modGraphic">
          <ac:chgData name="Kerur, Shashi Kiran (Core Solutions, Technology)" userId="99c807da-baf8-48e0-9112-eacb0692baf1" providerId="ADAL" clId="{B8CBE74C-DC31-4B65-9472-636F17CBE593}" dt="2024-09-18T05:41:14.432" v="269" actId="14734"/>
          <ac:graphicFrameMkLst>
            <pc:docMk/>
            <pc:sldMk cId="2070378034" sldId="376"/>
            <ac:graphicFrameMk id="10" creationId="{28F2F89B-1A9A-494E-8933-3B7C6F698B1A}"/>
          </ac:graphicFrameMkLst>
        </pc:graphicFrameChg>
      </pc:sldChg>
      <pc:sldChg chg="modSp mod">
        <pc:chgData name="Kerur, Shashi Kiran (Core Solutions, Technology)" userId="99c807da-baf8-48e0-9112-eacb0692baf1" providerId="ADAL" clId="{B8CBE74C-DC31-4B65-9472-636F17CBE593}" dt="2024-09-18T06:15:47.744" v="1231" actId="20577"/>
        <pc:sldMkLst>
          <pc:docMk/>
          <pc:sldMk cId="3335732121" sldId="397"/>
        </pc:sldMkLst>
        <pc:graphicFrameChg chg="modGraphic">
          <ac:chgData name="Kerur, Shashi Kiran (Core Solutions, Technology)" userId="99c807da-baf8-48e0-9112-eacb0692baf1" providerId="ADAL" clId="{B8CBE74C-DC31-4B65-9472-636F17CBE593}" dt="2024-09-18T06:15:47.744" v="1231" actId="20577"/>
          <ac:graphicFrameMkLst>
            <pc:docMk/>
            <pc:sldMk cId="3335732121" sldId="397"/>
            <ac:graphicFrameMk id="6" creationId="{F91CB30C-B0F4-469F-B5D1-E31225380D4D}"/>
          </ac:graphicFrameMkLst>
        </pc:graphicFrameChg>
      </pc:sldChg>
      <pc:sldChg chg="addSp delSp modSp mod">
        <pc:chgData name="Kerur, Shashi Kiran (Core Solutions, Technology)" userId="99c807da-baf8-48e0-9112-eacb0692baf1" providerId="ADAL" clId="{B8CBE74C-DC31-4B65-9472-636F17CBE593}" dt="2024-09-18T06:06:03.832" v="787" actId="14100"/>
        <pc:sldMkLst>
          <pc:docMk/>
          <pc:sldMk cId="2245958810" sldId="399"/>
        </pc:sldMkLst>
        <pc:spChg chg="del">
          <ac:chgData name="Kerur, Shashi Kiran (Core Solutions, Technology)" userId="99c807da-baf8-48e0-9112-eacb0692baf1" providerId="ADAL" clId="{B8CBE74C-DC31-4B65-9472-636F17CBE593}" dt="2024-09-18T05:45:08.859" v="309" actId="478"/>
          <ac:spMkLst>
            <pc:docMk/>
            <pc:sldMk cId="2245958810" sldId="399"/>
            <ac:spMk id="2" creationId="{F7423B53-9DC7-3529-7CFB-1289CF8D0509}"/>
          </ac:spMkLst>
        </pc:spChg>
        <pc:spChg chg="mod">
          <ac:chgData name="Kerur, Shashi Kiran (Core Solutions, Technology)" userId="99c807da-baf8-48e0-9112-eacb0692baf1" providerId="ADAL" clId="{B8CBE74C-DC31-4B65-9472-636F17CBE593}" dt="2024-09-18T06:04:37.805" v="785" actId="14100"/>
          <ac:spMkLst>
            <pc:docMk/>
            <pc:sldMk cId="2245958810" sldId="399"/>
            <ac:spMk id="4" creationId="{991D58E8-D3B3-6671-6A44-F241A468A70D}"/>
          </ac:spMkLst>
        </pc:spChg>
        <pc:spChg chg="add mod">
          <ac:chgData name="Kerur, Shashi Kiran (Core Solutions, Technology)" userId="99c807da-baf8-48e0-9112-eacb0692baf1" providerId="ADAL" clId="{B8CBE74C-DC31-4B65-9472-636F17CBE593}" dt="2024-09-18T06:04:33.501" v="784" actId="1076"/>
          <ac:spMkLst>
            <pc:docMk/>
            <pc:sldMk cId="2245958810" sldId="399"/>
            <ac:spMk id="13" creationId="{57A725D7-8BB0-2AE6-8072-2912E2915C16}"/>
          </ac:spMkLst>
        </pc:spChg>
        <pc:picChg chg="add del mod">
          <ac:chgData name="Kerur, Shashi Kiran (Core Solutions, Technology)" userId="99c807da-baf8-48e0-9112-eacb0692baf1" providerId="ADAL" clId="{B8CBE74C-DC31-4B65-9472-636F17CBE593}" dt="2024-09-18T05:52:55.134" v="316" actId="478"/>
          <ac:picMkLst>
            <pc:docMk/>
            <pc:sldMk cId="2245958810" sldId="399"/>
            <ac:picMk id="6" creationId="{9BD86D7C-B0D9-6F89-3876-F234434ED0B3}"/>
          </ac:picMkLst>
        </pc:picChg>
        <pc:picChg chg="add del mod">
          <ac:chgData name="Kerur, Shashi Kiran (Core Solutions, Technology)" userId="99c807da-baf8-48e0-9112-eacb0692baf1" providerId="ADAL" clId="{B8CBE74C-DC31-4B65-9472-636F17CBE593}" dt="2024-09-18T05:53:22.616" v="319" actId="478"/>
          <ac:picMkLst>
            <pc:docMk/>
            <pc:sldMk cId="2245958810" sldId="399"/>
            <ac:picMk id="8" creationId="{EB630F4D-826D-5E89-0B87-B7227B140FB7}"/>
          </ac:picMkLst>
        </pc:picChg>
        <pc:picChg chg="add del mod">
          <ac:chgData name="Kerur, Shashi Kiran (Core Solutions, Technology)" userId="99c807da-baf8-48e0-9112-eacb0692baf1" providerId="ADAL" clId="{B8CBE74C-DC31-4B65-9472-636F17CBE593}" dt="2024-09-18T05:54:05.883" v="321" actId="478"/>
          <ac:picMkLst>
            <pc:docMk/>
            <pc:sldMk cId="2245958810" sldId="399"/>
            <ac:picMk id="10" creationId="{AEA8DA62-F3C6-3F57-8C4B-392408C70E92}"/>
          </ac:picMkLst>
        </pc:picChg>
        <pc:picChg chg="add mod">
          <ac:chgData name="Kerur, Shashi Kiran (Core Solutions, Technology)" userId="99c807da-baf8-48e0-9112-eacb0692baf1" providerId="ADAL" clId="{B8CBE74C-DC31-4B65-9472-636F17CBE593}" dt="2024-09-18T06:06:03.832" v="787" actId="14100"/>
          <ac:picMkLst>
            <pc:docMk/>
            <pc:sldMk cId="2245958810" sldId="399"/>
            <ac:picMk id="12" creationId="{D3416BDA-A214-E414-2011-9F28B9C80411}"/>
          </ac:picMkLst>
        </pc:picChg>
      </pc:sldChg>
      <pc:sldChg chg="modSp add del mod">
        <pc:chgData name="Kerur, Shashi Kiran (Core Solutions, Technology)" userId="99c807da-baf8-48e0-9112-eacb0692baf1" providerId="ADAL" clId="{B8CBE74C-DC31-4B65-9472-636F17CBE593}" dt="2024-09-18T06:09:04.876" v="835" actId="47"/>
        <pc:sldMkLst>
          <pc:docMk/>
          <pc:sldMk cId="162307354" sldId="400"/>
        </pc:sldMkLst>
        <pc:graphicFrameChg chg="modGraphic">
          <ac:chgData name="Kerur, Shashi Kiran (Core Solutions, Technology)" userId="99c807da-baf8-48e0-9112-eacb0692baf1" providerId="ADAL" clId="{B8CBE74C-DC31-4B65-9472-636F17CBE593}" dt="2024-09-18T06:08:34.501" v="806" actId="20577"/>
          <ac:graphicFrameMkLst>
            <pc:docMk/>
            <pc:sldMk cId="162307354" sldId="400"/>
            <ac:graphicFrameMk id="6" creationId="{F91CB30C-B0F4-469F-B5D1-E31225380D4D}"/>
          </ac:graphicFrameMkLst>
        </pc:graphicFrameChg>
      </pc:sldChg>
    </pc:docChg>
  </pc:docChgLst>
  <pc:docChgLst>
    <pc:chgData name="Kerur, Shashi Kiran (Core Solutions, Technology)" userId="99c807da-baf8-48e0-9112-eacb0692baf1" providerId="ADAL" clId="{550519F2-A890-4389-AA6D-0F31A4A2A300}"/>
    <pc:docChg chg="undo custSel modSld">
      <pc:chgData name="Kerur, Shashi Kiran (Core Solutions, Technology)" userId="99c807da-baf8-48e0-9112-eacb0692baf1" providerId="ADAL" clId="{550519F2-A890-4389-AA6D-0F31A4A2A300}" dt="2024-09-27T04:03:09.722" v="827" actId="6549"/>
      <pc:docMkLst>
        <pc:docMk/>
      </pc:docMkLst>
      <pc:sldChg chg="addSp delSp modSp mod">
        <pc:chgData name="Kerur, Shashi Kiran (Core Solutions, Technology)" userId="99c807da-baf8-48e0-9112-eacb0692baf1" providerId="ADAL" clId="{550519F2-A890-4389-AA6D-0F31A4A2A300}" dt="2024-09-27T03:26:46.326" v="490" actId="14100"/>
        <pc:sldMkLst>
          <pc:docMk/>
          <pc:sldMk cId="2626855650" sldId="338"/>
        </pc:sldMkLst>
        <pc:spChg chg="mod">
          <ac:chgData name="Kerur, Shashi Kiran (Core Solutions, Technology)" userId="99c807da-baf8-48e0-9112-eacb0692baf1" providerId="ADAL" clId="{550519F2-A890-4389-AA6D-0F31A4A2A300}" dt="2024-09-27T03:26:26.661" v="488" actId="1076"/>
          <ac:spMkLst>
            <pc:docMk/>
            <pc:sldMk cId="2626855650" sldId="338"/>
            <ac:spMk id="4" creationId="{FE3BDD35-42DD-400E-9BE1-A9E561B270EF}"/>
          </ac:spMkLst>
        </pc:spChg>
        <pc:picChg chg="del">
          <ac:chgData name="Kerur, Shashi Kiran (Core Solutions, Technology)" userId="99c807da-baf8-48e0-9112-eacb0692baf1" providerId="ADAL" clId="{550519F2-A890-4389-AA6D-0F31A4A2A300}" dt="2024-09-27T03:19:17.067" v="468" actId="478"/>
          <ac:picMkLst>
            <pc:docMk/>
            <pc:sldMk cId="2626855650" sldId="338"/>
            <ac:picMk id="6" creationId="{9323A658-2F56-873B-2E73-16AC8FE1E877}"/>
          </ac:picMkLst>
        </pc:picChg>
        <pc:picChg chg="add mod">
          <ac:chgData name="Kerur, Shashi Kiran (Core Solutions, Technology)" userId="99c807da-baf8-48e0-9112-eacb0692baf1" providerId="ADAL" clId="{550519F2-A890-4389-AA6D-0F31A4A2A300}" dt="2024-09-27T03:26:46.326" v="490" actId="14100"/>
          <ac:picMkLst>
            <pc:docMk/>
            <pc:sldMk cId="2626855650" sldId="338"/>
            <ac:picMk id="7" creationId="{B93C9E62-9DBC-04FF-DE40-4BC66CD00C37}"/>
          </ac:picMkLst>
        </pc:picChg>
      </pc:sldChg>
      <pc:sldChg chg="modSp mod">
        <pc:chgData name="Kerur, Shashi Kiran (Core Solutions, Technology)" userId="99c807da-baf8-48e0-9112-eacb0692baf1" providerId="ADAL" clId="{550519F2-A890-4389-AA6D-0F31A4A2A300}" dt="2024-09-27T04:03:09.722" v="827" actId="6549"/>
        <pc:sldMkLst>
          <pc:docMk/>
          <pc:sldMk cId="2206828719" sldId="365"/>
        </pc:sldMkLst>
        <pc:graphicFrameChg chg="mod modGraphic">
          <ac:chgData name="Kerur, Shashi Kiran (Core Solutions, Technology)" userId="99c807da-baf8-48e0-9112-eacb0692baf1" providerId="ADAL" clId="{550519F2-A890-4389-AA6D-0F31A4A2A300}" dt="2024-09-27T04:03:09.722" v="827" actId="6549"/>
          <ac:graphicFrameMkLst>
            <pc:docMk/>
            <pc:sldMk cId="2206828719" sldId="365"/>
            <ac:graphicFrameMk id="6" creationId="{F2825CB1-BC7B-4858-B3ED-60FA0FC6B9D8}"/>
          </ac:graphicFrameMkLst>
        </pc:graphicFrameChg>
      </pc:sldChg>
      <pc:sldChg chg="modSp mod">
        <pc:chgData name="Kerur, Shashi Kiran (Core Solutions, Technology)" userId="99c807da-baf8-48e0-9112-eacb0692baf1" providerId="ADAL" clId="{550519F2-A890-4389-AA6D-0F31A4A2A300}" dt="2024-09-27T03:30:56.653" v="507" actId="20577"/>
        <pc:sldMkLst>
          <pc:docMk/>
          <pc:sldMk cId="3335732121" sldId="397"/>
        </pc:sldMkLst>
        <pc:graphicFrameChg chg="mod modGraphic">
          <ac:chgData name="Kerur, Shashi Kiran (Core Solutions, Technology)" userId="99c807da-baf8-48e0-9112-eacb0692baf1" providerId="ADAL" clId="{550519F2-A890-4389-AA6D-0F31A4A2A300}" dt="2024-09-27T03:30:56.653" v="507" actId="20577"/>
          <ac:graphicFrameMkLst>
            <pc:docMk/>
            <pc:sldMk cId="3335732121" sldId="397"/>
            <ac:graphicFrameMk id="6" creationId="{F91CB30C-B0F4-469F-B5D1-E31225380D4D}"/>
          </ac:graphicFrameMkLst>
        </pc:graphicFrameChg>
      </pc:sldChg>
      <pc:sldChg chg="addSp delSp modSp mod">
        <pc:chgData name="Kerur, Shashi Kiran (Core Solutions, Technology)" userId="99c807da-baf8-48e0-9112-eacb0692baf1" providerId="ADAL" clId="{550519F2-A890-4389-AA6D-0F31A4A2A300}" dt="2024-09-27T03:18:27.570" v="467" actId="1036"/>
        <pc:sldMkLst>
          <pc:docMk/>
          <pc:sldMk cId="2245958810" sldId="399"/>
        </pc:sldMkLst>
        <pc:spChg chg="mod">
          <ac:chgData name="Kerur, Shashi Kiran (Core Solutions, Technology)" userId="99c807da-baf8-48e0-9112-eacb0692baf1" providerId="ADAL" clId="{550519F2-A890-4389-AA6D-0F31A4A2A300}" dt="2024-09-27T03:18:27.570" v="467" actId="1036"/>
          <ac:spMkLst>
            <pc:docMk/>
            <pc:sldMk cId="2245958810" sldId="399"/>
            <ac:spMk id="2" creationId="{D6911C79-9D65-1AFE-290D-BB4719AA80DA}"/>
          </ac:spMkLst>
        </pc:spChg>
        <pc:picChg chg="del">
          <ac:chgData name="Kerur, Shashi Kiran (Core Solutions, Technology)" userId="99c807da-baf8-48e0-9112-eacb0692baf1" providerId="ADAL" clId="{550519F2-A890-4389-AA6D-0F31A4A2A300}" dt="2024-09-27T03:17:53.513" v="444" actId="478"/>
          <ac:picMkLst>
            <pc:docMk/>
            <pc:sldMk cId="2245958810" sldId="399"/>
            <ac:picMk id="6" creationId="{DB9B43DF-438E-8CED-CB76-DAF6C249C52F}"/>
          </ac:picMkLst>
        </pc:picChg>
        <pc:picChg chg="add mod">
          <ac:chgData name="Kerur, Shashi Kiran (Core Solutions, Technology)" userId="99c807da-baf8-48e0-9112-eacb0692baf1" providerId="ADAL" clId="{550519F2-A890-4389-AA6D-0F31A4A2A300}" dt="2024-09-27T03:18:15.582" v="446" actId="1076"/>
          <ac:picMkLst>
            <pc:docMk/>
            <pc:sldMk cId="2245958810" sldId="399"/>
            <ac:picMk id="7" creationId="{17106F6B-E7AC-4739-65DC-903BBB16BD81}"/>
          </ac:picMkLst>
        </pc:picChg>
      </pc:sldChg>
      <pc:sldChg chg="modSp mod">
        <pc:chgData name="Kerur, Shashi Kiran (Core Solutions, Technology)" userId="99c807da-baf8-48e0-9112-eacb0692baf1" providerId="ADAL" clId="{550519F2-A890-4389-AA6D-0F31A4A2A300}" dt="2024-09-27T02:51:37.139" v="443" actId="20577"/>
        <pc:sldMkLst>
          <pc:docMk/>
          <pc:sldMk cId="3361205032" sldId="400"/>
        </pc:sldMkLst>
        <pc:graphicFrameChg chg="mod modGraphic">
          <ac:chgData name="Kerur, Shashi Kiran (Core Solutions, Technology)" userId="99c807da-baf8-48e0-9112-eacb0692baf1" providerId="ADAL" clId="{550519F2-A890-4389-AA6D-0F31A4A2A300}" dt="2024-09-27T02:51:37.139" v="443" actId="20577"/>
          <ac:graphicFrameMkLst>
            <pc:docMk/>
            <pc:sldMk cId="3361205032" sldId="400"/>
            <ac:graphicFrameMk id="5" creationId="{9CBC02BD-3137-2574-6454-BF8B8DD05431}"/>
          </ac:graphicFrameMkLst>
        </pc:graphicFrameChg>
      </pc:sldChg>
    </pc:docChg>
  </pc:docChgLst>
  <pc:docChgLst>
    <pc:chgData name="Kerur, Shashi Kiran (Core Solutions, Technology)" userId="99c807da-baf8-48e0-9112-eacb0692baf1" providerId="ADAL" clId="{779FC5AF-4C27-46FD-95D9-6B728C072CE8}"/>
    <pc:docChg chg="addSld modSld">
      <pc:chgData name="Kerur, Shashi Kiran (Core Solutions, Technology)" userId="99c807da-baf8-48e0-9112-eacb0692baf1" providerId="ADAL" clId="{779FC5AF-4C27-46FD-95D9-6B728C072CE8}" dt="2024-09-09T05:55:08.787" v="45" actId="1076"/>
      <pc:docMkLst>
        <pc:docMk/>
      </pc:docMkLst>
      <pc:sldChg chg="modSp new mod">
        <pc:chgData name="Kerur, Shashi Kiran (Core Solutions, Technology)" userId="99c807da-baf8-48e0-9112-eacb0692baf1" providerId="ADAL" clId="{779FC5AF-4C27-46FD-95D9-6B728C072CE8}" dt="2024-09-09T05:55:08.787" v="45" actId="1076"/>
        <pc:sldMkLst>
          <pc:docMk/>
          <pc:sldMk cId="2245958810" sldId="399"/>
        </pc:sldMkLst>
        <pc:spChg chg="mod">
          <ac:chgData name="Kerur, Shashi Kiran (Core Solutions, Technology)" userId="99c807da-baf8-48e0-9112-eacb0692baf1" providerId="ADAL" clId="{779FC5AF-4C27-46FD-95D9-6B728C072CE8}" dt="2024-09-09T05:55:08.787" v="45" actId="1076"/>
          <ac:spMkLst>
            <pc:docMk/>
            <pc:sldMk cId="2245958810" sldId="399"/>
            <ac:spMk id="4" creationId="{991D58E8-D3B3-6671-6A44-F241A468A70D}"/>
          </ac:spMkLst>
        </pc:spChg>
      </pc:sldChg>
    </pc:docChg>
  </pc:docChgLst>
</pc:chgInfo>
</file>

<file path=ppt/comments/modernComment_162_A7325311.xml><?xml version="1.0" encoding="utf-8"?>
<p188:cmLst xmlns:a="http://schemas.openxmlformats.org/drawingml/2006/main" xmlns:r="http://schemas.openxmlformats.org/officeDocument/2006/relationships" xmlns:p188="http://schemas.microsoft.com/office/powerpoint/2018/8/main">
  <p188:cm id="{447151FA-9680-4BBE-9DA7-25E042A5137D}" authorId="{3B8D463D-C124-79DA-59F2-511DB86DB150}" created="2023-07-12T06:41:50.320">
    <pc:sldMkLst xmlns:pc="http://schemas.microsoft.com/office/powerpoint/2013/main/command">
      <pc:docMk/>
      <pc:sldMk cId="2805093137" sldId="354"/>
    </pc:sldMkLst>
    <p188:replyLst>
      <p188:reply id="{BC647D45-0170-43E4-8B14-ADAE41891DA5}" authorId="{0439ADC9-5919-8CC2-3D61-B5435EAEE928}" created="2023-07-21T04:06:05.940">
        <p188:txBody>
          <a:bodyPr/>
          <a:lstStyle/>
          <a:p>
            <a:r>
              <a:rPr lang="en-US"/>
              <a:t>[@Pathak, Kishor (Core Solutions, Technology)] do we need to mention abt UAT?</a:t>
            </a:r>
          </a:p>
        </p188:txBody>
      </p188:reply>
      <p188:reply id="{4289BA35-56DA-4BD9-8827-3C30D4988B55}" authorId="{3B8D463D-C124-79DA-59F2-511DB86DB150}" created="2023-07-24T09:20:52.958">
        <p188:txBody>
          <a:bodyPr/>
          <a:lstStyle/>
          <a:p>
            <a:r>
              <a:rPr lang="en-GB"/>
              <a:t>Not required. Hiding slide</a:t>
            </a:r>
          </a:p>
        </p188:txBody>
      </p188:reply>
    </p188:replyLst>
    <p188:txBody>
      <a:bodyPr/>
      <a:lstStyle/>
      <a:p>
        <a:r>
          <a:rPr lang="en-GB"/>
          <a:t>Niladri &amp; Bhupendra to review &amp; update. Add Sefas Designer</a:t>
        </a:r>
      </a:p>
    </p188:txBody>
  </p188:cm>
</p188:cmLst>
</file>

<file path=ppt/comments/modernComment_163_A914EFB1.xml><?xml version="1.0" encoding="utf-8"?>
<p188:cmLst xmlns:a="http://schemas.openxmlformats.org/drawingml/2006/main" xmlns:r="http://schemas.openxmlformats.org/officeDocument/2006/relationships" xmlns:p188="http://schemas.microsoft.com/office/powerpoint/2018/8/main">
  <p188:cm id="{B4CF7C82-E87B-40FA-8DAB-E1DC432DFCDA}" authorId="{0439ADC9-5919-8CC2-3D61-B5435EAEE928}" created="2023-07-21T04:05:24.500">
    <pc:sldMkLst xmlns:pc="http://schemas.microsoft.com/office/powerpoint/2013/main/command">
      <pc:docMk/>
      <pc:sldMk cId="2836721585" sldId="355"/>
    </pc:sldMkLst>
    <p188:replyLst>
      <p188:reply id="{BF825F4A-2300-4B24-A0EB-4330B5A2A83F}" authorId="{3B8D463D-C124-79DA-59F2-511DB86DB150}" created="2023-07-24T08:52:45.970">
        <p188:txBody>
          <a:bodyPr/>
          <a:lstStyle/>
          <a:p>
            <a:r>
              <a:rPr lang="en-GB"/>
              <a:t>Yes, its not, but in future we may have hence it was added here. Hiding for now</a:t>
            </a:r>
          </a:p>
        </p188:txBody>
      </p188:reply>
    </p188:replyLst>
    <p188:txBody>
      <a:bodyPr/>
      <a:lstStyle/>
      <a:p>
        <a:r>
          <a:rPr lang="en-US"/>
          <a:t>[@Pathak, Kishor (Core Solutions, Technology)] we don't have a DR site currently isn't it?</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gray">
          <a:xfrm>
            <a:off x="0" y="0"/>
            <a:ext cx="2946400" cy="4968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bwMode="gray">
          <a:xfrm>
            <a:off x="3849688" y="0"/>
            <a:ext cx="2946400" cy="496888"/>
          </a:xfrm>
          <a:prstGeom prst="rect">
            <a:avLst/>
          </a:prstGeom>
        </p:spPr>
        <p:txBody>
          <a:bodyPr vert="horz" lIns="91440" tIns="45720" rIns="91440" bIns="45720" rtlCol="0"/>
          <a:lstStyle>
            <a:lvl1pPr algn="r">
              <a:defRPr sz="1200"/>
            </a:lvl1pPr>
          </a:lstStyle>
          <a:p>
            <a:fld id="{E1DDCDDD-6A39-4174-8483-0AB311E9E9AC}" type="datetimeFigureOut">
              <a:rPr lang="en-GB" smtClean="0"/>
              <a:t>29/10/2024</a:t>
            </a:fld>
            <a:endParaRPr lang="en-GB"/>
          </a:p>
        </p:txBody>
      </p:sp>
      <p:sp>
        <p:nvSpPr>
          <p:cNvPr id="4" name="Footer Placeholder 3"/>
          <p:cNvSpPr>
            <a:spLocks noGrp="1"/>
          </p:cNvSpPr>
          <p:nvPr>
            <p:ph type="ftr" sz="quarter" idx="2"/>
          </p:nvPr>
        </p:nvSpPr>
        <p:spPr bwMode="gray">
          <a:xfrm>
            <a:off x="0" y="9429750"/>
            <a:ext cx="2946400" cy="496888"/>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bwMode="gray">
          <a:xfrm>
            <a:off x="3849688" y="9429750"/>
            <a:ext cx="2946400" cy="496888"/>
          </a:xfrm>
          <a:prstGeom prst="rect">
            <a:avLst/>
          </a:prstGeom>
        </p:spPr>
        <p:txBody>
          <a:bodyPr vert="horz" lIns="91440" tIns="45720" rIns="91440" bIns="45720" rtlCol="0" anchor="b"/>
          <a:lstStyle>
            <a:lvl1pPr algn="r">
              <a:defRPr sz="1200"/>
            </a:lvl1pPr>
          </a:lstStyle>
          <a:p>
            <a:fld id="{E710D053-0B82-45E7-B78F-C2B02DF2ACF5}" type="slidenum">
              <a:rPr lang="en-GB" smtClean="0"/>
              <a:t>‹#›</a:t>
            </a:fld>
            <a:endParaRPr lang="en-GB"/>
          </a:p>
        </p:txBody>
      </p:sp>
    </p:spTree>
    <p:extLst>
      <p:ext uri="{BB962C8B-B14F-4D97-AF65-F5344CB8AC3E}">
        <p14:creationId xmlns:p14="http://schemas.microsoft.com/office/powerpoint/2010/main" val="2955791442"/>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wmf>
</file>

<file path=ppt/media/image7.wm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gray">
          <a:xfrm>
            <a:off x="0" y="0"/>
            <a:ext cx="2945659" cy="496411"/>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bwMode="gray">
          <a:xfrm>
            <a:off x="3850443" y="0"/>
            <a:ext cx="2945659" cy="496411"/>
          </a:xfrm>
          <a:prstGeom prst="rect">
            <a:avLst/>
          </a:prstGeom>
        </p:spPr>
        <p:txBody>
          <a:bodyPr vert="horz" lIns="91440" tIns="45720" rIns="91440" bIns="45720" rtlCol="0"/>
          <a:lstStyle>
            <a:lvl1pPr algn="r">
              <a:defRPr sz="1200"/>
            </a:lvl1pPr>
          </a:lstStyle>
          <a:p>
            <a:fld id="{B360BDEA-34B3-49EF-A8C9-F8A53CA82E4A}" type="datetimeFigureOut">
              <a:rPr lang="en-GB" noProof="0" smtClean="0"/>
              <a:t>29/10/2024</a:t>
            </a:fld>
            <a:endParaRPr lang="en-GB" noProof="0"/>
          </a:p>
        </p:txBody>
      </p:sp>
      <p:sp>
        <p:nvSpPr>
          <p:cNvPr id="4" name="Slide Image Placeholder 3"/>
          <p:cNvSpPr>
            <a:spLocks noGrp="1" noRot="1" noChangeAspect="1"/>
          </p:cNvSpPr>
          <p:nvPr>
            <p:ph type="sldImg" idx="2"/>
          </p:nvPr>
        </p:nvSpPr>
        <p:spPr bwMode="gray">
          <a:xfrm>
            <a:off x="766763" y="744538"/>
            <a:ext cx="5264150" cy="3722687"/>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bwMode="gray">
          <a:xfrm>
            <a:off x="679768" y="4715907"/>
            <a:ext cx="5438140" cy="4467701"/>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bwMode="gray">
          <a:xfrm>
            <a:off x="0" y="9430091"/>
            <a:ext cx="2945659" cy="496411"/>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bwMode="gray">
          <a:xfrm>
            <a:off x="3850443" y="9430091"/>
            <a:ext cx="2945659" cy="496411"/>
          </a:xfrm>
          <a:prstGeom prst="rect">
            <a:avLst/>
          </a:prstGeom>
        </p:spPr>
        <p:txBody>
          <a:bodyPr vert="horz" lIns="91440" tIns="45720" rIns="91440" bIns="45720" rtlCol="0" anchor="b"/>
          <a:lstStyle>
            <a:lvl1pPr algn="r">
              <a:defRPr sz="1200"/>
            </a:lvl1pPr>
          </a:lstStyle>
          <a:p>
            <a:fld id="{A38F7E5F-4FDC-428E-A47A-035C493D8182}" type="slidenum">
              <a:rPr lang="en-GB" noProof="0" smtClean="0"/>
              <a:t>‹#›</a:t>
            </a:fld>
            <a:endParaRPr lang="en-GB" noProof="0"/>
          </a:p>
        </p:txBody>
      </p:sp>
    </p:spTree>
    <p:extLst>
      <p:ext uri="{BB962C8B-B14F-4D97-AF65-F5344CB8AC3E}">
        <p14:creationId xmlns:p14="http://schemas.microsoft.com/office/powerpoint/2010/main" val="1412823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rbs.com/content/dam/rbs_com/rbs/PDFs/Sustainability/Completed_RBS%20Accessibility%20Standards%20v0.5%20-%20Accessible.pdf"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38F7E5F-4FDC-428E-A47A-035C493D8182}" type="slidenum">
              <a:rPr lang="en-GB" noProof="0" smtClean="0"/>
              <a:t>2</a:t>
            </a:fld>
            <a:endParaRPr lang="en-GB" noProof="0"/>
          </a:p>
        </p:txBody>
      </p:sp>
    </p:spTree>
    <p:extLst>
      <p:ext uri="{BB962C8B-B14F-4D97-AF65-F5344CB8AC3E}">
        <p14:creationId xmlns:p14="http://schemas.microsoft.com/office/powerpoint/2010/main" val="2861442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What is the current state for the High Level Solution Design ?</a:t>
            </a:r>
          </a:p>
          <a:p>
            <a:endParaRPr lang="en-GB"/>
          </a:p>
          <a:p>
            <a:r>
              <a:rPr lang="en-GB"/>
              <a:t>This is a single slide diagram of the As Is state for the design. It should:</a:t>
            </a:r>
          </a:p>
          <a:p>
            <a:pPr marL="285750" indent="-285750">
              <a:buFont typeface="Arial" panose="020B0604020202020204" pitchFamily="34" charset="0"/>
              <a:buChar char="•"/>
            </a:pPr>
            <a:r>
              <a:rPr lang="en-GB"/>
              <a:t>Identify all existing systems involved in the change</a:t>
            </a:r>
          </a:p>
          <a:p>
            <a:pPr marL="285750" indent="-285750">
              <a:buFont typeface="Arial" panose="020B0604020202020204" pitchFamily="34" charset="0"/>
              <a:buChar char="•"/>
            </a:pPr>
            <a:r>
              <a:rPr lang="en-GB"/>
              <a:t>Identify all existing interfaces between systems</a:t>
            </a:r>
          </a:p>
          <a:p>
            <a:pPr marL="285750" indent="-285750">
              <a:buFont typeface="Arial" panose="020B0604020202020204" pitchFamily="34" charset="0"/>
              <a:buChar char="•"/>
            </a:pPr>
            <a:r>
              <a:rPr lang="en-GB"/>
              <a:t>Summarise the technology stacks currently used</a:t>
            </a:r>
          </a:p>
          <a:p>
            <a:r>
              <a:rPr lang="en-GB"/>
              <a:t>Designers </a:t>
            </a:r>
            <a:r>
              <a:rPr lang="en-GB" u="sng"/>
              <a:t>must</a:t>
            </a:r>
            <a:r>
              <a:rPr lang="en-GB"/>
              <a:t> include colour key/legend across design clearly describing what the component colours used in the diagram means.</a:t>
            </a:r>
          </a:p>
          <a:p>
            <a:r>
              <a:rPr lang="en-GB"/>
              <a:t>May not be required if the design is new or not substantially changes and the following slide shows changed and new components.</a:t>
            </a:r>
          </a:p>
          <a:p>
            <a:endParaRPr lang="en-GB"/>
          </a:p>
          <a:p>
            <a:endParaRPr lang="en-US"/>
          </a:p>
        </p:txBody>
      </p:sp>
      <p:sp>
        <p:nvSpPr>
          <p:cNvPr id="4" name="Slide Number Placeholder 3"/>
          <p:cNvSpPr>
            <a:spLocks noGrp="1"/>
          </p:cNvSpPr>
          <p:nvPr>
            <p:ph type="sldNum" sz="quarter" idx="5"/>
          </p:nvPr>
        </p:nvSpPr>
        <p:spPr/>
        <p:txBody>
          <a:bodyPr/>
          <a:lstStyle/>
          <a:p>
            <a:fld id="{A38F7E5F-4FDC-428E-A47A-035C493D8182}" type="slidenum">
              <a:rPr lang="en-GB" noProof="0" smtClean="0"/>
              <a:t>21</a:t>
            </a:fld>
            <a:endParaRPr lang="en-GB" noProof="0"/>
          </a:p>
        </p:txBody>
      </p:sp>
    </p:spTree>
    <p:extLst>
      <p:ext uri="{BB962C8B-B14F-4D97-AF65-F5344CB8AC3E}">
        <p14:creationId xmlns:p14="http://schemas.microsoft.com/office/powerpoint/2010/main" val="1899389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What is the target High Level Solution Design for this Solution?</a:t>
            </a:r>
          </a:p>
          <a:p>
            <a:endParaRPr lang="en-GB"/>
          </a:p>
          <a:p>
            <a:r>
              <a:rPr lang="en-GB"/>
              <a:t>This is a single slide diagram of the To Be design. It should:</a:t>
            </a:r>
          </a:p>
          <a:p>
            <a:pPr marL="285750" indent="-285750">
              <a:buFont typeface="Arial" panose="020B0604020202020204" pitchFamily="34" charset="0"/>
              <a:buChar char="•"/>
            </a:pPr>
            <a:r>
              <a:rPr lang="en-GB"/>
              <a:t>Identify all systems being changed, added or removed / decommissioned</a:t>
            </a:r>
          </a:p>
          <a:p>
            <a:pPr marL="285750" indent="-285750">
              <a:buFont typeface="Arial" panose="020B0604020202020204" pitchFamily="34" charset="0"/>
              <a:buChar char="•"/>
            </a:pPr>
            <a:r>
              <a:rPr lang="en-GB"/>
              <a:t>Identify all new and changed interfaces between systems</a:t>
            </a:r>
          </a:p>
          <a:p>
            <a:pPr marL="285750" indent="-285750">
              <a:buFont typeface="Arial" panose="020B0604020202020204" pitchFamily="34" charset="0"/>
              <a:buChar char="•"/>
            </a:pPr>
            <a:r>
              <a:rPr lang="en-GB"/>
              <a:t>Summarise the technology stacks involved, highlighting any new products, frameworks or technology adoption</a:t>
            </a:r>
          </a:p>
          <a:p>
            <a:endParaRPr lang="en-GB"/>
          </a:p>
          <a:p>
            <a:r>
              <a:rPr lang="en-GB"/>
              <a:t>This slide should make clear what is new, what is changed and what is existing. Designers </a:t>
            </a:r>
            <a:r>
              <a:rPr lang="en-GB" u="sng"/>
              <a:t>must</a:t>
            </a:r>
            <a:r>
              <a:rPr lang="en-GB"/>
              <a:t> include colour key/legend across design clearly describing what the component colours used in the diagram means.</a:t>
            </a:r>
          </a:p>
          <a:p>
            <a:endParaRPr lang="en-GB"/>
          </a:p>
          <a:p>
            <a:r>
              <a:rPr lang="en-GB"/>
              <a:t>Further details of the design should be covered in subsequent slides, but this slide should attempt to capture the main essence of the design.</a:t>
            </a:r>
          </a:p>
          <a:p>
            <a:endParaRPr lang="en-GB"/>
          </a:p>
          <a:p>
            <a:endParaRPr lang="en-US"/>
          </a:p>
        </p:txBody>
      </p:sp>
      <p:sp>
        <p:nvSpPr>
          <p:cNvPr id="4" name="Slide Number Placeholder 3"/>
          <p:cNvSpPr>
            <a:spLocks noGrp="1"/>
          </p:cNvSpPr>
          <p:nvPr>
            <p:ph type="sldNum" sz="quarter" idx="5"/>
          </p:nvPr>
        </p:nvSpPr>
        <p:spPr/>
        <p:txBody>
          <a:bodyPr/>
          <a:lstStyle/>
          <a:p>
            <a:fld id="{A38F7E5F-4FDC-428E-A47A-035C493D8182}" type="slidenum">
              <a:rPr lang="en-GB" noProof="0" smtClean="0"/>
              <a:t>22</a:t>
            </a:fld>
            <a:endParaRPr lang="en-GB" noProof="0"/>
          </a:p>
        </p:txBody>
      </p:sp>
    </p:spTree>
    <p:extLst>
      <p:ext uri="{BB962C8B-B14F-4D97-AF65-F5344CB8AC3E}">
        <p14:creationId xmlns:p14="http://schemas.microsoft.com/office/powerpoint/2010/main" val="21041511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23</a:t>
            </a:fld>
            <a:endParaRPr lang="en-GB" noProof="0"/>
          </a:p>
        </p:txBody>
      </p:sp>
    </p:spTree>
    <p:extLst>
      <p:ext uri="{BB962C8B-B14F-4D97-AF65-F5344CB8AC3E}">
        <p14:creationId xmlns:p14="http://schemas.microsoft.com/office/powerpoint/2010/main" val="2353616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24</a:t>
            </a:fld>
            <a:endParaRPr lang="en-GB" noProof="0"/>
          </a:p>
        </p:txBody>
      </p:sp>
    </p:spTree>
    <p:extLst>
      <p:ext uri="{BB962C8B-B14F-4D97-AF65-F5344CB8AC3E}">
        <p14:creationId xmlns:p14="http://schemas.microsoft.com/office/powerpoint/2010/main" val="2736007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latin typeface="RN House Sans Regular"/>
              </a:rPr>
              <a:t>Light weight React JS Communication Composition Portal (CCP) will be built with </a:t>
            </a:r>
            <a:r>
              <a:rPr lang="en-GB" err="1">
                <a:latin typeface="RN House Sans Regular"/>
              </a:rPr>
              <a:t>ocker</a:t>
            </a:r>
            <a:r>
              <a:rPr lang="en-GB">
                <a:latin typeface="RN House Sans Regular"/>
              </a:rPr>
              <a:t> images and deployed as Kubernetes pods. The pods shall be configured for auto-scaling based on the metrics (CPU and memory utilization)</a:t>
            </a:r>
            <a:endParaRPr lang="en-US"/>
          </a:p>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25</a:t>
            </a:fld>
            <a:endParaRPr lang="en-GB" noProof="0"/>
          </a:p>
        </p:txBody>
      </p:sp>
    </p:spTree>
    <p:extLst>
      <p:ext uri="{BB962C8B-B14F-4D97-AF65-F5344CB8AC3E}">
        <p14:creationId xmlns:p14="http://schemas.microsoft.com/office/powerpoint/2010/main" val="13051436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26</a:t>
            </a:fld>
            <a:endParaRPr lang="en-GB" noProof="0"/>
          </a:p>
        </p:txBody>
      </p:sp>
    </p:spTree>
    <p:extLst>
      <p:ext uri="{BB962C8B-B14F-4D97-AF65-F5344CB8AC3E}">
        <p14:creationId xmlns:p14="http://schemas.microsoft.com/office/powerpoint/2010/main" val="16729340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27</a:t>
            </a:fld>
            <a:endParaRPr lang="en-GB" noProof="0"/>
          </a:p>
        </p:txBody>
      </p:sp>
    </p:spTree>
    <p:extLst>
      <p:ext uri="{BB962C8B-B14F-4D97-AF65-F5344CB8AC3E}">
        <p14:creationId xmlns:p14="http://schemas.microsoft.com/office/powerpoint/2010/main" val="28812294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Sans-Serif"/>
              <a:buChar char="•"/>
            </a:pPr>
            <a:r>
              <a:rPr lang="en-GB" dirty="0"/>
              <a:t>Messagepoint Connected is a </a:t>
            </a:r>
            <a:r>
              <a:rPr lang="en-GB" dirty="0" err="1"/>
              <a:t>Saas</a:t>
            </a:r>
            <a:r>
              <a:rPr lang="en-GB" dirty="0"/>
              <a:t> based managed service provided by Messagepoint </a:t>
            </a:r>
            <a:endParaRPr lang="en-US" dirty="0"/>
          </a:p>
          <a:p>
            <a:pPr marL="171450" indent="-171450">
              <a:buFont typeface="Arial,Sans-Serif"/>
              <a:buChar char="•"/>
            </a:pPr>
            <a:endParaRPr lang="en-GB" dirty="0"/>
          </a:p>
          <a:p>
            <a:pPr marL="171450" indent="-171450">
              <a:buFont typeface="Arial,Sans-Serif"/>
              <a:buChar char="•"/>
            </a:pPr>
            <a:r>
              <a:rPr lang="en-GB" dirty="0"/>
              <a:t>Messagepoint Production Manager will be docker containerized and orchestrated through Amazon EKS (Elastic Kubernetes Service)</a:t>
            </a:r>
          </a:p>
          <a:p>
            <a:pPr marL="171450" indent="-171450">
              <a:buFont typeface="Arial,Sans-Serif"/>
              <a:buChar char="•"/>
            </a:pPr>
            <a:endParaRPr lang="en-GB" dirty="0"/>
          </a:p>
          <a:p>
            <a:pPr marL="171450" indent="-171450">
              <a:buFont typeface="Arial,Sans-Serif"/>
              <a:buChar char="•"/>
            </a:pPr>
            <a:r>
              <a:rPr lang="en-GB" dirty="0"/>
              <a:t>Sefas producer will be docker containerized and orchestrated through Amazon ECS (Elastic Container Service)</a:t>
            </a:r>
            <a:endParaRPr lang="en-US" dirty="0">
              <a:cs typeface="Arial"/>
            </a:endParaRPr>
          </a:p>
          <a:p>
            <a:pPr marL="171450" indent="-171450">
              <a:buFont typeface="Arial,Sans-Serif"/>
              <a:buChar char="•"/>
            </a:pPr>
            <a:endParaRPr lang="en-GB" dirty="0"/>
          </a:p>
          <a:p>
            <a:pPr marL="171450" indent="-171450">
              <a:buFont typeface="Arial,Sans-Serif"/>
              <a:buChar char="•"/>
            </a:pPr>
            <a:r>
              <a:rPr lang="en-GB" dirty="0"/>
              <a:t>This will help in meeting NFR requirements around system availability, security, load management etc. </a:t>
            </a:r>
            <a:endParaRPr lang="en-US" dirty="0">
              <a:cs typeface="Arial"/>
            </a:endParaRPr>
          </a:p>
          <a:p>
            <a:pPr marL="171450" indent="-171450">
              <a:buFont typeface="Arial,Sans-Serif"/>
              <a:buChar char="•"/>
            </a:pPr>
            <a:endParaRPr lang="en-GB" dirty="0"/>
          </a:p>
          <a:p>
            <a:pPr marL="171450" indent="-171450">
              <a:buFont typeface="Arial,Sans-Serif"/>
              <a:buChar char="•"/>
            </a:pPr>
            <a:r>
              <a:rPr lang="en-GB" dirty="0"/>
              <a:t>License Manager shall be deployed to EC2 instance, not to Pod. This is due to the ID for which the license was generated. </a:t>
            </a:r>
            <a:endParaRPr lang="en-US" dirty="0">
              <a:cs typeface="Arial"/>
            </a:endParaRPr>
          </a:p>
          <a:p>
            <a:pPr marL="171450" indent="-171450">
              <a:buFont typeface="Arial,Sans-Serif"/>
              <a:buChar char="•"/>
            </a:pPr>
            <a:endParaRPr lang="en-GB" dirty="0"/>
          </a:p>
          <a:p>
            <a:pPr marL="171450" indent="-171450">
              <a:buFont typeface="Arial,Sans-Serif"/>
              <a:buChar char="•"/>
            </a:pPr>
            <a:r>
              <a:rPr lang="en-GB" dirty="0"/>
              <a:t>Disaster recovery, or failover policies are at infrastructure level</a:t>
            </a:r>
            <a:endParaRPr lang="en-US" dirty="0">
              <a:cs typeface="Arial"/>
            </a:endParaRPr>
          </a:p>
          <a:p>
            <a:endParaRPr lang="en-GB" dirty="0">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28</a:t>
            </a:fld>
            <a:endParaRPr lang="en-GB" noProof="0"/>
          </a:p>
        </p:txBody>
      </p:sp>
    </p:spTree>
    <p:extLst>
      <p:ext uri="{BB962C8B-B14F-4D97-AF65-F5344CB8AC3E}">
        <p14:creationId xmlns:p14="http://schemas.microsoft.com/office/powerpoint/2010/main" val="35028664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29</a:t>
            </a:fld>
            <a:endParaRPr lang="en-GB" noProof="0"/>
          </a:p>
        </p:txBody>
      </p:sp>
    </p:spTree>
    <p:extLst>
      <p:ext uri="{BB962C8B-B14F-4D97-AF65-F5344CB8AC3E}">
        <p14:creationId xmlns:p14="http://schemas.microsoft.com/office/powerpoint/2010/main" val="17216475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Sans-Serif"/>
              <a:buChar char="•"/>
            </a:pPr>
            <a:r>
              <a:rPr lang="en-GB" dirty="0"/>
              <a:t>Messagepoint Connected is a </a:t>
            </a:r>
            <a:r>
              <a:rPr lang="en-GB" dirty="0" err="1"/>
              <a:t>Saas</a:t>
            </a:r>
            <a:r>
              <a:rPr lang="en-GB" dirty="0"/>
              <a:t> based managed service provided by Messagepoint </a:t>
            </a:r>
            <a:endParaRPr lang="en-US" dirty="0"/>
          </a:p>
          <a:p>
            <a:pPr marL="171450" indent="-171450">
              <a:buFont typeface="Arial,Sans-Serif"/>
              <a:buChar char="•"/>
            </a:pPr>
            <a:endParaRPr lang="en-GB" dirty="0"/>
          </a:p>
          <a:p>
            <a:pPr marL="171450" indent="-171450">
              <a:buFont typeface="Arial,Sans-Serif"/>
              <a:buChar char="•"/>
            </a:pPr>
            <a:r>
              <a:rPr lang="en-GB" dirty="0"/>
              <a:t>Messagepoint Production Manager will be docker containerized and orchestrated through Amazon EKS (Elastic Kubernetes Service)</a:t>
            </a:r>
          </a:p>
          <a:p>
            <a:pPr marL="171450" indent="-171450">
              <a:buFont typeface="Arial,Sans-Serif"/>
              <a:buChar char="•"/>
            </a:pPr>
            <a:endParaRPr lang="en-GB" dirty="0"/>
          </a:p>
          <a:p>
            <a:pPr marL="171450" indent="-171450">
              <a:buFont typeface="Arial,Sans-Serif"/>
              <a:buChar char="•"/>
            </a:pPr>
            <a:r>
              <a:rPr lang="en-GB" dirty="0"/>
              <a:t>Sefas producer will be docker containerized and orchestrated through Amazon ECS (Elastic Container Service)</a:t>
            </a:r>
            <a:endParaRPr lang="en-US" dirty="0">
              <a:cs typeface="Arial"/>
            </a:endParaRPr>
          </a:p>
          <a:p>
            <a:pPr marL="171450" indent="-171450">
              <a:buFont typeface="Arial,Sans-Serif"/>
              <a:buChar char="•"/>
            </a:pPr>
            <a:endParaRPr lang="en-GB" dirty="0"/>
          </a:p>
          <a:p>
            <a:pPr marL="171450" indent="-171450">
              <a:buFont typeface="Arial,Sans-Serif"/>
              <a:buChar char="•"/>
            </a:pPr>
            <a:r>
              <a:rPr lang="en-GB" dirty="0"/>
              <a:t>This will help in meeting NFR requirements around system availability, security, load management etc. </a:t>
            </a:r>
            <a:endParaRPr lang="en-US" dirty="0">
              <a:cs typeface="Arial"/>
            </a:endParaRPr>
          </a:p>
          <a:p>
            <a:pPr marL="171450" indent="-171450">
              <a:buFont typeface="Arial,Sans-Serif"/>
              <a:buChar char="•"/>
            </a:pPr>
            <a:endParaRPr lang="en-GB" dirty="0"/>
          </a:p>
          <a:p>
            <a:pPr marL="171450" indent="-171450">
              <a:buFont typeface="Arial,Sans-Serif"/>
              <a:buChar char="•"/>
            </a:pPr>
            <a:r>
              <a:rPr lang="en-GB" dirty="0"/>
              <a:t>License Manager shall be deployed to EC2 instance, not to Pod. This is due to the ID for which the license was generated. </a:t>
            </a:r>
            <a:endParaRPr lang="en-US" dirty="0">
              <a:cs typeface="Arial"/>
            </a:endParaRPr>
          </a:p>
          <a:p>
            <a:pPr marL="171450" indent="-171450">
              <a:buFont typeface="Arial,Sans-Serif"/>
              <a:buChar char="•"/>
            </a:pPr>
            <a:endParaRPr lang="en-GB" dirty="0"/>
          </a:p>
          <a:p>
            <a:pPr marL="171450" indent="-171450">
              <a:buFont typeface="Arial,Sans-Serif"/>
              <a:buChar char="•"/>
            </a:pPr>
            <a:r>
              <a:rPr lang="en-GB" dirty="0"/>
              <a:t>Disaster recovery, or failover policies are at infrastructure level</a:t>
            </a:r>
            <a:endParaRPr lang="en-US" dirty="0">
              <a:cs typeface="Arial"/>
            </a:endParaRPr>
          </a:p>
          <a:p>
            <a:endParaRPr lang="en-GB" dirty="0">
              <a:cs typeface="Arial"/>
            </a:endParaRPr>
          </a:p>
          <a:p>
            <a:endParaRPr lang="en-GB" dirty="0">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30</a:t>
            </a:fld>
            <a:endParaRPr lang="en-GB" noProof="0"/>
          </a:p>
        </p:txBody>
      </p:sp>
    </p:spTree>
    <p:extLst>
      <p:ext uri="{BB962C8B-B14F-4D97-AF65-F5344CB8AC3E}">
        <p14:creationId xmlns:p14="http://schemas.microsoft.com/office/powerpoint/2010/main" val="1273996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38F7E5F-4FDC-428E-A47A-035C493D8182}" type="slidenum">
              <a:rPr lang="en-GB" noProof="0" smtClean="0"/>
              <a:t>3</a:t>
            </a:fld>
            <a:endParaRPr lang="en-GB" noProof="0"/>
          </a:p>
        </p:txBody>
      </p:sp>
    </p:spTree>
    <p:extLst>
      <p:ext uri="{BB962C8B-B14F-4D97-AF65-F5344CB8AC3E}">
        <p14:creationId xmlns:p14="http://schemas.microsoft.com/office/powerpoint/2010/main" val="21723216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31</a:t>
            </a:fld>
            <a:endParaRPr lang="en-GB" noProof="0"/>
          </a:p>
        </p:txBody>
      </p:sp>
    </p:spTree>
    <p:extLst>
      <p:ext uri="{BB962C8B-B14F-4D97-AF65-F5344CB8AC3E}">
        <p14:creationId xmlns:p14="http://schemas.microsoft.com/office/powerpoint/2010/main" val="3295906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32</a:t>
            </a:fld>
            <a:endParaRPr lang="en-GB" noProof="0"/>
          </a:p>
        </p:txBody>
      </p:sp>
    </p:spTree>
    <p:extLst>
      <p:ext uri="{BB962C8B-B14F-4D97-AF65-F5344CB8AC3E}">
        <p14:creationId xmlns:p14="http://schemas.microsoft.com/office/powerpoint/2010/main" val="5775936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b="1"/>
              <a:t>Autoscaling</a:t>
            </a:r>
            <a:endParaRPr lang="en-US"/>
          </a:p>
          <a:p>
            <a:pPr algn="just"/>
            <a:r>
              <a:rPr lang="en-GB"/>
              <a:t>In EKS, we can take advantage of pod autoscaling. Pod autoscaling can dynamically add or remove microservices pods as needed. For scaling down we need to set expected cluster size during creation.</a:t>
            </a:r>
            <a:endParaRPr lang="en-US"/>
          </a:p>
          <a:p>
            <a:pPr algn="just"/>
            <a:endParaRPr lang="en-GB"/>
          </a:p>
          <a:p>
            <a:pPr algn="just"/>
            <a:r>
              <a:rPr lang="en-GB" b="1"/>
              <a:t>High Availability</a:t>
            </a:r>
            <a:endParaRPr lang="en-US"/>
          </a:p>
          <a:p>
            <a:pPr algn="just"/>
            <a:r>
              <a:rPr lang="en-GB"/>
              <a:t>For High Availability, we can use Availability Zones. We need to use at least 3 zones for Stateful Architecture to provide High Availability.</a:t>
            </a:r>
            <a:endParaRPr lang="en-US"/>
          </a:p>
          <a:p>
            <a:pPr algn="just"/>
            <a:r>
              <a:rPr lang="en-GB"/>
              <a:t>Amazon Elastic Filesystem (EFS) can provide High Availability behind the scene.</a:t>
            </a:r>
            <a:endParaRPr lang="en-US"/>
          </a:p>
          <a:p>
            <a:pPr marL="342900" indent="-342900" algn="just">
              <a:spcBef>
                <a:spcPts val="300"/>
              </a:spcBef>
              <a:spcAft>
                <a:spcPts val="600"/>
              </a:spcAft>
              <a:buFont typeface="Symbol,Sans-Serif"/>
              <a:buChar char=""/>
            </a:pPr>
            <a:endParaRPr lang="en-GB"/>
          </a:p>
          <a:p>
            <a:endParaRPr lang="en-US">
              <a:latin typeface="Calibri"/>
              <a:cs typeface="Calibri"/>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38</a:t>
            </a:fld>
            <a:endParaRPr lang="en-GB" noProof="0"/>
          </a:p>
        </p:txBody>
      </p:sp>
    </p:spTree>
    <p:extLst>
      <p:ext uri="{BB962C8B-B14F-4D97-AF65-F5344CB8AC3E}">
        <p14:creationId xmlns:p14="http://schemas.microsoft.com/office/powerpoint/2010/main" val="1191357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48</a:t>
            </a:fld>
            <a:endParaRPr lang="en-GB" noProof="0"/>
          </a:p>
        </p:txBody>
      </p:sp>
    </p:spTree>
    <p:extLst>
      <p:ext uri="{BB962C8B-B14F-4D97-AF65-F5344CB8AC3E}">
        <p14:creationId xmlns:p14="http://schemas.microsoft.com/office/powerpoint/2010/main" val="6821928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49</a:t>
            </a:fld>
            <a:endParaRPr lang="en-GB" noProof="0"/>
          </a:p>
        </p:txBody>
      </p:sp>
    </p:spTree>
    <p:extLst>
      <p:ext uri="{BB962C8B-B14F-4D97-AF65-F5344CB8AC3E}">
        <p14:creationId xmlns:p14="http://schemas.microsoft.com/office/powerpoint/2010/main" val="4244088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Q – Identify the provisioning </a:t>
            </a:r>
          </a:p>
        </p:txBody>
      </p:sp>
      <p:sp>
        <p:nvSpPr>
          <p:cNvPr id="4" name="Slide Number Placeholder 3"/>
          <p:cNvSpPr>
            <a:spLocks noGrp="1"/>
          </p:cNvSpPr>
          <p:nvPr>
            <p:ph type="sldNum" sz="quarter" idx="5"/>
          </p:nvPr>
        </p:nvSpPr>
        <p:spPr/>
        <p:txBody>
          <a:bodyPr/>
          <a:lstStyle/>
          <a:p>
            <a:fld id="{A38F7E5F-4FDC-428E-A47A-035C493D8182}" type="slidenum">
              <a:rPr lang="en-GB" noProof="0" smtClean="0"/>
              <a:t>59</a:t>
            </a:fld>
            <a:endParaRPr lang="en-GB" noProof="0"/>
          </a:p>
        </p:txBody>
      </p:sp>
    </p:spTree>
    <p:extLst>
      <p:ext uri="{BB962C8B-B14F-4D97-AF65-F5344CB8AC3E}">
        <p14:creationId xmlns:p14="http://schemas.microsoft.com/office/powerpoint/2010/main" val="77830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74</a:t>
            </a:fld>
            <a:endParaRPr lang="en-GB" noProof="0"/>
          </a:p>
        </p:txBody>
      </p:sp>
    </p:spTree>
    <p:extLst>
      <p:ext uri="{BB962C8B-B14F-4D97-AF65-F5344CB8AC3E}">
        <p14:creationId xmlns:p14="http://schemas.microsoft.com/office/powerpoint/2010/main" val="38031834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75</a:t>
            </a:fld>
            <a:endParaRPr lang="en-GB" noProof="0"/>
          </a:p>
        </p:txBody>
      </p:sp>
    </p:spTree>
    <p:extLst>
      <p:ext uri="{BB962C8B-B14F-4D97-AF65-F5344CB8AC3E}">
        <p14:creationId xmlns:p14="http://schemas.microsoft.com/office/powerpoint/2010/main" val="32082565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76</a:t>
            </a:fld>
            <a:endParaRPr lang="en-GB" noProof="0"/>
          </a:p>
        </p:txBody>
      </p:sp>
    </p:spTree>
    <p:extLst>
      <p:ext uri="{BB962C8B-B14F-4D97-AF65-F5344CB8AC3E}">
        <p14:creationId xmlns:p14="http://schemas.microsoft.com/office/powerpoint/2010/main" val="1711470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77</a:t>
            </a:fld>
            <a:endParaRPr lang="en-GB" noProof="0"/>
          </a:p>
        </p:txBody>
      </p:sp>
    </p:spTree>
    <p:extLst>
      <p:ext uri="{BB962C8B-B14F-4D97-AF65-F5344CB8AC3E}">
        <p14:creationId xmlns:p14="http://schemas.microsoft.com/office/powerpoint/2010/main" val="42163453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38F7E5F-4FDC-428E-A47A-035C493D8182}" type="slidenum">
              <a:rPr lang="en-GB" noProof="0" smtClean="0"/>
              <a:t>4</a:t>
            </a:fld>
            <a:endParaRPr lang="en-GB" noProof="0"/>
          </a:p>
        </p:txBody>
      </p:sp>
    </p:spTree>
    <p:extLst>
      <p:ext uri="{BB962C8B-B14F-4D97-AF65-F5344CB8AC3E}">
        <p14:creationId xmlns:p14="http://schemas.microsoft.com/office/powerpoint/2010/main" val="39596665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78</a:t>
            </a:fld>
            <a:endParaRPr lang="en-GB" noProof="0"/>
          </a:p>
        </p:txBody>
      </p:sp>
    </p:spTree>
    <p:extLst>
      <p:ext uri="{BB962C8B-B14F-4D97-AF65-F5344CB8AC3E}">
        <p14:creationId xmlns:p14="http://schemas.microsoft.com/office/powerpoint/2010/main" val="9875002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79</a:t>
            </a:fld>
            <a:endParaRPr lang="en-GB" noProof="0"/>
          </a:p>
        </p:txBody>
      </p:sp>
    </p:spTree>
    <p:extLst>
      <p:ext uri="{BB962C8B-B14F-4D97-AF65-F5344CB8AC3E}">
        <p14:creationId xmlns:p14="http://schemas.microsoft.com/office/powerpoint/2010/main" val="9316164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80</a:t>
            </a:fld>
            <a:endParaRPr lang="en-GB" noProof="0"/>
          </a:p>
        </p:txBody>
      </p:sp>
    </p:spTree>
    <p:extLst>
      <p:ext uri="{BB962C8B-B14F-4D97-AF65-F5344CB8AC3E}">
        <p14:creationId xmlns:p14="http://schemas.microsoft.com/office/powerpoint/2010/main" val="12499151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81</a:t>
            </a:fld>
            <a:endParaRPr lang="en-GB" noProof="0"/>
          </a:p>
        </p:txBody>
      </p:sp>
    </p:spTree>
    <p:extLst>
      <p:ext uri="{BB962C8B-B14F-4D97-AF65-F5344CB8AC3E}">
        <p14:creationId xmlns:p14="http://schemas.microsoft.com/office/powerpoint/2010/main" val="22469340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82</a:t>
            </a:fld>
            <a:endParaRPr lang="en-GB" noProof="0"/>
          </a:p>
        </p:txBody>
      </p:sp>
    </p:spTree>
    <p:extLst>
      <p:ext uri="{BB962C8B-B14F-4D97-AF65-F5344CB8AC3E}">
        <p14:creationId xmlns:p14="http://schemas.microsoft.com/office/powerpoint/2010/main" val="355141697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83</a:t>
            </a:fld>
            <a:endParaRPr lang="en-GB" noProof="0"/>
          </a:p>
        </p:txBody>
      </p:sp>
    </p:spTree>
    <p:extLst>
      <p:ext uri="{BB962C8B-B14F-4D97-AF65-F5344CB8AC3E}">
        <p14:creationId xmlns:p14="http://schemas.microsoft.com/office/powerpoint/2010/main" val="315569470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84</a:t>
            </a:fld>
            <a:endParaRPr lang="en-GB" noProof="0"/>
          </a:p>
        </p:txBody>
      </p:sp>
    </p:spTree>
    <p:extLst>
      <p:ext uri="{BB962C8B-B14F-4D97-AF65-F5344CB8AC3E}">
        <p14:creationId xmlns:p14="http://schemas.microsoft.com/office/powerpoint/2010/main" val="8134978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85</a:t>
            </a:fld>
            <a:endParaRPr lang="en-GB" noProof="0"/>
          </a:p>
        </p:txBody>
      </p:sp>
    </p:spTree>
    <p:extLst>
      <p:ext uri="{BB962C8B-B14F-4D97-AF65-F5344CB8AC3E}">
        <p14:creationId xmlns:p14="http://schemas.microsoft.com/office/powerpoint/2010/main" val="35669114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cs typeface="Arial"/>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86</a:t>
            </a:fld>
            <a:endParaRPr lang="en-GB" noProof="0"/>
          </a:p>
        </p:txBody>
      </p:sp>
    </p:spTree>
    <p:extLst>
      <p:ext uri="{BB962C8B-B14F-4D97-AF65-F5344CB8AC3E}">
        <p14:creationId xmlns:p14="http://schemas.microsoft.com/office/powerpoint/2010/main" val="26053470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38F7E5F-4FDC-428E-A47A-035C493D8182}" type="slidenum">
              <a:rPr lang="en-GB" noProof="0" smtClean="0"/>
              <a:t>89</a:t>
            </a:fld>
            <a:endParaRPr lang="en-GB" noProof="0"/>
          </a:p>
        </p:txBody>
      </p:sp>
    </p:spTree>
    <p:extLst>
      <p:ext uri="{BB962C8B-B14F-4D97-AF65-F5344CB8AC3E}">
        <p14:creationId xmlns:p14="http://schemas.microsoft.com/office/powerpoint/2010/main" val="1032901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Only once the review done.</a:t>
            </a:r>
          </a:p>
          <a:p>
            <a:endParaRPr lang="en-GB"/>
          </a:p>
        </p:txBody>
      </p:sp>
      <p:sp>
        <p:nvSpPr>
          <p:cNvPr id="4" name="Slide Number Placeholder 3"/>
          <p:cNvSpPr>
            <a:spLocks noGrp="1"/>
          </p:cNvSpPr>
          <p:nvPr>
            <p:ph type="sldNum" sz="quarter" idx="5"/>
          </p:nvPr>
        </p:nvSpPr>
        <p:spPr/>
        <p:txBody>
          <a:bodyPr/>
          <a:lstStyle/>
          <a:p>
            <a:fld id="{A38F7E5F-4FDC-428E-A47A-035C493D8182}" type="slidenum">
              <a:rPr lang="en-GB" noProof="0" smtClean="0"/>
              <a:t>5</a:t>
            </a:fld>
            <a:endParaRPr lang="en-GB" noProof="0"/>
          </a:p>
        </p:txBody>
      </p:sp>
    </p:spTree>
    <p:extLst>
      <p:ext uri="{BB962C8B-B14F-4D97-AF65-F5344CB8AC3E}">
        <p14:creationId xmlns:p14="http://schemas.microsoft.com/office/powerpoint/2010/main" val="253402077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38F7E5F-4FDC-428E-A47A-035C493D8182}" type="slidenum">
              <a:rPr lang="en-GB" noProof="0" smtClean="0"/>
              <a:t>90</a:t>
            </a:fld>
            <a:endParaRPr lang="en-GB" noProof="0"/>
          </a:p>
        </p:txBody>
      </p:sp>
    </p:spTree>
    <p:extLst>
      <p:ext uri="{BB962C8B-B14F-4D97-AF65-F5344CB8AC3E}">
        <p14:creationId xmlns:p14="http://schemas.microsoft.com/office/powerpoint/2010/main" val="387073496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38F7E5F-4FDC-428E-A47A-035C493D8182}" type="slidenum">
              <a:rPr lang="en-GB" noProof="0" smtClean="0"/>
              <a:t>91</a:t>
            </a:fld>
            <a:endParaRPr lang="en-GB" noProof="0"/>
          </a:p>
        </p:txBody>
      </p:sp>
    </p:spTree>
    <p:extLst>
      <p:ext uri="{BB962C8B-B14F-4D97-AF65-F5344CB8AC3E}">
        <p14:creationId xmlns:p14="http://schemas.microsoft.com/office/powerpoint/2010/main" val="65671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38F7E5F-4FDC-428E-A47A-035C493D8182}" type="slidenum">
              <a:rPr lang="en-GB" noProof="0" smtClean="0"/>
              <a:t>12</a:t>
            </a:fld>
            <a:endParaRPr lang="en-GB" noProof="0"/>
          </a:p>
        </p:txBody>
      </p:sp>
    </p:spTree>
    <p:extLst>
      <p:ext uri="{BB962C8B-B14F-4D97-AF65-F5344CB8AC3E}">
        <p14:creationId xmlns:p14="http://schemas.microsoft.com/office/powerpoint/2010/main" val="1968341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spcBef>
                <a:spcPts val="700"/>
              </a:spcBef>
              <a:buFont typeface="Arial,Sans-Serif"/>
              <a:buChar char="•"/>
            </a:pPr>
            <a:r>
              <a:rPr lang="en-GB"/>
              <a:t>What business areas, business services and brands are affected by this change e.g. RBS, NWB, UBN, UBR?</a:t>
            </a:r>
            <a:br>
              <a:rPr lang="en-GB"/>
            </a:br>
            <a:endParaRPr lang="en-GB"/>
          </a:p>
          <a:p>
            <a:pPr marL="285750" indent="-285750">
              <a:spcBef>
                <a:spcPts val="700"/>
              </a:spcBef>
              <a:buFont typeface="Arial,Sans-Serif"/>
              <a:buChar char="•"/>
            </a:pPr>
            <a:r>
              <a:rPr lang="en-GB"/>
              <a:t>What are the high-level Business Requirements for this Solution?</a:t>
            </a:r>
            <a:br>
              <a:rPr lang="en-GB">
                <a:cs typeface="+mn-lt"/>
              </a:rPr>
            </a:br>
            <a:endParaRPr lang="en-GB"/>
          </a:p>
          <a:p>
            <a:pPr marL="282575" lvl="2" indent="-171450">
              <a:spcBef>
                <a:spcPts val="400"/>
              </a:spcBef>
              <a:buFont typeface="Arial,Sans-Serif"/>
              <a:buChar char="•"/>
            </a:pPr>
            <a:r>
              <a:rPr lang="en-GB"/>
              <a:t>These requirements should include brief descriptions of:</a:t>
            </a:r>
            <a:br>
              <a:rPr lang="en-GB"/>
            </a:br>
            <a:endParaRPr lang="en-GB"/>
          </a:p>
          <a:p>
            <a:pPr marL="639445" lvl="4">
              <a:spcBef>
                <a:spcPts val="400"/>
              </a:spcBef>
              <a:buFont typeface="Arial,Sans-Serif"/>
              <a:buChar char="•"/>
            </a:pPr>
            <a:r>
              <a:rPr lang="en-GB"/>
              <a:t>New functionality being introduced</a:t>
            </a:r>
            <a:endParaRPr lang="en-US"/>
          </a:p>
          <a:p>
            <a:pPr marL="639445" lvl="4">
              <a:spcBef>
                <a:spcPts val="400"/>
              </a:spcBef>
              <a:buFont typeface="Arial,Sans-Serif"/>
              <a:buChar char="•"/>
            </a:pPr>
            <a:r>
              <a:rPr lang="en-GB"/>
              <a:t>Business critical functionality e.g. Payments changes</a:t>
            </a:r>
            <a:endParaRPr lang="en-US"/>
          </a:p>
          <a:p>
            <a:pPr marL="639445" lvl="4">
              <a:spcBef>
                <a:spcPts val="400"/>
              </a:spcBef>
              <a:buFont typeface="Arial,Sans-Serif"/>
              <a:buChar char="•"/>
            </a:pPr>
            <a:r>
              <a:rPr lang="en-GB"/>
              <a:t>Reporting functionality</a:t>
            </a:r>
            <a:endParaRPr lang="en-US"/>
          </a:p>
          <a:p>
            <a:pPr marL="639445" lvl="4">
              <a:spcBef>
                <a:spcPts val="400"/>
              </a:spcBef>
              <a:buFont typeface="Arial,Sans-Serif"/>
              <a:buChar char="•"/>
            </a:pPr>
            <a:r>
              <a:rPr lang="en-GB"/>
              <a:t>Any specific legal or regulatory requirements</a:t>
            </a:r>
            <a:endParaRPr lang="en-US"/>
          </a:p>
          <a:p>
            <a:pPr marL="639445" lvl="4">
              <a:spcBef>
                <a:spcPts val="400"/>
              </a:spcBef>
              <a:buFont typeface="Arial,Sans-Serif"/>
              <a:buChar char="•"/>
            </a:pPr>
            <a:r>
              <a:rPr lang="en-GB"/>
              <a:t>Other relevant requirements (i.e. Accessibility and compliance to the </a:t>
            </a:r>
            <a:r>
              <a:rPr lang="en-GB">
                <a:hlinkClick r:id="rId3"/>
              </a:rPr>
              <a:t>RBS Accessibility Standards </a:t>
            </a:r>
            <a:r>
              <a:rPr lang="en-GB"/>
              <a:t>under the Equality Act 2010, DLP, etc.)</a:t>
            </a:r>
            <a:endParaRPr lang="en-US"/>
          </a:p>
          <a:p>
            <a:pPr marL="639445" lvl="4">
              <a:spcBef>
                <a:spcPts val="400"/>
              </a:spcBef>
              <a:buFont typeface="Arial,Sans-Serif"/>
              <a:buChar char="•"/>
            </a:pPr>
            <a:r>
              <a:rPr lang="en-GB"/>
              <a:t>Does the solution design adhere to the appropriate Technology and local architectures and technical standards?</a:t>
            </a:r>
            <a:endParaRPr lang="en-US"/>
          </a:p>
          <a:p>
            <a:endParaRPr lang="en-US">
              <a:latin typeface="Calibri"/>
              <a:cs typeface="Calibri"/>
            </a:endParaRPr>
          </a:p>
        </p:txBody>
      </p:sp>
      <p:sp>
        <p:nvSpPr>
          <p:cNvPr id="4" name="Slide Number Placeholder 3"/>
          <p:cNvSpPr>
            <a:spLocks noGrp="1"/>
          </p:cNvSpPr>
          <p:nvPr>
            <p:ph type="sldNum" sz="quarter" idx="5"/>
          </p:nvPr>
        </p:nvSpPr>
        <p:spPr/>
        <p:txBody>
          <a:bodyPr/>
          <a:lstStyle/>
          <a:p>
            <a:fld id="{A38F7E5F-4FDC-428E-A47A-035C493D8182}" type="slidenum">
              <a:rPr lang="en-GB" noProof="0" smtClean="0"/>
              <a:t>13</a:t>
            </a:fld>
            <a:endParaRPr lang="en-GB" noProof="0"/>
          </a:p>
        </p:txBody>
      </p:sp>
    </p:spTree>
    <p:extLst>
      <p:ext uri="{BB962C8B-B14F-4D97-AF65-F5344CB8AC3E}">
        <p14:creationId xmlns:p14="http://schemas.microsoft.com/office/powerpoint/2010/main" val="3475736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38F7E5F-4FDC-428E-A47A-035C493D8182}" type="slidenum">
              <a:rPr lang="en-GB" noProof="0" smtClean="0"/>
              <a:t>18</a:t>
            </a:fld>
            <a:endParaRPr lang="en-GB" noProof="0"/>
          </a:p>
        </p:txBody>
      </p:sp>
    </p:spTree>
    <p:extLst>
      <p:ext uri="{BB962C8B-B14F-4D97-AF65-F5344CB8AC3E}">
        <p14:creationId xmlns:p14="http://schemas.microsoft.com/office/powerpoint/2010/main" val="15671862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solidFill>
                  <a:schemeClr val="tx1">
                    <a:lumMod val="65000"/>
                    <a:lumOff val="35000"/>
                  </a:schemeClr>
                </a:solidFill>
              </a:rPr>
              <a:t>Include a System Context Diagram. This should describe the context of the solution, and should not attempt to describe the design, technologies used, or integration methods and protocols.</a:t>
            </a:r>
          </a:p>
          <a:p>
            <a:endParaRPr lang="en-GB">
              <a:solidFill>
                <a:schemeClr val="tx1">
                  <a:lumMod val="65000"/>
                  <a:lumOff val="35000"/>
                </a:schemeClr>
              </a:solidFill>
            </a:endParaRPr>
          </a:p>
          <a:p>
            <a:pPr marL="285750" indent="-285750">
              <a:buFont typeface="Arial" panose="020B0604020202020204" pitchFamily="34" charset="0"/>
              <a:buChar char="•"/>
            </a:pPr>
            <a:r>
              <a:rPr lang="en-GB">
                <a:solidFill>
                  <a:schemeClr val="tx1">
                    <a:lumMod val="65000"/>
                    <a:lumOff val="35000"/>
                  </a:schemeClr>
                </a:solidFill>
              </a:rPr>
              <a:t>What systems does the solution interact with and which are changed?</a:t>
            </a:r>
          </a:p>
          <a:p>
            <a:pPr marL="285750" indent="-285750">
              <a:buFont typeface="Arial" panose="020B0604020202020204" pitchFamily="34" charset="0"/>
              <a:buChar char="•"/>
            </a:pPr>
            <a:r>
              <a:rPr lang="en-GB">
                <a:solidFill>
                  <a:schemeClr val="tx1">
                    <a:lumMod val="65000"/>
                    <a:lumOff val="35000"/>
                  </a:schemeClr>
                </a:solidFill>
              </a:rPr>
              <a:t>What user groups does the system interact with?</a:t>
            </a:r>
          </a:p>
          <a:p>
            <a:pPr marL="285750" indent="-285750">
              <a:buFont typeface="Arial" panose="020B0604020202020204" pitchFamily="34" charset="0"/>
              <a:buChar char="•"/>
            </a:pPr>
            <a:r>
              <a:rPr lang="en-GB">
                <a:solidFill>
                  <a:schemeClr val="tx1">
                    <a:lumMod val="65000"/>
                    <a:lumOff val="35000"/>
                  </a:schemeClr>
                </a:solidFill>
              </a:rPr>
              <a:t>What are the boundaries of the solution?</a:t>
            </a:r>
          </a:p>
          <a:p>
            <a:pPr marL="285750" indent="-285750">
              <a:buFont typeface="Arial" panose="020B0604020202020204" pitchFamily="34" charset="0"/>
              <a:buChar char="•"/>
            </a:pPr>
            <a:r>
              <a:rPr lang="en-GB">
                <a:solidFill>
                  <a:schemeClr val="tx1">
                    <a:lumMod val="65000"/>
                    <a:lumOff val="35000"/>
                  </a:schemeClr>
                </a:solidFill>
              </a:rPr>
              <a:t>Need to reflect the Service element dependencies showing where there are linkages and inter dependencies i.e. 3rd Party infrastructure or NatWest infrastructure (touch points with existing CCS (tier 1 &amp; 2) systems &amp; services)</a:t>
            </a:r>
          </a:p>
          <a:p>
            <a:endParaRPr lang="en-GB">
              <a:solidFill>
                <a:schemeClr val="tx1">
                  <a:lumMod val="65000"/>
                  <a:lumOff val="35000"/>
                </a:schemeClr>
              </a:solidFill>
            </a:endParaRPr>
          </a:p>
          <a:p>
            <a:r>
              <a:rPr lang="en-GB">
                <a:solidFill>
                  <a:schemeClr val="tx1">
                    <a:lumMod val="65000"/>
                    <a:lumOff val="35000"/>
                  </a:schemeClr>
                </a:solidFill>
              </a:rPr>
              <a:t>If relevant, include notes on the business process context.</a:t>
            </a:r>
          </a:p>
          <a:p>
            <a:endParaRPr lang="en-GB">
              <a:solidFill>
                <a:schemeClr val="tx1">
                  <a:lumMod val="65000"/>
                  <a:lumOff val="35000"/>
                </a:schemeClr>
              </a:solidFill>
            </a:endParaRPr>
          </a:p>
          <a:p>
            <a:endParaRPr lang="en-GB">
              <a:solidFill>
                <a:schemeClr val="tx1">
                  <a:lumMod val="65000"/>
                  <a:lumOff val="35000"/>
                </a:schemeClr>
              </a:solidFill>
            </a:endParaRPr>
          </a:p>
          <a:p>
            <a:endParaRPr lang="en-US"/>
          </a:p>
        </p:txBody>
      </p:sp>
      <p:sp>
        <p:nvSpPr>
          <p:cNvPr id="4" name="Slide Number Placeholder 3"/>
          <p:cNvSpPr>
            <a:spLocks noGrp="1"/>
          </p:cNvSpPr>
          <p:nvPr>
            <p:ph type="sldNum" sz="quarter" idx="5"/>
          </p:nvPr>
        </p:nvSpPr>
        <p:spPr/>
        <p:txBody>
          <a:bodyPr/>
          <a:lstStyle/>
          <a:p>
            <a:fld id="{A38F7E5F-4FDC-428E-A47A-035C493D8182}" type="slidenum">
              <a:rPr lang="en-GB" noProof="0" smtClean="0"/>
              <a:t>19</a:t>
            </a:fld>
            <a:endParaRPr lang="en-GB" noProof="0"/>
          </a:p>
        </p:txBody>
      </p:sp>
    </p:spTree>
    <p:extLst>
      <p:ext uri="{BB962C8B-B14F-4D97-AF65-F5344CB8AC3E}">
        <p14:creationId xmlns:p14="http://schemas.microsoft.com/office/powerpoint/2010/main" val="1071945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solidFill>
                  <a:schemeClr val="tx1">
                    <a:lumMod val="65000"/>
                    <a:lumOff val="35000"/>
                  </a:schemeClr>
                </a:solidFill>
              </a:rPr>
              <a:t>Include a System Context Diagram. This should describe the context of the solution, and should not attempt to describe the design, technologies used, or integration methods and protocols.</a:t>
            </a:r>
          </a:p>
          <a:p>
            <a:endParaRPr lang="en-GB">
              <a:solidFill>
                <a:schemeClr val="tx1">
                  <a:lumMod val="65000"/>
                  <a:lumOff val="35000"/>
                </a:schemeClr>
              </a:solidFill>
            </a:endParaRPr>
          </a:p>
          <a:p>
            <a:pPr marL="285750" indent="-285750">
              <a:buFont typeface="Arial" panose="020B0604020202020204" pitchFamily="34" charset="0"/>
              <a:buChar char="•"/>
            </a:pPr>
            <a:r>
              <a:rPr lang="en-GB">
                <a:solidFill>
                  <a:schemeClr val="tx1">
                    <a:lumMod val="65000"/>
                    <a:lumOff val="35000"/>
                  </a:schemeClr>
                </a:solidFill>
              </a:rPr>
              <a:t>What systems does the solution interact with and which are changed?</a:t>
            </a:r>
          </a:p>
          <a:p>
            <a:pPr marL="285750" indent="-285750">
              <a:buFont typeface="Arial" panose="020B0604020202020204" pitchFamily="34" charset="0"/>
              <a:buChar char="•"/>
            </a:pPr>
            <a:r>
              <a:rPr lang="en-GB">
                <a:solidFill>
                  <a:schemeClr val="tx1">
                    <a:lumMod val="65000"/>
                    <a:lumOff val="35000"/>
                  </a:schemeClr>
                </a:solidFill>
              </a:rPr>
              <a:t>What user groups does the system interact with?</a:t>
            </a:r>
          </a:p>
          <a:p>
            <a:pPr marL="285750" indent="-285750">
              <a:buFont typeface="Arial" panose="020B0604020202020204" pitchFamily="34" charset="0"/>
              <a:buChar char="•"/>
            </a:pPr>
            <a:r>
              <a:rPr lang="en-GB">
                <a:solidFill>
                  <a:schemeClr val="tx1">
                    <a:lumMod val="65000"/>
                    <a:lumOff val="35000"/>
                  </a:schemeClr>
                </a:solidFill>
              </a:rPr>
              <a:t>What are the boundaries of the solution?</a:t>
            </a:r>
          </a:p>
          <a:p>
            <a:pPr marL="285750" indent="-285750">
              <a:buFont typeface="Arial" panose="020B0604020202020204" pitchFamily="34" charset="0"/>
              <a:buChar char="•"/>
            </a:pPr>
            <a:r>
              <a:rPr lang="en-GB">
                <a:solidFill>
                  <a:schemeClr val="tx1">
                    <a:lumMod val="65000"/>
                    <a:lumOff val="35000"/>
                  </a:schemeClr>
                </a:solidFill>
              </a:rPr>
              <a:t>Need to reflect the Service element dependencies showing where there are linkages and inter dependencies i.e. 3rd Party infrastructure or NatWest infrastructure (touch points with existing CCS (tier 1 &amp; 2) systems &amp; services)</a:t>
            </a:r>
          </a:p>
          <a:p>
            <a:endParaRPr lang="en-GB">
              <a:solidFill>
                <a:schemeClr val="tx1">
                  <a:lumMod val="65000"/>
                  <a:lumOff val="35000"/>
                </a:schemeClr>
              </a:solidFill>
            </a:endParaRPr>
          </a:p>
          <a:p>
            <a:r>
              <a:rPr lang="en-GB">
                <a:solidFill>
                  <a:schemeClr val="tx1">
                    <a:lumMod val="65000"/>
                    <a:lumOff val="35000"/>
                  </a:schemeClr>
                </a:solidFill>
              </a:rPr>
              <a:t>If relevant, include notes on the business process context.</a:t>
            </a:r>
          </a:p>
          <a:p>
            <a:endParaRPr lang="en-GB">
              <a:solidFill>
                <a:schemeClr val="tx1">
                  <a:lumMod val="65000"/>
                  <a:lumOff val="35000"/>
                </a:schemeClr>
              </a:solidFill>
            </a:endParaRPr>
          </a:p>
          <a:p>
            <a:endParaRPr lang="en-GB">
              <a:solidFill>
                <a:schemeClr val="tx1">
                  <a:lumMod val="65000"/>
                  <a:lumOff val="35000"/>
                </a:schemeClr>
              </a:solidFill>
            </a:endParaRPr>
          </a:p>
          <a:p>
            <a:endParaRPr lang="en-US"/>
          </a:p>
        </p:txBody>
      </p:sp>
      <p:sp>
        <p:nvSpPr>
          <p:cNvPr id="4" name="Slide Number Placeholder 3"/>
          <p:cNvSpPr>
            <a:spLocks noGrp="1"/>
          </p:cNvSpPr>
          <p:nvPr>
            <p:ph type="sldNum" sz="quarter" idx="5"/>
          </p:nvPr>
        </p:nvSpPr>
        <p:spPr/>
        <p:txBody>
          <a:bodyPr/>
          <a:lstStyle/>
          <a:p>
            <a:fld id="{A38F7E5F-4FDC-428E-A47A-035C493D8182}" type="slidenum">
              <a:rPr lang="en-GB" noProof="0" smtClean="0"/>
              <a:t>20</a:t>
            </a:fld>
            <a:endParaRPr lang="en-GB" noProof="0"/>
          </a:p>
        </p:txBody>
      </p:sp>
    </p:spTree>
    <p:extLst>
      <p:ext uri="{BB962C8B-B14F-4D97-AF65-F5344CB8AC3E}">
        <p14:creationId xmlns:p14="http://schemas.microsoft.com/office/powerpoint/2010/main" val="22642614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Subtitle"/>
          <p:cNvSpPr>
            <a:spLocks noGrp="1"/>
          </p:cNvSpPr>
          <p:nvPr>
            <p:ph type="subTitle" idx="1" hasCustomPrompt="1"/>
          </p:nvPr>
        </p:nvSpPr>
        <p:spPr bwMode="gray">
          <a:xfrm>
            <a:off x="486000" y="4720863"/>
            <a:ext cx="4705125" cy="554400"/>
          </a:xfrm>
        </p:spPr>
        <p:txBody>
          <a:bodyPr anchor="t" anchorCtr="0">
            <a:noAutofit/>
          </a:bodyPr>
          <a:lstStyle>
            <a:lvl1pPr marL="0" indent="0" algn="l">
              <a:spcBef>
                <a:spcPts val="0"/>
              </a:spcBef>
              <a:buNone/>
              <a:defRPr sz="2000" b="0" baseline="0">
                <a:solidFill>
                  <a:schemeClr val="tx2"/>
                </a:solidFill>
                <a:latin typeface="RN House Sans Regular" panose="020B0504020203020204" pitchFamily="34" charset="0"/>
              </a:defRPr>
            </a:lvl1pPr>
            <a:lvl2pPr marL="517352" indent="0" algn="ctr">
              <a:buNone/>
              <a:defRPr>
                <a:solidFill>
                  <a:schemeClr val="tx1">
                    <a:tint val="75000"/>
                  </a:schemeClr>
                </a:solidFill>
              </a:defRPr>
            </a:lvl2pPr>
            <a:lvl3pPr marL="1034701" indent="0" algn="ctr">
              <a:buNone/>
              <a:defRPr>
                <a:solidFill>
                  <a:schemeClr val="tx1">
                    <a:tint val="75000"/>
                  </a:schemeClr>
                </a:solidFill>
              </a:defRPr>
            </a:lvl3pPr>
            <a:lvl4pPr marL="1552051" indent="0" algn="ctr">
              <a:buNone/>
              <a:defRPr>
                <a:solidFill>
                  <a:schemeClr val="tx1">
                    <a:tint val="75000"/>
                  </a:schemeClr>
                </a:solidFill>
              </a:defRPr>
            </a:lvl4pPr>
            <a:lvl5pPr marL="2069402" indent="0" algn="ctr">
              <a:buNone/>
              <a:defRPr>
                <a:solidFill>
                  <a:schemeClr val="tx1">
                    <a:tint val="75000"/>
                  </a:schemeClr>
                </a:solidFill>
              </a:defRPr>
            </a:lvl5pPr>
            <a:lvl6pPr marL="2586753" indent="0" algn="ctr">
              <a:buNone/>
              <a:defRPr>
                <a:solidFill>
                  <a:schemeClr val="tx1">
                    <a:tint val="75000"/>
                  </a:schemeClr>
                </a:solidFill>
              </a:defRPr>
            </a:lvl6pPr>
            <a:lvl7pPr marL="3104103" indent="0" algn="ctr">
              <a:buNone/>
              <a:defRPr>
                <a:solidFill>
                  <a:schemeClr val="tx1">
                    <a:tint val="75000"/>
                  </a:schemeClr>
                </a:solidFill>
              </a:defRPr>
            </a:lvl7pPr>
            <a:lvl8pPr marL="3621455" indent="0" algn="ctr">
              <a:buNone/>
              <a:defRPr>
                <a:solidFill>
                  <a:schemeClr val="tx1">
                    <a:tint val="75000"/>
                  </a:schemeClr>
                </a:solidFill>
              </a:defRPr>
            </a:lvl8pPr>
            <a:lvl9pPr marL="4138804" indent="0" algn="ctr">
              <a:buNone/>
              <a:defRPr>
                <a:solidFill>
                  <a:schemeClr val="tx1">
                    <a:tint val="75000"/>
                  </a:schemeClr>
                </a:solidFill>
              </a:defRPr>
            </a:lvl9pPr>
          </a:lstStyle>
          <a:p>
            <a:r>
              <a:rPr lang="en-GB" noProof="0"/>
              <a:t>Click to add subtitle</a:t>
            </a:r>
          </a:p>
        </p:txBody>
      </p:sp>
      <p:sp>
        <p:nvSpPr>
          <p:cNvPr id="7" name="Title 6"/>
          <p:cNvSpPr>
            <a:spLocks noGrp="1"/>
          </p:cNvSpPr>
          <p:nvPr>
            <p:ph type="title"/>
          </p:nvPr>
        </p:nvSpPr>
        <p:spPr>
          <a:xfrm>
            <a:off x="486000" y="2988000"/>
            <a:ext cx="4705200" cy="1630800"/>
          </a:xfrm>
          <a:prstGeom prst="rect">
            <a:avLst/>
          </a:prstGeom>
        </p:spPr>
        <p:txBody>
          <a:bodyPr wrap="square"/>
          <a:lstStyle>
            <a:lvl1pPr>
              <a:defRPr sz="4000" b="1"/>
            </a:lvl1pPr>
          </a:lstStyle>
          <a:p>
            <a:r>
              <a:rPr lang="en-US"/>
              <a:t>Click to edit Master title style</a:t>
            </a:r>
            <a:endParaRPr lang="en-GB"/>
          </a:p>
        </p:txBody>
      </p:sp>
      <p:sp>
        <p:nvSpPr>
          <p:cNvPr id="8" name="TextBox 7">
            <a:extLst>
              <a:ext uri="{FF2B5EF4-FFF2-40B4-BE49-F238E27FC236}">
                <a16:creationId xmlns:a16="http://schemas.microsoft.com/office/drawing/2014/main" id="{8B08EF92-7352-4074-BE15-8AF712C3ABAE}"/>
              </a:ext>
            </a:extLst>
          </p:cNvPr>
          <p:cNvSpPr txBox="1"/>
          <p:nvPr userDrawn="1"/>
        </p:nvSpPr>
        <p:spPr>
          <a:xfrm>
            <a:off x="485775" y="6952200"/>
            <a:ext cx="2491341" cy="273873"/>
          </a:xfrm>
          <a:prstGeom prst="rect">
            <a:avLst/>
          </a:prstGeom>
          <a:noFill/>
        </p:spPr>
        <p:txBody>
          <a:bodyPr wrap="none" lIns="0" tIns="0" rIns="0" bIns="0" rtlCol="0" anchor="ctr">
            <a:noAutofit/>
          </a:bodyPr>
          <a:lstStyle/>
          <a:p>
            <a:r>
              <a:rPr lang="en-US" sz="1100">
                <a:solidFill>
                  <a:schemeClr val="tx2"/>
                </a:solidFill>
                <a:latin typeface="RN House Sans Regular" panose="020B0504020203020204" pitchFamily="34" charset="0"/>
                <a:cs typeface="Arial" panose="020B0604020202020204" pitchFamily="34" charset="0"/>
              </a:rPr>
              <a:t>Information Classification − Confidential</a:t>
            </a:r>
            <a:endParaRPr lang="en-GB" sz="1100" err="1">
              <a:solidFill>
                <a:schemeClr val="tx2"/>
              </a:solidFill>
              <a:latin typeface="RN House Sans Regular" panose="020B0504020203020204" pitchFamily="34" charset="0"/>
              <a:cs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Content Placeholder 1"/>
          <p:cNvSpPr>
            <a:spLocks noGrp="1"/>
          </p:cNvSpPr>
          <p:nvPr>
            <p:ph sz="quarter" idx="11" hasCustomPrompt="1"/>
          </p:nvPr>
        </p:nvSpPr>
        <p:spPr bwMode="gray">
          <a:xfrm>
            <a:off x="486000" y="1360967"/>
            <a:ext cx="9720000" cy="5704996"/>
          </a:xfrm>
        </p:spPr>
        <p:txBody>
          <a:bodyPr vert="horz" lIns="0" tIns="0" rIns="0" bIns="0" rtlCol="0">
            <a:noAutofit/>
          </a:bodyPr>
          <a:lstStyle>
            <a:lvl1pPr>
              <a:defRPr lang="en-GB" sz="1600" dirty="0"/>
            </a:lvl1pPr>
            <a:lvl2pPr>
              <a:defRPr lang="en-US" sz="1400" dirty="0" smtClean="0"/>
            </a:lvl2pPr>
            <a:lvl3pPr>
              <a:defRPr lang="en-US" sz="1400" dirty="0" smtClean="0"/>
            </a:lvl3pPr>
            <a:lvl4pPr>
              <a:defRPr lang="en-US" sz="1400" dirty="0" smtClean="0"/>
            </a:lvl4pPr>
            <a:lvl5pPr>
              <a:defRPr lang="en-US" sz="1400" dirty="0" smtClean="0"/>
            </a:lvl5pPr>
            <a:lvl6pPr>
              <a:defRPr lang="en-US" sz="1400" dirty="0" smtClean="0"/>
            </a:lvl6pPr>
            <a:lvl7pPr>
              <a:defRPr lang="en-US" sz="1400" dirty="0" smtClean="0"/>
            </a:lvl7pPr>
            <a:lvl8pPr>
              <a:defRPr lang="en-US" sz="1400" dirty="0" smtClean="0"/>
            </a:lvl8pPr>
            <a:lvl9pPr>
              <a:defRPr lang="en-US" sz="1400"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a:p>
            <a:pPr lvl="7"/>
            <a:r>
              <a:rPr lang="en-GB" noProof="0"/>
              <a:t>Seventh Level</a:t>
            </a:r>
          </a:p>
          <a:p>
            <a:pPr lvl="8"/>
            <a:r>
              <a:rPr lang="en-GB" noProof="0"/>
              <a:t>Eighth Level</a:t>
            </a:r>
          </a:p>
          <a:p>
            <a:pPr lvl="0"/>
            <a:endParaRPr lang="en-GB" noProof="0"/>
          </a:p>
        </p:txBody>
      </p:sp>
      <p:sp>
        <p:nvSpPr>
          <p:cNvPr id="4" name="Slide Number"/>
          <p:cNvSpPr>
            <a:spLocks noGrp="1"/>
          </p:cNvSpPr>
          <p:nvPr>
            <p:ph type="sldNum" sz="quarter" idx="10"/>
          </p:nvPr>
        </p:nvSpPr>
        <p:spPr bwMode="gray"/>
        <p:txBody>
          <a:bodyPr/>
          <a:lstStyle>
            <a:lvl1pPr marL="0" indent="0">
              <a:defRPr/>
            </a:lvl1pPr>
          </a:lstStyle>
          <a:p>
            <a:fld id="{08BDDC8D-36E9-467E-8CF1-750845950A7F}" type="slidenum">
              <a:rPr lang="en-GB" smtClean="0"/>
              <a:pPr/>
              <a:t>‹#›</a:t>
            </a:fld>
            <a:endParaRPr lang="en-GB"/>
          </a:p>
        </p:txBody>
      </p:sp>
      <p:sp>
        <p:nvSpPr>
          <p:cNvPr id="7" name="Title"/>
          <p:cNvSpPr>
            <a:spLocks noGrp="1"/>
          </p:cNvSpPr>
          <p:nvPr>
            <p:ph type="title"/>
          </p:nvPr>
        </p:nvSpPr>
        <p:spPr bwMode="gray">
          <a:xfrm>
            <a:off x="486000" y="495300"/>
            <a:ext cx="8568000" cy="536058"/>
          </a:xfrm>
          <a:prstGeom prst="rect">
            <a:avLst/>
          </a:prstGeom>
        </p:spPr>
        <p:txBody>
          <a:bodyPr vert="horz" wrap="none" lIns="0" tIns="0" rIns="0" bIns="0" rtlCol="0" anchor="t">
            <a:noAutofit/>
          </a:bodyPr>
          <a:lstStyle>
            <a:lvl1pPr>
              <a:defRPr sz="2400"/>
            </a:lvl1pPr>
          </a:lstStyle>
          <a:p>
            <a:r>
              <a:rPr lang="en-US" noProof="0"/>
              <a:t>Click to edit Master title style</a:t>
            </a:r>
            <a:endParaRPr lang="en-GB" noProof="0"/>
          </a:p>
        </p:txBody>
      </p:sp>
    </p:spTree>
    <p:extLst>
      <p:ext uri="{BB962C8B-B14F-4D97-AF65-F5344CB8AC3E}">
        <p14:creationId xmlns:p14="http://schemas.microsoft.com/office/powerpoint/2010/main" val="2947777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2 Content">
    <p:spTree>
      <p:nvGrpSpPr>
        <p:cNvPr id="1" name=""/>
        <p:cNvGrpSpPr/>
        <p:nvPr/>
      </p:nvGrpSpPr>
      <p:grpSpPr>
        <a:xfrm>
          <a:off x="0" y="0"/>
          <a:ext cx="0" cy="0"/>
          <a:chOff x="0" y="0"/>
          <a:chExt cx="0" cy="0"/>
        </a:xfrm>
      </p:grpSpPr>
      <p:sp>
        <p:nvSpPr>
          <p:cNvPr id="5" name="Content Placeholder 1"/>
          <p:cNvSpPr>
            <a:spLocks noGrp="1"/>
          </p:cNvSpPr>
          <p:nvPr>
            <p:ph sz="quarter" idx="11" hasCustomPrompt="1"/>
          </p:nvPr>
        </p:nvSpPr>
        <p:spPr bwMode="gray">
          <a:xfrm>
            <a:off x="486001" y="1403497"/>
            <a:ext cx="4788000" cy="5662465"/>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a:p>
            <a:pPr lvl="7"/>
            <a:r>
              <a:rPr lang="en-GB" noProof="0"/>
              <a:t>Seventh Level</a:t>
            </a:r>
          </a:p>
          <a:p>
            <a:pPr lvl="8"/>
            <a:r>
              <a:rPr lang="en-GB" noProof="0"/>
              <a:t>Eighth Level</a:t>
            </a:r>
          </a:p>
        </p:txBody>
      </p:sp>
      <p:sp>
        <p:nvSpPr>
          <p:cNvPr id="7" name="Content Placeholder 2"/>
          <p:cNvSpPr>
            <a:spLocks noGrp="1"/>
          </p:cNvSpPr>
          <p:nvPr>
            <p:ph sz="quarter" idx="12" hasCustomPrompt="1"/>
          </p:nvPr>
        </p:nvSpPr>
        <p:spPr bwMode="gray">
          <a:xfrm>
            <a:off x="5418001" y="1403497"/>
            <a:ext cx="4788000" cy="5662465"/>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a:p>
            <a:pPr lvl="7"/>
            <a:r>
              <a:rPr lang="en-GB" noProof="0"/>
              <a:t>Seventh Level</a:t>
            </a:r>
          </a:p>
          <a:p>
            <a:pPr lvl="8"/>
            <a:r>
              <a:rPr lang="en-GB" noProof="0"/>
              <a:t>Eighth Level</a:t>
            </a:r>
          </a:p>
        </p:txBody>
      </p:sp>
      <p:sp>
        <p:nvSpPr>
          <p:cNvPr id="4" name="Slide Number"/>
          <p:cNvSpPr>
            <a:spLocks noGrp="1"/>
          </p:cNvSpPr>
          <p:nvPr>
            <p:ph type="sldNum" sz="quarter" idx="13"/>
          </p:nvPr>
        </p:nvSpPr>
        <p:spPr bwMode="gray"/>
        <p:txBody>
          <a:bodyPr/>
          <a:lstStyle>
            <a:lvl1pPr marL="0" indent="0">
              <a:defRPr/>
            </a:lvl1pPr>
          </a:lstStyle>
          <a:p>
            <a:fld id="{08BDDC8D-36E9-467E-8CF1-750845950A7F}" type="slidenum">
              <a:rPr lang="en-GB" noProof="0" smtClean="0"/>
              <a:pPr/>
              <a:t>‹#›</a:t>
            </a:fld>
            <a:endParaRPr lang="en-GB" noProof="0"/>
          </a:p>
        </p:txBody>
      </p:sp>
      <p:sp>
        <p:nvSpPr>
          <p:cNvPr id="9" name="Title"/>
          <p:cNvSpPr>
            <a:spLocks noGrp="1"/>
          </p:cNvSpPr>
          <p:nvPr>
            <p:ph type="title"/>
          </p:nvPr>
        </p:nvSpPr>
        <p:spPr bwMode="gray">
          <a:xfrm>
            <a:off x="486000" y="495300"/>
            <a:ext cx="8568000" cy="546691"/>
          </a:xfrm>
          <a:prstGeom prst="rect">
            <a:avLst/>
          </a:prstGeom>
        </p:spPr>
        <p:txBody>
          <a:bodyPr vert="horz" wrap="none" lIns="0" tIns="0" rIns="0" bIns="0" rtlCol="0" anchor="t">
            <a:noAutofit/>
          </a:bodyPr>
          <a:lstStyle/>
          <a:p>
            <a:r>
              <a:rPr lang="en-US" noProof="0"/>
              <a:t>Click to edit Master title style</a:t>
            </a:r>
            <a:endParaRPr lang="en-GB" noProof="0"/>
          </a:p>
        </p:txBody>
      </p:sp>
    </p:spTree>
    <p:extLst>
      <p:ext uri="{BB962C8B-B14F-4D97-AF65-F5344CB8AC3E}">
        <p14:creationId xmlns:p14="http://schemas.microsoft.com/office/powerpoint/2010/main" val="4042079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2 Row Content">
    <p:spTree>
      <p:nvGrpSpPr>
        <p:cNvPr id="1" name=""/>
        <p:cNvGrpSpPr/>
        <p:nvPr/>
      </p:nvGrpSpPr>
      <p:grpSpPr>
        <a:xfrm>
          <a:off x="0" y="0"/>
          <a:ext cx="0" cy="0"/>
          <a:chOff x="0" y="0"/>
          <a:chExt cx="0" cy="0"/>
        </a:xfrm>
      </p:grpSpPr>
      <p:sp>
        <p:nvSpPr>
          <p:cNvPr id="5" name="Content Placeholder 1"/>
          <p:cNvSpPr>
            <a:spLocks noGrp="1"/>
          </p:cNvSpPr>
          <p:nvPr>
            <p:ph sz="quarter" idx="11" hasCustomPrompt="1"/>
          </p:nvPr>
        </p:nvSpPr>
        <p:spPr bwMode="gray">
          <a:xfrm>
            <a:off x="486002" y="1881800"/>
            <a:ext cx="9720000"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6" name="Content Placeholder 2"/>
          <p:cNvSpPr>
            <a:spLocks noGrp="1"/>
          </p:cNvSpPr>
          <p:nvPr>
            <p:ph sz="quarter" idx="14" hasCustomPrompt="1"/>
          </p:nvPr>
        </p:nvSpPr>
        <p:spPr bwMode="gray">
          <a:xfrm>
            <a:off x="486000" y="4375603"/>
            <a:ext cx="9720000"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4" name="Slide Number"/>
          <p:cNvSpPr>
            <a:spLocks noGrp="1"/>
          </p:cNvSpPr>
          <p:nvPr>
            <p:ph type="sldNum" sz="quarter" idx="13"/>
          </p:nvPr>
        </p:nvSpPr>
        <p:spPr bwMode="gray"/>
        <p:txBody>
          <a:bodyPr/>
          <a:lstStyle>
            <a:lvl1pPr marL="0" indent="0">
              <a:defRPr/>
            </a:lvl1pPr>
          </a:lstStyle>
          <a:p>
            <a:fld id="{08BDDC8D-36E9-467E-8CF1-750845950A7F}" type="slidenum">
              <a:rPr lang="en-GB" noProof="0" smtClean="0"/>
              <a:pPr/>
              <a:t>‹#›</a:t>
            </a:fld>
            <a:endParaRPr lang="en-GB" noProof="0"/>
          </a:p>
        </p:txBody>
      </p:sp>
      <p:sp>
        <p:nvSpPr>
          <p:cNvPr id="7" name="Title"/>
          <p:cNvSpPr>
            <a:spLocks noGrp="1"/>
          </p:cNvSpPr>
          <p:nvPr>
            <p:ph type="title"/>
          </p:nvPr>
        </p:nvSpPr>
        <p:spPr bwMode="gray">
          <a:xfrm>
            <a:off x="486000" y="495300"/>
            <a:ext cx="8568000" cy="921600"/>
          </a:xfrm>
          <a:prstGeom prst="rect">
            <a:avLst/>
          </a:prstGeom>
        </p:spPr>
        <p:txBody>
          <a:bodyPr vert="horz" wrap="none" lIns="0" tIns="0" rIns="0" bIns="0" rtlCol="0" anchor="t">
            <a:noAutofit/>
          </a:bodyPr>
          <a:lstStyle/>
          <a:p>
            <a:r>
              <a:rPr lang="en-US" noProof="0"/>
              <a:t>Click to edit Master title style</a:t>
            </a:r>
            <a:endParaRPr lang="en-GB" noProof="0"/>
          </a:p>
        </p:txBody>
      </p:sp>
    </p:spTree>
    <p:extLst>
      <p:ext uri="{BB962C8B-B14F-4D97-AF65-F5344CB8AC3E}">
        <p14:creationId xmlns:p14="http://schemas.microsoft.com/office/powerpoint/2010/main" val="4120273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6" name="Content Placeholder 1"/>
          <p:cNvSpPr>
            <a:spLocks noGrp="1"/>
          </p:cNvSpPr>
          <p:nvPr>
            <p:ph sz="quarter" idx="19" hasCustomPrompt="1"/>
          </p:nvPr>
        </p:nvSpPr>
        <p:spPr bwMode="gray">
          <a:xfrm>
            <a:off x="486000" y="1881800"/>
            <a:ext cx="4788000"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13" name="Content Placeholder 2"/>
          <p:cNvSpPr>
            <a:spLocks noGrp="1"/>
          </p:cNvSpPr>
          <p:nvPr>
            <p:ph sz="quarter" idx="15" hasCustomPrompt="1"/>
          </p:nvPr>
        </p:nvSpPr>
        <p:spPr bwMode="gray">
          <a:xfrm>
            <a:off x="5418171" y="1881800"/>
            <a:ext cx="4788509"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15" name="Content Placeholder 3"/>
          <p:cNvSpPr>
            <a:spLocks noGrp="1"/>
          </p:cNvSpPr>
          <p:nvPr>
            <p:ph sz="quarter" idx="16" hasCustomPrompt="1"/>
          </p:nvPr>
        </p:nvSpPr>
        <p:spPr bwMode="gray">
          <a:xfrm>
            <a:off x="485852" y="4376600"/>
            <a:ext cx="4788509"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17" name="Content Placeholder 4"/>
          <p:cNvSpPr>
            <a:spLocks noGrp="1"/>
          </p:cNvSpPr>
          <p:nvPr>
            <p:ph sz="quarter" idx="17" hasCustomPrompt="1"/>
          </p:nvPr>
        </p:nvSpPr>
        <p:spPr bwMode="gray">
          <a:xfrm>
            <a:off x="5418171" y="4376600"/>
            <a:ext cx="4788509"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4" name="Slide Number"/>
          <p:cNvSpPr>
            <a:spLocks noGrp="1"/>
          </p:cNvSpPr>
          <p:nvPr>
            <p:ph type="sldNum" sz="quarter" idx="18"/>
          </p:nvPr>
        </p:nvSpPr>
        <p:spPr bwMode="gray"/>
        <p:txBody>
          <a:bodyPr/>
          <a:lstStyle>
            <a:lvl1pPr marL="0" indent="0">
              <a:defRPr/>
            </a:lvl1pPr>
          </a:lstStyle>
          <a:p>
            <a:fld id="{08BDDC8D-36E9-467E-8CF1-750845950A7F}" type="slidenum">
              <a:rPr lang="en-GB" noProof="0" smtClean="0"/>
              <a:pPr/>
              <a:t>‹#›</a:t>
            </a:fld>
            <a:endParaRPr lang="en-GB" noProof="0"/>
          </a:p>
        </p:txBody>
      </p:sp>
      <p:sp>
        <p:nvSpPr>
          <p:cNvPr id="9" name="Title"/>
          <p:cNvSpPr>
            <a:spLocks noGrp="1"/>
          </p:cNvSpPr>
          <p:nvPr>
            <p:ph type="title"/>
          </p:nvPr>
        </p:nvSpPr>
        <p:spPr bwMode="gray">
          <a:xfrm>
            <a:off x="486000" y="495300"/>
            <a:ext cx="8568000" cy="921600"/>
          </a:xfrm>
          <a:prstGeom prst="rect">
            <a:avLst/>
          </a:prstGeom>
        </p:spPr>
        <p:txBody>
          <a:bodyPr vert="horz" wrap="none" lIns="0" tIns="0" rIns="0" bIns="0" rtlCol="0" anchor="t">
            <a:noAutofit/>
          </a:bodyPr>
          <a:lstStyle/>
          <a:p>
            <a:r>
              <a:rPr lang="en-US" noProof="0"/>
              <a:t>Click to edit Master title style</a:t>
            </a:r>
            <a:endParaRPr lang="en-GB" noProof="0"/>
          </a:p>
        </p:txBody>
      </p:sp>
    </p:spTree>
    <p:extLst>
      <p:ext uri="{BB962C8B-B14F-4D97-AF65-F5344CB8AC3E}">
        <p14:creationId xmlns:p14="http://schemas.microsoft.com/office/powerpoint/2010/main" val="3306265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6 Content">
    <p:spTree>
      <p:nvGrpSpPr>
        <p:cNvPr id="1" name=""/>
        <p:cNvGrpSpPr/>
        <p:nvPr/>
      </p:nvGrpSpPr>
      <p:grpSpPr>
        <a:xfrm>
          <a:off x="0" y="0"/>
          <a:ext cx="0" cy="0"/>
          <a:chOff x="0" y="0"/>
          <a:chExt cx="0" cy="0"/>
        </a:xfrm>
      </p:grpSpPr>
      <p:sp>
        <p:nvSpPr>
          <p:cNvPr id="5" name="Content Placeholder 1"/>
          <p:cNvSpPr>
            <a:spLocks noGrp="1"/>
          </p:cNvSpPr>
          <p:nvPr>
            <p:ph sz="quarter" idx="11" hasCustomPrompt="1"/>
          </p:nvPr>
        </p:nvSpPr>
        <p:spPr bwMode="gray">
          <a:xfrm>
            <a:off x="486000" y="1881800"/>
            <a:ext cx="3142800"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7" name="Content Placeholder 2"/>
          <p:cNvSpPr>
            <a:spLocks noGrp="1"/>
          </p:cNvSpPr>
          <p:nvPr>
            <p:ph sz="quarter" idx="12" hasCustomPrompt="1"/>
          </p:nvPr>
        </p:nvSpPr>
        <p:spPr bwMode="gray">
          <a:xfrm>
            <a:off x="3772800" y="1881800"/>
            <a:ext cx="3142800"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a:p>
            <a:pPr lvl="8"/>
            <a:endParaRPr lang="en-GB" noProof="0"/>
          </a:p>
        </p:txBody>
      </p:sp>
      <p:sp>
        <p:nvSpPr>
          <p:cNvPr id="9" name="Content Placeholder 3"/>
          <p:cNvSpPr>
            <a:spLocks noGrp="1"/>
          </p:cNvSpPr>
          <p:nvPr>
            <p:ph sz="quarter" idx="13" hasCustomPrompt="1"/>
          </p:nvPr>
        </p:nvSpPr>
        <p:spPr bwMode="gray">
          <a:xfrm>
            <a:off x="7059600" y="1881800"/>
            <a:ext cx="3142800"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11" name="Content Placeholder 4"/>
          <p:cNvSpPr>
            <a:spLocks noGrp="1"/>
          </p:cNvSpPr>
          <p:nvPr>
            <p:ph sz="quarter" idx="14" hasCustomPrompt="1"/>
          </p:nvPr>
        </p:nvSpPr>
        <p:spPr bwMode="gray">
          <a:xfrm>
            <a:off x="486000" y="4376600"/>
            <a:ext cx="3142800"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13" name="Content Placeholder 5"/>
          <p:cNvSpPr>
            <a:spLocks noGrp="1"/>
          </p:cNvSpPr>
          <p:nvPr>
            <p:ph sz="quarter" idx="15" hasCustomPrompt="1"/>
          </p:nvPr>
        </p:nvSpPr>
        <p:spPr bwMode="gray">
          <a:xfrm>
            <a:off x="3772800" y="4376600"/>
            <a:ext cx="3142800"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15" name="Content Placeholder 6"/>
          <p:cNvSpPr>
            <a:spLocks noGrp="1"/>
          </p:cNvSpPr>
          <p:nvPr>
            <p:ph sz="quarter" idx="16" hasCustomPrompt="1"/>
          </p:nvPr>
        </p:nvSpPr>
        <p:spPr bwMode="gray">
          <a:xfrm>
            <a:off x="7059600" y="4376600"/>
            <a:ext cx="3142800" cy="2329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p:txBody>
      </p:sp>
      <p:sp>
        <p:nvSpPr>
          <p:cNvPr id="4" name="Slide Number"/>
          <p:cNvSpPr>
            <a:spLocks noGrp="1"/>
          </p:cNvSpPr>
          <p:nvPr>
            <p:ph type="sldNum" sz="quarter" idx="17"/>
          </p:nvPr>
        </p:nvSpPr>
        <p:spPr bwMode="gray"/>
        <p:txBody>
          <a:bodyPr/>
          <a:lstStyle>
            <a:lvl1pPr marL="0" indent="0">
              <a:defRPr/>
            </a:lvl1pPr>
          </a:lstStyle>
          <a:p>
            <a:fld id="{08BDDC8D-36E9-467E-8CF1-750845950A7F}" type="slidenum">
              <a:rPr lang="en-GB" noProof="0" smtClean="0"/>
              <a:pPr/>
              <a:t>‹#›</a:t>
            </a:fld>
            <a:endParaRPr lang="en-GB" noProof="0"/>
          </a:p>
        </p:txBody>
      </p:sp>
      <p:sp>
        <p:nvSpPr>
          <p:cNvPr id="10" name="Title"/>
          <p:cNvSpPr>
            <a:spLocks noGrp="1"/>
          </p:cNvSpPr>
          <p:nvPr>
            <p:ph type="title"/>
          </p:nvPr>
        </p:nvSpPr>
        <p:spPr bwMode="gray">
          <a:xfrm>
            <a:off x="486000" y="495300"/>
            <a:ext cx="8568000" cy="921600"/>
          </a:xfrm>
          <a:prstGeom prst="rect">
            <a:avLst/>
          </a:prstGeom>
        </p:spPr>
        <p:txBody>
          <a:bodyPr vert="horz" wrap="none" lIns="0" tIns="0" rIns="0" bIns="0" rtlCol="0" anchor="t">
            <a:noAutofit/>
          </a:bodyPr>
          <a:lstStyle/>
          <a:p>
            <a:r>
              <a:rPr lang="en-US" noProof="0"/>
              <a:t>Click to edit Master title style</a:t>
            </a:r>
            <a:endParaRPr lang="en-GB" noProof="0"/>
          </a:p>
        </p:txBody>
      </p:sp>
    </p:spTree>
    <p:extLst>
      <p:ext uri="{BB962C8B-B14F-4D97-AF65-F5344CB8AC3E}">
        <p14:creationId xmlns:p14="http://schemas.microsoft.com/office/powerpoint/2010/main" val="3544582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5" name="Content Placeholder 1"/>
          <p:cNvSpPr>
            <a:spLocks noGrp="1"/>
          </p:cNvSpPr>
          <p:nvPr>
            <p:ph sz="quarter" idx="11" hasCustomPrompt="1"/>
          </p:nvPr>
        </p:nvSpPr>
        <p:spPr bwMode="gray">
          <a:xfrm>
            <a:off x="486000" y="1879600"/>
            <a:ext cx="3142800" cy="4831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a:p>
            <a:pPr lvl="7"/>
            <a:r>
              <a:rPr lang="en-GB" noProof="0"/>
              <a:t>Seventh Level</a:t>
            </a:r>
          </a:p>
          <a:p>
            <a:pPr lvl="8"/>
            <a:r>
              <a:rPr lang="en-GB" noProof="0"/>
              <a:t>Eighth Level</a:t>
            </a:r>
          </a:p>
        </p:txBody>
      </p:sp>
      <p:sp>
        <p:nvSpPr>
          <p:cNvPr id="7" name="Content Placeholder 2"/>
          <p:cNvSpPr>
            <a:spLocks noGrp="1"/>
          </p:cNvSpPr>
          <p:nvPr>
            <p:ph sz="quarter" idx="12" hasCustomPrompt="1"/>
          </p:nvPr>
        </p:nvSpPr>
        <p:spPr bwMode="gray">
          <a:xfrm>
            <a:off x="3772800" y="1879600"/>
            <a:ext cx="3142800" cy="4831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a:p>
            <a:pPr lvl="7"/>
            <a:r>
              <a:rPr lang="en-GB" noProof="0"/>
              <a:t>Seventh Level</a:t>
            </a:r>
          </a:p>
          <a:p>
            <a:pPr lvl="8"/>
            <a:r>
              <a:rPr lang="en-GB" noProof="0"/>
              <a:t>Eighth Level</a:t>
            </a:r>
          </a:p>
        </p:txBody>
      </p:sp>
      <p:sp>
        <p:nvSpPr>
          <p:cNvPr id="9" name="Content Placeholder 3"/>
          <p:cNvSpPr>
            <a:spLocks noGrp="1"/>
          </p:cNvSpPr>
          <p:nvPr>
            <p:ph sz="quarter" idx="13" hasCustomPrompt="1"/>
          </p:nvPr>
        </p:nvSpPr>
        <p:spPr bwMode="gray">
          <a:xfrm>
            <a:off x="7059600" y="1879600"/>
            <a:ext cx="3142800" cy="4831200"/>
          </a:xfrm>
        </p:spPr>
        <p:txBody>
          <a:bodyPr vert="horz" lIns="0" tIns="0" rIns="0" bIns="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US" dirty="0" smtClean="0"/>
            </a:lvl6pPr>
            <a:lvl7pPr>
              <a:defRPr lang="en-US" dirty="0" smtClean="0"/>
            </a:lvl7pPr>
            <a:lvl8pPr>
              <a:defRPr lang="en-US" dirty="0" smtClean="0"/>
            </a:lvl8pPr>
            <a:lvl9pPr>
              <a:defRPr lang="en-US" dirty="0" smtClean="0"/>
            </a:lvl9p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a:p>
            <a:pPr lvl="7"/>
            <a:r>
              <a:rPr lang="en-GB" noProof="0"/>
              <a:t>Seventh Level</a:t>
            </a:r>
          </a:p>
          <a:p>
            <a:pPr lvl="8"/>
            <a:r>
              <a:rPr lang="en-GB" noProof="0"/>
              <a:t>Eighth Level</a:t>
            </a:r>
          </a:p>
        </p:txBody>
      </p:sp>
      <p:sp>
        <p:nvSpPr>
          <p:cNvPr id="4" name="Slide Number"/>
          <p:cNvSpPr>
            <a:spLocks noGrp="1"/>
          </p:cNvSpPr>
          <p:nvPr>
            <p:ph type="sldNum" sz="quarter" idx="14"/>
          </p:nvPr>
        </p:nvSpPr>
        <p:spPr bwMode="gray"/>
        <p:txBody>
          <a:bodyPr/>
          <a:lstStyle>
            <a:lvl1pPr marL="0" indent="0">
              <a:defRPr/>
            </a:lvl1pPr>
          </a:lstStyle>
          <a:p>
            <a:fld id="{08BDDC8D-36E9-467E-8CF1-750845950A7F}" type="slidenum">
              <a:rPr lang="en-GB" noProof="0" smtClean="0"/>
              <a:pPr/>
              <a:t>‹#›</a:t>
            </a:fld>
            <a:endParaRPr lang="en-GB" noProof="0"/>
          </a:p>
        </p:txBody>
      </p:sp>
      <p:sp>
        <p:nvSpPr>
          <p:cNvPr id="10" name="Title"/>
          <p:cNvSpPr>
            <a:spLocks noGrp="1"/>
          </p:cNvSpPr>
          <p:nvPr>
            <p:ph type="title"/>
          </p:nvPr>
        </p:nvSpPr>
        <p:spPr bwMode="gray">
          <a:xfrm>
            <a:off x="486000" y="495300"/>
            <a:ext cx="8568000" cy="921600"/>
          </a:xfrm>
          <a:prstGeom prst="rect">
            <a:avLst/>
          </a:prstGeom>
        </p:spPr>
        <p:txBody>
          <a:bodyPr vert="horz" wrap="none" lIns="0" tIns="0" rIns="0" bIns="0" rtlCol="0" anchor="t">
            <a:noAutofit/>
          </a:bodyPr>
          <a:lstStyle/>
          <a:p>
            <a:r>
              <a:rPr lang="en-US" noProof="0"/>
              <a:t>Click to edit Master title style</a:t>
            </a:r>
            <a:endParaRPr lang="en-GB" noProof="0"/>
          </a:p>
        </p:txBody>
      </p:sp>
    </p:spTree>
    <p:extLst>
      <p:ext uri="{BB962C8B-B14F-4D97-AF65-F5344CB8AC3E}">
        <p14:creationId xmlns:p14="http://schemas.microsoft.com/office/powerpoint/2010/main" val="2378586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Slide Number"/>
          <p:cNvSpPr>
            <a:spLocks noGrp="1"/>
          </p:cNvSpPr>
          <p:nvPr>
            <p:ph type="sldNum" sz="quarter" idx="10"/>
          </p:nvPr>
        </p:nvSpPr>
        <p:spPr bwMode="gray"/>
        <p:txBody>
          <a:bodyPr/>
          <a:lstStyle>
            <a:lvl1pPr marL="0" indent="0">
              <a:defRPr/>
            </a:lvl1pPr>
          </a:lstStyle>
          <a:p>
            <a:fld id="{08BDDC8D-36E9-467E-8CF1-750845950A7F}" type="slidenum">
              <a:rPr lang="en-GB" noProof="0" smtClean="0"/>
              <a:pPr/>
              <a:t>‹#›</a:t>
            </a:fld>
            <a:endParaRPr lang="en-GB" noProof="0"/>
          </a:p>
        </p:txBody>
      </p:sp>
      <p:sp>
        <p:nvSpPr>
          <p:cNvPr id="4" name="Title"/>
          <p:cNvSpPr>
            <a:spLocks noGrp="1"/>
          </p:cNvSpPr>
          <p:nvPr>
            <p:ph type="title"/>
          </p:nvPr>
        </p:nvSpPr>
        <p:spPr bwMode="gray">
          <a:xfrm>
            <a:off x="486000" y="495300"/>
            <a:ext cx="8568000" cy="504160"/>
          </a:xfrm>
          <a:prstGeom prst="rect">
            <a:avLst/>
          </a:prstGeom>
        </p:spPr>
        <p:txBody>
          <a:bodyPr vert="horz" wrap="none" lIns="0" tIns="0" rIns="0" bIns="0" rtlCol="0" anchor="t">
            <a:noAutofit/>
          </a:bodyPr>
          <a:lstStyle/>
          <a:p>
            <a:r>
              <a:rPr lang="en-US" noProof="0"/>
              <a:t>Click to edit Master title style</a:t>
            </a:r>
            <a:endParaRPr lang="en-GB" noProof="0"/>
          </a:p>
        </p:txBody>
      </p:sp>
    </p:spTree>
    <p:extLst>
      <p:ext uri="{BB962C8B-B14F-4D97-AF65-F5344CB8AC3E}">
        <p14:creationId xmlns:p14="http://schemas.microsoft.com/office/powerpoint/2010/main" val="2114972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Slide Number"/>
          <p:cNvSpPr>
            <a:spLocks noGrp="1"/>
          </p:cNvSpPr>
          <p:nvPr>
            <p:ph type="sldNum" sz="quarter" idx="10"/>
          </p:nvPr>
        </p:nvSpPr>
        <p:spPr bwMode="gray"/>
        <p:txBody>
          <a:bodyPr/>
          <a:lstStyle>
            <a:lvl1pPr marL="0" indent="0">
              <a:defRPr/>
            </a:lvl1pPr>
          </a:lstStyle>
          <a:p>
            <a:fld id="{08BDDC8D-36E9-467E-8CF1-750845950A7F}" type="slidenum">
              <a:rPr lang="en-GB" noProof="0" smtClean="0"/>
              <a:pPr/>
              <a:t>‹#›</a:t>
            </a:fld>
            <a:endParaRPr lang="en-GB" noProof="0"/>
          </a:p>
        </p:txBody>
      </p:sp>
    </p:spTree>
    <p:extLst>
      <p:ext uri="{BB962C8B-B14F-4D97-AF65-F5344CB8AC3E}">
        <p14:creationId xmlns:p14="http://schemas.microsoft.com/office/powerpoint/2010/main" val="2590808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7" name="Text Placeholder"/>
          <p:cNvSpPr>
            <a:spLocks noGrp="1"/>
          </p:cNvSpPr>
          <p:nvPr>
            <p:ph type="body" idx="1"/>
          </p:nvPr>
        </p:nvSpPr>
        <p:spPr bwMode="gray">
          <a:xfrm>
            <a:off x="485847" y="1456659"/>
            <a:ext cx="9720828" cy="5609303"/>
          </a:xfrm>
          <a:prstGeom prst="rect">
            <a:avLst/>
          </a:prstGeom>
        </p:spPr>
        <p:txBody>
          <a:bodyPr vert="horz" lIns="0" tIns="0" rIns="0" bIns="0" rtlCol="0">
            <a:noAutofit/>
          </a:bodyPr>
          <a:lstStyle/>
          <a:p>
            <a:pPr lvl="0"/>
            <a:r>
              <a:rPr lang="en-GB" noProof="0"/>
              <a:t>Click to edit master text style</a:t>
            </a:r>
          </a:p>
          <a:p>
            <a:pPr lvl="1"/>
            <a:r>
              <a:rPr lang="en-GB" noProof="0"/>
              <a:t>First Level</a:t>
            </a:r>
          </a:p>
          <a:p>
            <a:pPr lvl="2"/>
            <a:r>
              <a:rPr lang="en-GB" noProof="0"/>
              <a:t>Second Level</a:t>
            </a:r>
          </a:p>
          <a:p>
            <a:pPr lvl="3"/>
            <a:r>
              <a:rPr lang="en-GB" noProof="0"/>
              <a:t>Third Level</a:t>
            </a:r>
          </a:p>
          <a:p>
            <a:pPr lvl="4"/>
            <a:r>
              <a:rPr lang="en-GB" noProof="0"/>
              <a:t>Fourth Level</a:t>
            </a:r>
          </a:p>
          <a:p>
            <a:pPr lvl="5"/>
            <a:r>
              <a:rPr lang="en-GB" noProof="0"/>
              <a:t>Fifth Level</a:t>
            </a:r>
          </a:p>
          <a:p>
            <a:pPr lvl="6"/>
            <a:r>
              <a:rPr lang="en-GB" noProof="0"/>
              <a:t>Sixth Level</a:t>
            </a:r>
          </a:p>
          <a:p>
            <a:pPr lvl="7"/>
            <a:r>
              <a:rPr lang="en-GB" noProof="0"/>
              <a:t>Seventh Level</a:t>
            </a:r>
          </a:p>
          <a:p>
            <a:pPr lvl="8"/>
            <a:r>
              <a:rPr lang="en-GB" noProof="0"/>
              <a:t>Eighth Level</a:t>
            </a:r>
          </a:p>
        </p:txBody>
      </p:sp>
      <p:sp>
        <p:nvSpPr>
          <p:cNvPr id="6" name="Slide Number"/>
          <p:cNvSpPr>
            <a:spLocks noGrp="1"/>
          </p:cNvSpPr>
          <p:nvPr>
            <p:ph type="sldNum" sz="quarter" idx="4"/>
          </p:nvPr>
        </p:nvSpPr>
        <p:spPr bwMode="gray">
          <a:xfrm>
            <a:off x="5054400" y="7154219"/>
            <a:ext cx="590696" cy="273873"/>
          </a:xfrm>
          <a:prstGeom prst="rect">
            <a:avLst/>
          </a:prstGeom>
        </p:spPr>
        <p:txBody>
          <a:bodyPr vert="horz" lIns="0" tIns="0" rIns="0" bIns="0" rtlCol="0" anchor="ctr"/>
          <a:lstStyle>
            <a:lvl1pPr algn="ctr">
              <a:defRPr sz="1100" baseline="0">
                <a:solidFill>
                  <a:schemeClr val="tx2"/>
                </a:solidFill>
                <a:latin typeface="RN House Sans Regular" panose="020B0504020203020204" pitchFamily="34" charset="0"/>
                <a:cs typeface="Arial" panose="020B0604020202020204" pitchFamily="34" charset="0"/>
              </a:defRPr>
            </a:lvl1pPr>
          </a:lstStyle>
          <a:p>
            <a:fld id="{08BDDC8D-36E9-467E-8CF1-750845950A7F}" type="slidenum">
              <a:rPr lang="en-GB" smtClean="0"/>
              <a:pPr/>
              <a:t>‹#›</a:t>
            </a:fld>
            <a:endParaRPr lang="en-GB"/>
          </a:p>
        </p:txBody>
      </p:sp>
      <p:sp>
        <p:nvSpPr>
          <p:cNvPr id="2" name="TextBox 1"/>
          <p:cNvSpPr txBox="1"/>
          <p:nvPr userDrawn="1"/>
        </p:nvSpPr>
        <p:spPr>
          <a:xfrm>
            <a:off x="485775" y="7122328"/>
            <a:ext cx="2491341" cy="273873"/>
          </a:xfrm>
          <a:prstGeom prst="rect">
            <a:avLst/>
          </a:prstGeom>
          <a:noFill/>
        </p:spPr>
        <p:txBody>
          <a:bodyPr wrap="none" lIns="0" tIns="0" rIns="0" bIns="0" rtlCol="0" anchor="ctr">
            <a:noAutofit/>
          </a:bodyPr>
          <a:lstStyle/>
          <a:p>
            <a:r>
              <a:rPr lang="en-US" sz="1100">
                <a:solidFill>
                  <a:schemeClr val="tx2"/>
                </a:solidFill>
                <a:latin typeface="RN House Sans Regular" panose="020B0504020203020204" pitchFamily="34" charset="0"/>
                <a:cs typeface="Arial" panose="020B0604020202020204" pitchFamily="34" charset="0"/>
              </a:rPr>
              <a:t>Information Classification − Confidential</a:t>
            </a:r>
            <a:endParaRPr lang="en-GB" sz="1100" err="1">
              <a:solidFill>
                <a:schemeClr val="tx2"/>
              </a:solidFill>
              <a:latin typeface="RN House Sans Regular" panose="020B0504020203020204" pitchFamily="34" charset="0"/>
              <a:cs typeface="Arial" panose="020B0604020202020204" pitchFamily="34" charset="0"/>
            </a:endParaRPr>
          </a:p>
        </p:txBody>
      </p:sp>
      <p:sp>
        <p:nvSpPr>
          <p:cNvPr id="9" name="Title"/>
          <p:cNvSpPr>
            <a:spLocks noGrp="1"/>
          </p:cNvSpPr>
          <p:nvPr>
            <p:ph type="title"/>
          </p:nvPr>
        </p:nvSpPr>
        <p:spPr bwMode="gray">
          <a:xfrm>
            <a:off x="486000" y="495300"/>
            <a:ext cx="8568000" cy="472263"/>
          </a:xfrm>
          <a:prstGeom prst="rect">
            <a:avLst/>
          </a:prstGeom>
        </p:spPr>
        <p:txBody>
          <a:bodyPr vert="horz" wrap="none" lIns="0" tIns="0" rIns="0" bIns="0" rtlCol="0" anchor="t">
            <a:noAutofit/>
          </a:bodyPr>
          <a:lstStyle/>
          <a:p>
            <a:r>
              <a:rPr lang="en-GB" noProof="0"/>
              <a:t>Click to add title</a:t>
            </a:r>
          </a:p>
        </p:txBody>
      </p:sp>
    </p:spTree>
  </p:cSld>
  <p:clrMap bg1="lt1" tx1="dk1" bg2="lt2" tx2="dk2" accent1="accent1" accent2="accent2" accent3="accent3" accent4="accent4" accent5="accent5" accent6="accent6" hlink="hlink" folHlink="folHlink"/>
  <p:sldLayoutIdLst>
    <p:sldLayoutId id="2147483872" r:id="rId1"/>
    <p:sldLayoutId id="2147483873" r:id="rId2"/>
    <p:sldLayoutId id="2147483874" r:id="rId3"/>
    <p:sldLayoutId id="2147483875" r:id="rId4"/>
    <p:sldLayoutId id="2147483876" r:id="rId5"/>
    <p:sldLayoutId id="2147483877" r:id="rId6"/>
    <p:sldLayoutId id="2147483878" r:id="rId7"/>
    <p:sldLayoutId id="2147483885" r:id="rId8"/>
    <p:sldLayoutId id="2147483886" r:id="rId9"/>
  </p:sldLayoutIdLst>
  <p:hf hdr="0" ftr="0" dt="0"/>
  <p:txStyles>
    <p:titleStyle>
      <a:lvl1pPr algn="l" defTabSz="1034701" rtl="0" eaLnBrk="1" latinLnBrk="0" hangingPunct="1">
        <a:lnSpc>
          <a:spcPct val="100000"/>
        </a:lnSpc>
        <a:spcBef>
          <a:spcPct val="0"/>
        </a:spcBef>
        <a:buNone/>
        <a:defRPr sz="2400" b="0" kern="1200" baseline="0">
          <a:solidFill>
            <a:schemeClr val="tx2"/>
          </a:solidFill>
          <a:effectLst/>
          <a:latin typeface="RN House Sans Regular" panose="020B0504020203020204" pitchFamily="34" charset="0"/>
          <a:ea typeface="+mj-ea"/>
          <a:cs typeface="+mj-cs"/>
        </a:defRPr>
      </a:lvl1pPr>
    </p:titleStyle>
    <p:bodyStyle>
      <a:lvl1pPr marL="0" indent="0" algn="l" defTabSz="1034701" rtl="0" eaLnBrk="1" latinLnBrk="0" hangingPunct="1">
        <a:spcBef>
          <a:spcPts val="700"/>
        </a:spcBef>
        <a:buClr>
          <a:schemeClr val="tx2"/>
        </a:buClr>
        <a:buSzPct val="100000"/>
        <a:buFont typeface="Symbol" panose="05050102010706020507" pitchFamily="18" charset="2"/>
        <a:buNone/>
        <a:defRPr sz="1400" kern="1200" baseline="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sz="1400" kern="1200" baseline="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sz="1400" kern="1200" baseline="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sz="1400" kern="1200" baseline="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sz="1400" kern="1200" baseline="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sz="1400" kern="120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sz="1400" kern="120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sz="1400" kern="120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sz="1400" kern="1200">
          <a:solidFill>
            <a:schemeClr val="tx2"/>
          </a:solidFill>
          <a:latin typeface="RN House Sans Regular" panose="020B0504020203020204" pitchFamily="34" charset="0"/>
          <a:ea typeface="+mn-ea"/>
          <a:cs typeface="Arial" panose="020B0604020202020204" pitchFamily="34" charset="0"/>
        </a:defRPr>
      </a:lvl9pPr>
    </p:bodyStyle>
    <p:otherStyle>
      <a:defPPr>
        <a:defRPr lang="en-US"/>
      </a:defPPr>
      <a:lvl1pPr marL="0" algn="l" defTabSz="1034701" rtl="0" eaLnBrk="1" latinLnBrk="0" hangingPunct="1">
        <a:defRPr sz="2100" kern="1200">
          <a:solidFill>
            <a:schemeClr val="tx1"/>
          </a:solidFill>
          <a:latin typeface="+mn-lt"/>
          <a:ea typeface="+mn-ea"/>
          <a:cs typeface="+mn-cs"/>
        </a:defRPr>
      </a:lvl1pPr>
      <a:lvl2pPr marL="517352" algn="l" defTabSz="1034701" rtl="0" eaLnBrk="1" latinLnBrk="0" hangingPunct="1">
        <a:defRPr sz="2100" kern="1200">
          <a:solidFill>
            <a:schemeClr val="tx1"/>
          </a:solidFill>
          <a:latin typeface="+mn-lt"/>
          <a:ea typeface="+mn-ea"/>
          <a:cs typeface="+mn-cs"/>
        </a:defRPr>
      </a:lvl2pPr>
      <a:lvl3pPr marL="1034701" algn="l" defTabSz="1034701" rtl="0" eaLnBrk="1" latinLnBrk="0" hangingPunct="1">
        <a:defRPr sz="2100" kern="1200">
          <a:solidFill>
            <a:schemeClr val="tx1"/>
          </a:solidFill>
          <a:latin typeface="+mn-lt"/>
          <a:ea typeface="+mn-ea"/>
          <a:cs typeface="+mn-cs"/>
        </a:defRPr>
      </a:lvl3pPr>
      <a:lvl4pPr marL="1552051" algn="l" defTabSz="1034701" rtl="0" eaLnBrk="1" latinLnBrk="0" hangingPunct="1">
        <a:defRPr sz="2100" kern="1200">
          <a:solidFill>
            <a:schemeClr val="tx1"/>
          </a:solidFill>
          <a:latin typeface="+mn-lt"/>
          <a:ea typeface="+mn-ea"/>
          <a:cs typeface="+mn-cs"/>
        </a:defRPr>
      </a:lvl4pPr>
      <a:lvl5pPr marL="2069402" algn="l" defTabSz="1034701" rtl="0" eaLnBrk="1" latinLnBrk="0" hangingPunct="1">
        <a:defRPr sz="2100" kern="1200">
          <a:solidFill>
            <a:schemeClr val="tx1"/>
          </a:solidFill>
          <a:latin typeface="+mn-lt"/>
          <a:ea typeface="+mn-ea"/>
          <a:cs typeface="+mn-cs"/>
        </a:defRPr>
      </a:lvl5pPr>
      <a:lvl6pPr marL="2586753" algn="l" defTabSz="1034701" rtl="0" eaLnBrk="1" latinLnBrk="0" hangingPunct="1">
        <a:defRPr sz="2100" kern="1200">
          <a:solidFill>
            <a:schemeClr val="tx1"/>
          </a:solidFill>
          <a:latin typeface="+mn-lt"/>
          <a:ea typeface="+mn-ea"/>
          <a:cs typeface="+mn-cs"/>
        </a:defRPr>
      </a:lvl6pPr>
      <a:lvl7pPr marL="3104103" algn="l" defTabSz="1034701" rtl="0" eaLnBrk="1" latinLnBrk="0" hangingPunct="1">
        <a:defRPr sz="2100" kern="1200">
          <a:solidFill>
            <a:schemeClr val="tx1"/>
          </a:solidFill>
          <a:latin typeface="+mn-lt"/>
          <a:ea typeface="+mn-ea"/>
          <a:cs typeface="+mn-cs"/>
        </a:defRPr>
      </a:lvl7pPr>
      <a:lvl8pPr marL="3621455" algn="l" defTabSz="1034701" rtl="0" eaLnBrk="1" latinLnBrk="0" hangingPunct="1">
        <a:defRPr sz="2100" kern="1200">
          <a:solidFill>
            <a:schemeClr val="tx1"/>
          </a:solidFill>
          <a:latin typeface="+mn-lt"/>
          <a:ea typeface="+mn-ea"/>
          <a:cs typeface="+mn-cs"/>
        </a:defRPr>
      </a:lvl8pPr>
      <a:lvl9pPr marL="4138804" algn="l" defTabSz="1034701"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image" Target="../media/image4.pn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1.xml"/><Relationship Id="rId5" Type="http://schemas.openxmlformats.org/officeDocument/2006/relationships/tags" Target="../tags/tag6.xml"/><Relationship Id="rId4" Type="http://schemas.openxmlformats.org/officeDocument/2006/relationships/tags" Target="../tags/tag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en.wikipedia.org/wiki/Software_as_a_service"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Single_sign-on"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docs.aws.amazon.com/vpc/latest/userguide/what-is-amazon-vpc.html" TargetMode="External"/><Relationship Id="rId4" Type="http://schemas.openxmlformats.org/officeDocument/2006/relationships/hyperlink" Target="https://slx.web.rbsgrp.net/SLX/"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s://natwest.atlassian.net/wiki/spaces/SOLP/pages/980813855/SP032+-+File+Transfer+external+to+NWG" TargetMode="External"/><Relationship Id="rId3" Type="http://schemas.openxmlformats.org/officeDocument/2006/relationships/hyperlink" Target="https://natwest.atlassian.net/wiki/spaces/IAMP/pages/994876446/WIAM-07+-+Federation+to+SAAS+Apps" TargetMode="External"/><Relationship Id="rId7" Type="http://schemas.openxmlformats.org/officeDocument/2006/relationships/hyperlink" Target="https://natwest.atlassian.net/wiki/spaces/SOLP/pages/980812114/SP031+-+File+Transfer+internal+to+NWG" TargetMode="Externa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s://natwest.atlassian.net/wiki/spaces/SARCS/pages/114460026/SCP+046+-+FDN+-+Secure+Interaction+with+a+Bank-Managed+Federated+Single+Sign+On+Service" TargetMode="External"/><Relationship Id="rId5" Type="http://schemas.openxmlformats.org/officeDocument/2006/relationships/hyperlink" Target="https://natwest.atlassian.net/wiki/spaces/SARCS/pages/114458947/SCP+056+-+UCS+-+Secure+consumption+of+a+3rd+party+SaaS+service" TargetMode="External"/><Relationship Id="rId4" Type="http://schemas.openxmlformats.org/officeDocument/2006/relationships/hyperlink" Target="https://confluence.dts.fm.rbsgrp.net/pages/viewpage.action?pageId=823073814" TargetMode="External"/><Relationship Id="rId9" Type="http://schemas.openxmlformats.org/officeDocument/2006/relationships/hyperlink" Target="https://natwest.atlassian.net/wiki/spaces/cloud/pages/990579311/AWS+-+VPC+Endpoint+PrivateLink+Summary"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mailto:%20FM-038067@rbos.co.uk" TargetMode="External"/><Relationship Id="rId1" Type="http://schemas.openxmlformats.org/officeDocument/2006/relationships/slideLayout" Target="../slideLayouts/slideLayout2.xml"/><Relationship Id="rId6" Type="http://schemas.openxmlformats.org/officeDocument/2006/relationships/hyperlink" Target="https://intranet.rbsres01.net/Technology/ServiceDeliveryOperationalResilienceCoE/Documents/Operational%20Resilience%20Framework.pdf" TargetMode="External"/><Relationship Id="rId5" Type="http://schemas.openxmlformats.org/officeDocument/2006/relationships/hyperlink" Target="https://collab.rbsres01.net/teams/des-design-pq5ixncx/wiki/Pages/HLSD%20Template%20for%20DES%20DA.aspx" TargetMode="External"/><Relationship Id="rId4" Type="http://schemas.openxmlformats.org/officeDocument/2006/relationships/hyperlink" Target="https://intranet.rbsres01.net/ResilienceandContinuity/Reference%20Library/Tiered%20Service%20and%20Resource%20Catalogue.xlsb"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collab.rbsres01.net/teams/security-architecture-s6j5jwp9/Architecture%20-%20Engagement/Lists/Controls%20Taxonomy%20CT/RFP%20and%20Req%20Specifications.aspx?PageView=Shared&amp;InitialTabId=Ribbon.WebPartPage&amp;VisibilityContext=WSSWebPartPage" TargetMode="External"/><Relationship Id="rId2" Type="http://schemas.openxmlformats.org/officeDocument/2006/relationships/hyperlink" Target="https://intranet.rbsres01.net/Security/SecurityServices/SecurityPrinciplesStandardsReusableModels/Pages/Security-Principles.aspx#sp_top" TargetMode="External"/><Relationship Id="rId1" Type="http://schemas.openxmlformats.org/officeDocument/2006/relationships/slideLayout" Target="../slideLayouts/slideLayout2.xml"/><Relationship Id="rId5" Type="http://schemas.openxmlformats.org/officeDocument/2006/relationships/hyperlink" Target="https://intranet.rbsres01.net/Security/SecurityServices/SecurityPrinciplesStandardsReusableModels/Lists/SOGP%202020%20%20Home/AllItems.aspx" TargetMode="External"/><Relationship Id="rId4" Type="http://schemas.openxmlformats.org/officeDocument/2006/relationships/hyperlink" Target="https://intranet.rbsres01.net/Security/SecurityServices/SecurityPrinciplesStandardsReusableModels/Pages/Security-Architecture-Standards.aspx"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intranet.rbsres01.net/Businesses/Services/Technology/Pages/Cloud-Workload-Placement.aspx"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collab.rbsres01.net/teams/architecture-and-design-confidential-pj3wt5g0/Shared%20Documents/Key%20Artefacts/Technology%20Principles.pdf" TargetMode="Externa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confluence.dts.fm.rbsgrp.net/pages/viewpage.action?pageId=607869072"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s://confluence.dts.fm.rbsgrp.net/display/SOLP/SP032+-+File+Transfer+external+to+NWG" TargetMode="External"/><Relationship Id="rId4" Type="http://schemas.openxmlformats.org/officeDocument/2006/relationships/hyperlink" Target="https://confluence.dts.fm.rbsgrp.net/display/SOLP/SP031+-+File+Transfer+internal+to+NW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6.w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oleObject" Target="../embeddings/oleObject1.bin"/><Relationship Id="rId5" Type="http://schemas.openxmlformats.org/officeDocument/2006/relationships/hyperlink" Target="https://jira-dts.fm.rbsgrp.net/browse/IADSPED-63479" TargetMode="External"/><Relationship Id="rId4" Type="http://schemas.openxmlformats.org/officeDocument/2006/relationships/hyperlink" Target="https://confluence.dts.fm.rbsgrp.net/pages/viewpage.action?pageId=607869072"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https://natwest.atlassian.net/wiki/spaces/SARCS/pages/114458947/SCP+056+-+UCS+-+Secure+consumption+of+a+3rd+party+SaaS+service" TargetMode="External"/><Relationship Id="rId4" Type="http://schemas.openxmlformats.org/officeDocument/2006/relationships/hyperlink" Target="https://natwest.atlassian.net/wiki/spaces/SARCS/pages/114460026/SCP+046+-+FDN+-+Secure+Interaction+with+a+Bank-Managed+Federated+Single+Sign+On+Service"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3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wmf"/><Relationship Id="rId3" Type="http://schemas.openxmlformats.org/officeDocument/2006/relationships/image" Target="../media/image5.png"/><Relationship Id="rId7" Type="http://schemas.openxmlformats.org/officeDocument/2006/relationships/oleObject" Target="../embeddings/oleObject2.bin"/><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intranet.rbsres01.net/Businesses/Services/Technology/HostingSolutions/Pages/default.aspx" TargetMode="External"/><Relationship Id="rId5" Type="http://schemas.openxmlformats.org/officeDocument/2006/relationships/hyperlink" Target="mailto:FM-038067@rbos.co.uk" TargetMode="External"/><Relationship Id="rId4" Type="http://schemas.openxmlformats.org/officeDocument/2006/relationships/hyperlink" Target="https://intranet.rbsres01.net/Security/Ineedfurthersupport/Pages/default.aspx"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confluence.dts.fm.rbsgrp.net/display/ESM/Decision+Trees" TargetMode="External"/><Relationship Id="rId2" Type="http://schemas.openxmlformats.org/officeDocument/2006/relationships/hyperlink" Target="https://confluence.dts.fm.rbsgrp.net/display/ITOAPM/Application+Performance+Management" TargetMode="External"/><Relationship Id="rId1" Type="http://schemas.openxmlformats.org/officeDocument/2006/relationships/slideLayout" Target="../slideLayouts/slideLayout2.xml"/><Relationship Id="rId6" Type="http://schemas.openxmlformats.org/officeDocument/2006/relationships/hyperlink" Target="https://confluence.dts.fm.rbsgrp.net/display/SARCS/SCP_017+-+UCS+-+Bank+Managed+Location+-+Consumption+of+an+External+3rd+Party+Service" TargetMode="External"/><Relationship Id="rId5" Type="http://schemas.openxmlformats.org/officeDocument/2006/relationships/hyperlink" Target="https://confluence.dts.fm.rbsgrp.net/pages/viewpage.action?pageId=607869072" TargetMode="External"/><Relationship Id="rId4" Type="http://schemas.openxmlformats.org/officeDocument/2006/relationships/image" Target="../media/image5.png"/></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8/10/relationships/comments" Target="../comments/modernComment_163_A914EFB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8/10/relationships/comments" Target="../comments/modernComment_162_A732531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confluence.dts.fm.rbsgrp.net/display/ESM/Decision+Trees" TargetMode="External"/><Relationship Id="rId7" Type="http://schemas.openxmlformats.org/officeDocument/2006/relationships/hyperlink" Target="https://confluence.dts.fm.rbsgrp.net/display/cloud/PCA+-+AWS+-+ECR" TargetMode="External"/><Relationship Id="rId2" Type="http://schemas.openxmlformats.org/officeDocument/2006/relationships/hyperlink" Target="https://confluence.dts.fm.rbsgrp.net/display/ITOAPM/Application+Performance+Management" TargetMode="External"/><Relationship Id="rId1" Type="http://schemas.openxmlformats.org/officeDocument/2006/relationships/slideLayout" Target="../slideLayouts/slideLayout2.xml"/><Relationship Id="rId6" Type="http://schemas.openxmlformats.org/officeDocument/2006/relationships/hyperlink" Target="https://confluence.dts.fm.rbsgrp.net/display/cloud/PCA+-+AWS+-+Security+alerting+to+CloudWatch" TargetMode="External"/><Relationship Id="rId5" Type="http://schemas.openxmlformats.org/officeDocument/2006/relationships/hyperlink" Target="https://confluence.dts.fm.rbsgrp.net/display/cloud/AWS+-+EKS+-+Components+Overview" TargetMode="External"/><Relationship Id="rId4" Type="http://schemas.openxmlformats.org/officeDocument/2006/relationships/image" Target="../media/image5.png"/></Relationships>
</file>

<file path=ppt/slides/_rels/slide45.xml.rels><?xml version="1.0" encoding="UTF-8" standalone="yes"?>
<Relationships xmlns="http://schemas.openxmlformats.org/package/2006/relationships"><Relationship Id="rId3" Type="http://schemas.openxmlformats.org/officeDocument/2006/relationships/hyperlink" Target="https://confluence.dts.fm.rbsgrp.net/display/cloud/PCA+-+AWS+-+VPC" TargetMode="External"/><Relationship Id="rId7" Type="http://schemas.openxmlformats.org/officeDocument/2006/relationships/hyperlink" Target="https://confluence.dts.fm.rbsgrp.net/pages/viewpage.action?pageId=1148825764" TargetMode="Externa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s://confluence.dts.fm.rbsgrp.net/display/cloud/PCA+-+AWS+-+API+Gateway+-+Inbound" TargetMode="External"/><Relationship Id="rId5" Type="http://schemas.openxmlformats.org/officeDocument/2006/relationships/hyperlink" Target="https://confluence.dts.fm.rbsgrp.net/pages/viewpage.action?pageId=282778915" TargetMode="External"/><Relationship Id="rId4" Type="http://schemas.openxmlformats.org/officeDocument/2006/relationships/hyperlink" Target="https://confluence.dts.fm.rbsgrp.net/display/cloud/PCA+-+AWS+-+Subnet"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confluence.dts.fm.rbsgrp.net/display/cloud/PCA+-+AWS+-+PostgreSQL"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s://confluence.dts.fm.rbsgrp.net/display/cloud/PCA+-+AWS+-+S3+bucket" TargetMode="External"/></Relationships>
</file>

<file path=ppt/slides/_rels/slide47.xml.rels><?xml version="1.0" encoding="UTF-8" standalone="yes"?>
<Relationships xmlns="http://schemas.openxmlformats.org/package/2006/relationships"><Relationship Id="rId8" Type="http://schemas.openxmlformats.org/officeDocument/2006/relationships/hyperlink" Target="https://natwest.atlassian.net/wiki/spaces/cloud/pages/990579311/AWS+-+VPC+Endpoint+PrivateLink+Summary" TargetMode="External"/><Relationship Id="rId3" Type="http://schemas.openxmlformats.org/officeDocument/2006/relationships/hyperlink" Target="https://confluence.dts.fm.rbsgrp.net/pages/viewpage.action?pageId=823073814" TargetMode="External"/><Relationship Id="rId7" Type="http://schemas.openxmlformats.org/officeDocument/2006/relationships/hyperlink" Target="https://confluence.dts.fm.rbsgrp.net/display/SOLP/SP032+-+File+Transfer+external+to+NWG" TargetMode="External"/><Relationship Id="rId2" Type="http://schemas.openxmlformats.org/officeDocument/2006/relationships/hyperlink" Target="https://confluence.dts.fm.rbsgrp.net/pages/viewpage.action?pageId=607869072" TargetMode="External"/><Relationship Id="rId1" Type="http://schemas.openxmlformats.org/officeDocument/2006/relationships/slideLayout" Target="../slideLayouts/slideLayout2.xml"/><Relationship Id="rId6" Type="http://schemas.openxmlformats.org/officeDocument/2006/relationships/hyperlink" Target="https://confluence.dts.fm.rbsgrp.net/display/SOLP/SP031+-+File+Transfer+internal+to+NWG" TargetMode="External"/><Relationship Id="rId5" Type="http://schemas.openxmlformats.org/officeDocument/2006/relationships/hyperlink" Target="https://confluence.dts.fm.rbsgrp.net/display/SARCS/SCP_046+-+FDN+-+Federated+Single+Sign+On" TargetMode="External"/><Relationship Id="rId4" Type="http://schemas.openxmlformats.org/officeDocument/2006/relationships/hyperlink" Target="https://confluence.dts.fm.rbsgrp.net/display/SARCS/SCP_056+-+UCS+-+Secure+consumption+of+a+3rd+party+SaaS+service"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natwest.atlassian.net/browse/ISEP-48137"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confluence.dts.fm.rbsgrp.net/display/cloud/Multi-Stage+Request+Form+Record+Viewer?cf_id=553f700c-7a99-48d1-ab09-ae964c5ac302" TargetMode="External"/><Relationship Id="rId4" Type="http://schemas.openxmlformats.org/officeDocument/2006/relationships/hyperlink" Target="https://natwest.atlassian.net/wiki/spaces/CSCB/pages/1041384218/2022-11-29+Meeting+Notes" TargetMode="External"/></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mailto:%20FM-038067@rbos.co.uk"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mailto:%20FM-038067@rbos.co.uk"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mailto:%20FM-038067@rbos.co.uk"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natwest.atlassian.net/wiki/spaces/IAMP/pages/994876446/WIAM-07+-+Federation+to+SAAS+Apps" TargetMode="External"/><Relationship Id="rId2" Type="http://schemas.openxmlformats.org/officeDocument/2006/relationships/hyperlink" Target="https://natwest.atlassian.net/wiki/spaces/SOLP/pages/980813855/SP032+-+File+Transfer+external+to+NWG"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hyperlink" Target="https://intranet.rbsres01.net/Businesses/Services/Technology/Documents/WPDT.pdf" TargetMode="External"/><Relationship Id="rId7" Type="http://schemas.openxmlformats.org/officeDocument/2006/relationships/hyperlink" Target="https://confluence.dts.fm.rbsgrp.net/x/e4X7OQ" TargetMode="External"/><Relationship Id="rId2" Type="http://schemas.openxmlformats.org/officeDocument/2006/relationships/hyperlink" Target="https://intranet.rbsres01.net/Businesses/Services/Technology/Pages/Cloud-Workload-Placement.aspx" TargetMode="External"/><Relationship Id="rId1" Type="http://schemas.openxmlformats.org/officeDocument/2006/relationships/slideLayout" Target="../slideLayouts/slideLayout2.xml"/><Relationship Id="rId6" Type="http://schemas.openxmlformats.org/officeDocument/2006/relationships/hyperlink" Target="https://collab.rbsres01.net/teams/cto-technology-governance-z7izu0as/tirb/SitePages/Home.aspx" TargetMode="External"/><Relationship Id="rId5" Type="http://schemas.openxmlformats.org/officeDocument/2006/relationships/slide" Target="slide72.xml"/><Relationship Id="rId4" Type="http://schemas.openxmlformats.org/officeDocument/2006/relationships/hyperlink" Target="https://confluence.dts.fm.rbsgrp.net/display/cloud/WPDT+Registration" TargetMode="External"/><Relationship Id="rId9" Type="http://schemas.openxmlformats.org/officeDocument/2006/relationships/image" Target="../media/image5.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hyperlink" Target="https://intranet.rbsres01.net/Processes/Framework/deliverables/Pages/implement/operread.aspx" TargetMode="External"/><Relationship Id="rId2" Type="http://schemas.openxmlformats.org/officeDocument/2006/relationships/hyperlink" Target="https://intranet.rbsres01.net/policies/RBSPolicyFramework/Pages/full_policies_table.aspx" TargetMode="External"/><Relationship Id="rId1" Type="http://schemas.openxmlformats.org/officeDocument/2006/relationships/slideLayout" Target="../slideLayouts/slideLayout2.xml"/><Relationship Id="rId6" Type="http://schemas.openxmlformats.org/officeDocument/2006/relationships/hyperlink" Target="https://intranet.rbsres01.net/Processes/TechnologyLibrary/ArtefactsLibrary/Pages/Artefacts%20Library.aspx" TargetMode="External"/><Relationship Id="rId5" Type="http://schemas.openxmlformats.org/officeDocument/2006/relationships/hyperlink" Target="https://intranet.rbsres01.net/policies/RBSPolicyFramework/services/Pages/managing-records.aspx" TargetMode="External"/><Relationship Id="rId4" Type="http://schemas.openxmlformats.org/officeDocument/2006/relationships/hyperlink" Target="https://intranet.rbsres01.net/policies/RBSPolicyFramework/services/Pages/Security.aspx" TargetMode="External"/></Relationships>
</file>

<file path=ppt/slides/_rels/slide72.xml.rels><?xml version="1.0" encoding="UTF-8" standalone="yes"?>
<Relationships xmlns="http://schemas.openxmlformats.org/package/2006/relationships"><Relationship Id="rId8" Type="http://schemas.openxmlformats.org/officeDocument/2006/relationships/hyperlink" Target="https://confluence.dts.fm.rbsgrp.net/x/V8xvO" TargetMode="External"/><Relationship Id="rId3" Type="http://schemas.openxmlformats.org/officeDocument/2006/relationships/hyperlink" Target="https://intranet.rbsres01.net/Businesses/Services/Technology/Documents/Workload_Placement_Authority_ToR.pdf" TargetMode="External"/><Relationship Id="rId7" Type="http://schemas.openxmlformats.org/officeDocument/2006/relationships/hyperlink" Target="https://intranet.rbsres01.net/Processes/TechnologyLibrary/ArtefactsLibrary/Documents/CTO_Review_Board_ToR.pdf" TargetMode="External"/><Relationship Id="rId2" Type="http://schemas.openxmlformats.org/officeDocument/2006/relationships/hyperlink" Target="https://intranet.rbsres01.net/Businesses/Services/Technology/Documents/WPDT.pdf" TargetMode="External"/><Relationship Id="rId1" Type="http://schemas.openxmlformats.org/officeDocument/2006/relationships/slideLayout" Target="../slideLayouts/slideLayout2.xml"/><Relationship Id="rId6" Type="http://schemas.openxmlformats.org/officeDocument/2006/relationships/hyperlink" Target="https://confluence.dts.fm.rbsgrp.net/x/8jjKNw" TargetMode="External"/><Relationship Id="rId5" Type="http://schemas.openxmlformats.org/officeDocument/2006/relationships/hyperlink" Target="https://intranet.rbsres01.net/Technology/TechnologySolutions/Pages/default.aspx" TargetMode="External"/><Relationship Id="rId4" Type="http://schemas.openxmlformats.org/officeDocument/2006/relationships/hyperlink" Target="https://confluence.dts.fm.rbsgrp.net/display/SOLP/Patterns+Library?pr-type=true&amp;prepareApproved=true&amp;in-service=true" TargetMode="External"/></Relationships>
</file>

<file path=ppt/slides/_rels/slide73.xml.rels><?xml version="1.0" encoding="UTF-8" standalone="yes"?>
<Relationships xmlns="http://schemas.openxmlformats.org/package/2006/relationships"><Relationship Id="rId3" Type="http://schemas.openxmlformats.org/officeDocument/2006/relationships/hyperlink" Target="https://collab.rbsres01.net/teams/architecture-and-design-confidential-pj3wt5g0/Shared%20Documents/Key%20Artefacts/Technology%20Principles.pdf" TargetMode="External"/><Relationship Id="rId2" Type="http://schemas.openxmlformats.org/officeDocument/2006/relationships/hyperlink" Target="https://intranet.rbsres01.net/Businesses/Functions/ChiefTransformationOffice/Documents/OB%20Design%20Principles.pptx" TargetMode="Externa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8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5.png"/></Relationships>
</file>

<file path=ppt/slides/_rels/slide8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8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8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8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bwMode="gray">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custDataLst>
              <p:tags r:id="rId2"/>
            </p:custDataLst>
          </p:nvPr>
        </p:nvSpPr>
        <p:spPr>
          <a:xfrm>
            <a:off x="485999" y="2640542"/>
            <a:ext cx="4705125" cy="554400"/>
          </a:xfrm>
        </p:spPr>
        <p:txBody>
          <a:bodyPr wrap="square"/>
          <a:lstStyle/>
          <a:p>
            <a:r>
              <a:rPr lang="en-GB" altLang="en-US"/>
              <a:t>Thunderhead Replacement</a:t>
            </a:r>
            <a:br>
              <a:rPr lang="en-GB" altLang="en-US"/>
            </a:br>
            <a:endParaRPr lang="en-GB">
              <a:solidFill>
                <a:schemeClr val="tx2"/>
              </a:solidFill>
            </a:endParaRPr>
          </a:p>
        </p:txBody>
      </p:sp>
      <p:sp>
        <p:nvSpPr>
          <p:cNvPr id="2" name="Title 1"/>
          <p:cNvSpPr>
            <a:spLocks noGrp="1"/>
          </p:cNvSpPr>
          <p:nvPr>
            <p:ph type="title"/>
            <p:custDataLst>
              <p:tags r:id="rId3"/>
            </p:custDataLst>
          </p:nvPr>
        </p:nvSpPr>
        <p:spPr>
          <a:xfrm>
            <a:off x="485962" y="702000"/>
            <a:ext cx="4705200" cy="1630800"/>
          </a:xfrm>
        </p:spPr>
        <p:txBody>
          <a:bodyPr wrap="square" anchor="b"/>
          <a:lstStyle/>
          <a:p>
            <a:r>
              <a:rPr lang="en-GB" altLang="en-US"/>
              <a:t>Thunderhead Replacement</a:t>
            </a:r>
            <a:endParaRPr lang="en-GB">
              <a:solidFill>
                <a:schemeClr val="tx2"/>
              </a:solidFill>
            </a:endParaRPr>
          </a:p>
        </p:txBody>
      </p:sp>
      <p:sp>
        <p:nvSpPr>
          <p:cNvPr id="6" name="Cover date"/>
          <p:cNvSpPr>
            <a:spLocks/>
          </p:cNvSpPr>
          <p:nvPr>
            <p:custDataLst>
              <p:tags r:id="rId4"/>
            </p:custDataLst>
          </p:nvPr>
        </p:nvSpPr>
        <p:spPr bwMode="gray">
          <a:xfrm>
            <a:off x="485775" y="3749764"/>
            <a:ext cx="5340867"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noAutofit/>
          </a:bodyPr>
          <a:lstStyle/>
          <a:p>
            <a:pPr defTabSz="914400" fontAlgn="base">
              <a:spcBef>
                <a:spcPct val="0"/>
              </a:spcBef>
              <a:spcAft>
                <a:spcPct val="0"/>
              </a:spcAft>
            </a:pPr>
            <a:r>
              <a:rPr lang="en-GB" sz="1500">
                <a:solidFill>
                  <a:schemeClr val="tx2"/>
                </a:solidFill>
                <a:latin typeface="RN House Sans Regular" panose="020B0504020203020204" pitchFamily="34" charset="0"/>
                <a:cs typeface="Arial" pitchFamily="34" charset="0"/>
              </a:rPr>
              <a:t>Change Type: Discretionary</a:t>
            </a:r>
          </a:p>
          <a:p>
            <a:pPr defTabSz="914400" fontAlgn="base">
              <a:spcBef>
                <a:spcPct val="0"/>
              </a:spcBef>
              <a:spcAft>
                <a:spcPct val="0"/>
              </a:spcAft>
            </a:pPr>
            <a:r>
              <a:rPr lang="en-GB" sz="1500">
                <a:solidFill>
                  <a:schemeClr val="tx2"/>
                </a:solidFill>
                <a:latin typeface="RN House Sans Regular" panose="020B0504020203020204" pitchFamily="34" charset="0"/>
                <a:cs typeface="Arial" pitchFamily="34" charset="0"/>
              </a:rPr>
              <a:t>Project Number:  4004035</a:t>
            </a:r>
            <a:endParaRPr lang="en-US" sz="1800">
              <a:solidFill>
                <a:schemeClr val="tx2"/>
              </a:solidFill>
              <a:latin typeface="RN House Sans Regular" panose="020B0504020203020204" pitchFamily="34" charset="0"/>
              <a:cs typeface="Arial" pitchFamily="34" charset="0"/>
            </a:endParaRPr>
          </a:p>
        </p:txBody>
      </p:sp>
      <p:sp>
        <p:nvSpPr>
          <p:cNvPr id="7" name="TextBox 6">
            <a:extLst>
              <a:ext uri="{FF2B5EF4-FFF2-40B4-BE49-F238E27FC236}">
                <a16:creationId xmlns:a16="http://schemas.microsoft.com/office/drawing/2014/main" id="{6DFFD79A-C989-4D46-B7EE-D02D4161F0EF}"/>
              </a:ext>
            </a:extLst>
          </p:cNvPr>
          <p:cNvSpPr txBox="1"/>
          <p:nvPr/>
        </p:nvSpPr>
        <p:spPr>
          <a:xfrm>
            <a:off x="485775" y="6952200"/>
            <a:ext cx="2491341" cy="273873"/>
          </a:xfrm>
          <a:prstGeom prst="rect">
            <a:avLst/>
          </a:prstGeom>
          <a:noFill/>
        </p:spPr>
        <p:txBody>
          <a:bodyPr wrap="none" lIns="0" tIns="0" rIns="0" bIns="0" rtlCol="0" anchor="ctr">
            <a:noAutofit/>
          </a:bodyPr>
          <a:lstStyle/>
          <a:p>
            <a:r>
              <a:rPr lang="en-US" sz="1100">
                <a:solidFill>
                  <a:schemeClr val="tx2"/>
                </a:solidFill>
                <a:latin typeface="RN House Sans Regular" panose="020B0504020203020204" pitchFamily="34" charset="0"/>
                <a:cs typeface="Arial" panose="020B0604020202020204" pitchFamily="34" charset="0"/>
              </a:rPr>
              <a:t>Information Classification − Confidential</a:t>
            </a:r>
            <a:endParaRPr lang="en-GB" sz="1100" err="1">
              <a:solidFill>
                <a:schemeClr val="tx2"/>
              </a:solidFill>
              <a:latin typeface="RN House Sans Regular" panose="020B0504020203020204" pitchFamily="34" charset="0"/>
              <a:cs typeface="Arial" panose="020B0604020202020204" pitchFamily="34" charset="0"/>
            </a:endParaRPr>
          </a:p>
        </p:txBody>
      </p:sp>
      <p:sp>
        <p:nvSpPr>
          <p:cNvPr id="8" name="Cover date">
            <a:extLst>
              <a:ext uri="{FF2B5EF4-FFF2-40B4-BE49-F238E27FC236}">
                <a16:creationId xmlns:a16="http://schemas.microsoft.com/office/drawing/2014/main" id="{06A1E0F3-6B28-493A-86A6-21D04D5FBFF2}"/>
              </a:ext>
            </a:extLst>
          </p:cNvPr>
          <p:cNvSpPr>
            <a:spLocks/>
          </p:cNvSpPr>
          <p:nvPr>
            <p:custDataLst>
              <p:tags r:id="rId5"/>
            </p:custDataLst>
          </p:nvPr>
        </p:nvSpPr>
        <p:spPr bwMode="gray">
          <a:xfrm>
            <a:off x="485775" y="4535418"/>
            <a:ext cx="5734272" cy="2056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noAutofit/>
          </a:bodyPr>
          <a:lstStyle/>
          <a:p>
            <a:pPr defTabSz="914400" fontAlgn="base">
              <a:spcBef>
                <a:spcPct val="0"/>
              </a:spcBef>
              <a:spcAft>
                <a:spcPct val="0"/>
              </a:spcAft>
            </a:pPr>
            <a:r>
              <a:rPr lang="en-GB" sz="1500" dirty="0">
                <a:solidFill>
                  <a:schemeClr val="tx2"/>
                </a:solidFill>
                <a:latin typeface="RN House Sans Regular"/>
                <a:cs typeface="Arial"/>
              </a:rPr>
              <a:t>Review Authority: </a:t>
            </a:r>
            <a:r>
              <a:rPr lang="en-GB" altLang="en-US" sz="1500" dirty="0">
                <a:solidFill>
                  <a:schemeClr val="tx2"/>
                </a:solidFill>
                <a:latin typeface="RN House Sans Regular"/>
                <a:cs typeface="Arial"/>
              </a:rPr>
              <a:t>Shared Services Technical Design Authority</a:t>
            </a:r>
            <a:endParaRPr lang="en-GB" sz="1500" dirty="0">
              <a:solidFill>
                <a:schemeClr val="tx2"/>
              </a:solidFill>
              <a:latin typeface="RN House Sans Regular"/>
              <a:cs typeface="Arial"/>
            </a:endParaRPr>
          </a:p>
          <a:p>
            <a:pPr defTabSz="914400" fontAlgn="base">
              <a:spcBef>
                <a:spcPct val="0"/>
              </a:spcBef>
              <a:spcAft>
                <a:spcPct val="0"/>
              </a:spcAft>
            </a:pPr>
            <a:r>
              <a:rPr lang="en-GB" sz="1500" dirty="0">
                <a:solidFill>
                  <a:schemeClr val="tx2"/>
                </a:solidFill>
                <a:latin typeface="RN House Sans Regular"/>
                <a:cs typeface="Arial"/>
              </a:rPr>
              <a:t>Domain / CoE: Shared Services</a:t>
            </a:r>
          </a:p>
          <a:p>
            <a:pPr defTabSz="914400" fontAlgn="base">
              <a:spcBef>
                <a:spcPct val="0"/>
              </a:spcBef>
              <a:spcAft>
                <a:spcPct val="0"/>
              </a:spcAft>
            </a:pPr>
            <a:r>
              <a:rPr lang="en-GB" sz="1500" dirty="0">
                <a:solidFill>
                  <a:schemeClr val="tx2"/>
                </a:solidFill>
                <a:latin typeface="RN House Sans Regular"/>
                <a:cs typeface="Arial"/>
              </a:rPr>
              <a:t>Author: Niladri Dasmahapatra, Kishor Pathak</a:t>
            </a:r>
            <a:endParaRPr lang="en-GB" sz="1500" dirty="0">
              <a:solidFill>
                <a:schemeClr val="tx2"/>
              </a:solidFill>
              <a:latin typeface="RN House Sans Regular" panose="020B0504020203020204" pitchFamily="34" charset="0"/>
              <a:cs typeface="Arial" pitchFamily="34" charset="0"/>
            </a:endParaRPr>
          </a:p>
          <a:p>
            <a:pPr defTabSz="914400" fontAlgn="base">
              <a:spcBef>
                <a:spcPct val="0"/>
              </a:spcBef>
              <a:spcAft>
                <a:spcPct val="0"/>
              </a:spcAft>
            </a:pPr>
            <a:r>
              <a:rPr lang="en-GB" sz="1500" dirty="0">
                <a:solidFill>
                  <a:schemeClr val="tx2"/>
                </a:solidFill>
                <a:latin typeface="RN House Sans Regular"/>
                <a:cs typeface="Arial"/>
              </a:rPr>
              <a:t>Lead Designer: Shashi Kiran Kerur</a:t>
            </a:r>
          </a:p>
          <a:p>
            <a:pPr defTabSz="914400" fontAlgn="base">
              <a:spcBef>
                <a:spcPct val="0"/>
              </a:spcBef>
              <a:spcAft>
                <a:spcPct val="0"/>
              </a:spcAft>
            </a:pPr>
            <a:r>
              <a:rPr lang="en-GB" sz="1500" dirty="0">
                <a:solidFill>
                  <a:schemeClr val="tx2"/>
                </a:solidFill>
                <a:latin typeface="RN House Sans Regular"/>
                <a:cs typeface="Arial"/>
              </a:rPr>
              <a:t>Key Milestone Date: TBC</a:t>
            </a:r>
          </a:p>
          <a:p>
            <a:pPr defTabSz="914400" fontAlgn="base">
              <a:spcBef>
                <a:spcPct val="0"/>
              </a:spcBef>
              <a:spcAft>
                <a:spcPct val="0"/>
              </a:spcAft>
            </a:pPr>
            <a:r>
              <a:rPr lang="en-GB" sz="1500" dirty="0">
                <a:solidFill>
                  <a:schemeClr val="tx2"/>
                </a:solidFill>
                <a:latin typeface="RN House Sans Regular"/>
                <a:cs typeface="Arial"/>
              </a:rPr>
              <a:t>Document Classification: Confidential</a:t>
            </a:r>
          </a:p>
          <a:p>
            <a:pPr defTabSz="914400" fontAlgn="base">
              <a:spcBef>
                <a:spcPct val="0"/>
              </a:spcBef>
              <a:spcAft>
                <a:spcPct val="0"/>
              </a:spcAft>
            </a:pPr>
            <a:r>
              <a:rPr lang="en-GB" sz="1500" dirty="0">
                <a:solidFill>
                  <a:schemeClr val="tx2"/>
                </a:solidFill>
                <a:latin typeface="RN House Sans Regular"/>
                <a:cs typeface="Arial"/>
              </a:rPr>
              <a:t>Full/Lite: Full</a:t>
            </a:r>
          </a:p>
          <a:p>
            <a:pPr defTabSz="914400" fontAlgn="base">
              <a:spcBef>
                <a:spcPct val="0"/>
              </a:spcBef>
              <a:spcAft>
                <a:spcPct val="0"/>
              </a:spcAft>
            </a:pPr>
            <a:r>
              <a:rPr lang="en-GB" sz="1500" dirty="0">
                <a:solidFill>
                  <a:schemeClr val="tx2"/>
                </a:solidFill>
                <a:latin typeface="RN House Sans Regular"/>
                <a:cs typeface="Arial"/>
              </a:rPr>
              <a:t>Review Date: TBC</a:t>
            </a:r>
          </a:p>
          <a:p>
            <a:pPr defTabSz="914400" fontAlgn="base">
              <a:spcBef>
                <a:spcPct val="0"/>
              </a:spcBef>
              <a:spcAft>
                <a:spcPct val="0"/>
              </a:spcAft>
            </a:pPr>
            <a:r>
              <a:rPr lang="en-GB" sz="1500" dirty="0">
                <a:solidFill>
                  <a:schemeClr val="tx2"/>
                </a:solidFill>
                <a:latin typeface="RN House Sans Regular"/>
                <a:cs typeface="Arial"/>
              </a:rPr>
              <a:t>Document Version</a:t>
            </a:r>
            <a:r>
              <a:rPr lang="en-GB" sz="1500">
                <a:solidFill>
                  <a:schemeClr val="tx2"/>
                </a:solidFill>
                <a:latin typeface="RN House Sans Regular"/>
                <a:cs typeface="Arial"/>
              </a:rPr>
              <a:t>: v1.0.5</a:t>
            </a:r>
            <a:endParaRPr lang="en-GB" sz="1500" dirty="0">
              <a:solidFill>
                <a:schemeClr val="tx2"/>
              </a:solidFill>
              <a:latin typeface="RN House Sans Regular"/>
              <a:cs typeface="Arial"/>
            </a:endParaRPr>
          </a:p>
          <a:p>
            <a:pPr defTabSz="914400" fontAlgn="base">
              <a:spcBef>
                <a:spcPct val="0"/>
              </a:spcBef>
              <a:spcAft>
                <a:spcPct val="0"/>
              </a:spcAft>
            </a:pPr>
            <a:endParaRPr lang="en-GB" sz="1500" dirty="0">
              <a:solidFill>
                <a:schemeClr val="tx2"/>
              </a:solidFill>
              <a:latin typeface="RN House Sans Regular" panose="020B0504020203020204" pitchFamily="34" charset="0"/>
              <a:cs typeface="Arial" pitchFamily="34" charset="0"/>
            </a:endParaRPr>
          </a:p>
        </p:txBody>
      </p:sp>
      <p:grpSp>
        <p:nvGrpSpPr>
          <p:cNvPr id="10" name="Group 9">
            <a:extLst>
              <a:ext uri="{FF2B5EF4-FFF2-40B4-BE49-F238E27FC236}">
                <a16:creationId xmlns:a16="http://schemas.microsoft.com/office/drawing/2014/main" id="{475E7B27-B30E-4342-8447-DF8757F90C0B}"/>
              </a:ext>
            </a:extLst>
          </p:cNvPr>
          <p:cNvGrpSpPr/>
          <p:nvPr/>
        </p:nvGrpSpPr>
        <p:grpSpPr>
          <a:xfrm>
            <a:off x="9774008" y="7212185"/>
            <a:ext cx="867234" cy="237098"/>
            <a:chOff x="847" y="0"/>
            <a:chExt cx="867234" cy="237098"/>
          </a:xfrm>
        </p:grpSpPr>
        <p:sp>
          <p:nvSpPr>
            <p:cNvPr id="11" name="Rectangle: Rounded Corners 10">
              <a:extLst>
                <a:ext uri="{FF2B5EF4-FFF2-40B4-BE49-F238E27FC236}">
                  <a16:creationId xmlns:a16="http://schemas.microsoft.com/office/drawing/2014/main" id="{EB7BB1F3-8970-4D48-AF8C-21812B61766B}"/>
                </a:ext>
              </a:extLst>
            </p:cNvPr>
            <p:cNvSpPr/>
            <p:nvPr/>
          </p:nvSpPr>
          <p:spPr>
            <a:xfrm>
              <a:off x="847" y="0"/>
              <a:ext cx="867234" cy="237098"/>
            </a:xfrm>
            <a:prstGeom prst="roundRect">
              <a:avLst>
                <a:gd name="adj" fmla="val 10000"/>
              </a:avLst>
            </a:prstGeom>
            <a:ln>
              <a:solidFill>
                <a:schemeClr val="accent1">
                  <a:lumMod val="20000"/>
                  <a:lumOff val="80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GB"/>
            </a:p>
          </p:txBody>
        </p:sp>
        <p:sp>
          <p:nvSpPr>
            <p:cNvPr id="12" name="Rectangle: Rounded Corners 4">
              <a:extLst>
                <a:ext uri="{FF2B5EF4-FFF2-40B4-BE49-F238E27FC236}">
                  <a16:creationId xmlns:a16="http://schemas.microsoft.com/office/drawing/2014/main" id="{932038C9-2EE9-4390-8182-279F30F437F2}"/>
                </a:ext>
              </a:extLst>
            </p:cNvPr>
            <p:cNvSpPr txBox="1"/>
            <p:nvPr/>
          </p:nvSpPr>
          <p:spPr>
            <a:xfrm>
              <a:off x="7791" y="6944"/>
              <a:ext cx="853346" cy="223210"/>
            </a:xfrm>
            <a:prstGeom prst="rect">
              <a:avLst/>
            </a:prstGeom>
            <a:ln>
              <a:solidFill>
                <a:schemeClr val="accent1">
                  <a:lumMod val="20000"/>
                  <a:lumOff val="8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41910" tIns="41910" rIns="41910" bIns="41910" numCol="1" spcCol="1270" anchor="ctr" anchorCtr="0">
              <a:noAutofit/>
            </a:bodyPr>
            <a:lstStyle/>
            <a:p>
              <a:pPr marL="0" lvl="0" indent="0" algn="ctr" defTabSz="466725" rtl="0">
                <a:lnSpc>
                  <a:spcPct val="90000"/>
                </a:lnSpc>
                <a:spcBef>
                  <a:spcPct val="0"/>
                </a:spcBef>
                <a:spcAft>
                  <a:spcPct val="35000"/>
                </a:spcAft>
                <a:buNone/>
              </a:pPr>
              <a:r>
                <a:rPr lang="en-GB" sz="1050" kern="1200">
                  <a:solidFill>
                    <a:schemeClr val="accent6">
                      <a:lumMod val="20000"/>
                      <a:lumOff val="80000"/>
                    </a:schemeClr>
                  </a:solidFill>
                </a:rPr>
                <a:t>HLSD v3.21</a:t>
              </a:r>
            </a:p>
          </p:txBody>
        </p:sp>
      </p:grpSp>
    </p:spTree>
    <p:custDataLst>
      <p:tags r:id="rId1"/>
    </p:custDataLst>
    <p:extLst>
      <p:ext uri="{BB962C8B-B14F-4D97-AF65-F5344CB8AC3E}">
        <p14:creationId xmlns:p14="http://schemas.microsoft.com/office/powerpoint/2010/main" val="19911635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6A80A8D-C148-4B02-9843-C4C25F18C5EC}"/>
              </a:ext>
            </a:extLst>
          </p:cNvPr>
          <p:cNvSpPr>
            <a:spLocks noGrp="1"/>
          </p:cNvSpPr>
          <p:nvPr>
            <p:ph type="sldNum" sz="quarter" idx="10"/>
          </p:nvPr>
        </p:nvSpPr>
        <p:spPr/>
        <p:txBody>
          <a:bodyPr/>
          <a:lstStyle/>
          <a:p>
            <a:fld id="{08BDDC8D-36E9-467E-8CF1-750845950A7F}" type="slidenum">
              <a:rPr lang="en-GB" smtClean="0"/>
              <a:pPr/>
              <a:t>10</a:t>
            </a:fld>
            <a:endParaRPr lang="en-GB"/>
          </a:p>
        </p:txBody>
      </p:sp>
      <p:sp>
        <p:nvSpPr>
          <p:cNvPr id="4" name="Title 3">
            <a:extLst>
              <a:ext uri="{FF2B5EF4-FFF2-40B4-BE49-F238E27FC236}">
                <a16:creationId xmlns:a16="http://schemas.microsoft.com/office/drawing/2014/main" id="{DA5566CF-8A87-44CD-BC7C-1DA9FC88FE55}"/>
              </a:ext>
            </a:extLst>
          </p:cNvPr>
          <p:cNvSpPr>
            <a:spLocks noGrp="1"/>
          </p:cNvSpPr>
          <p:nvPr>
            <p:ph type="title"/>
          </p:nvPr>
        </p:nvSpPr>
        <p:spPr/>
        <p:txBody>
          <a:bodyPr/>
          <a:lstStyle/>
          <a:p>
            <a:r>
              <a:rPr lang="en-GB" altLang="en-US"/>
              <a:t>Glossary - 1\3</a:t>
            </a:r>
            <a:endParaRPr lang="en-GB"/>
          </a:p>
        </p:txBody>
      </p:sp>
      <p:graphicFrame>
        <p:nvGraphicFramePr>
          <p:cNvPr id="2" name="Table 1">
            <a:extLst>
              <a:ext uri="{FF2B5EF4-FFF2-40B4-BE49-F238E27FC236}">
                <a16:creationId xmlns:a16="http://schemas.microsoft.com/office/drawing/2014/main" id="{B6AC2E0B-47B3-47B2-B76E-AFCA1109440A}"/>
              </a:ext>
            </a:extLst>
          </p:cNvPr>
          <p:cNvGraphicFramePr>
            <a:graphicFrameLocks noGrp="1"/>
          </p:cNvGraphicFramePr>
          <p:nvPr>
            <p:extLst>
              <p:ext uri="{D42A27DB-BD31-4B8C-83A1-F6EECF244321}">
                <p14:modId xmlns:p14="http://schemas.microsoft.com/office/powerpoint/2010/main" val="2513142044"/>
              </p:ext>
            </p:extLst>
          </p:nvPr>
        </p:nvGraphicFramePr>
        <p:xfrm>
          <a:off x="398470" y="1448837"/>
          <a:ext cx="9896459" cy="5681294"/>
        </p:xfrm>
        <a:graphic>
          <a:graphicData uri="http://schemas.openxmlformats.org/drawingml/2006/table">
            <a:tbl>
              <a:tblPr firstRow="1" bandRow="1">
                <a:tableStyleId>{5C22544A-7EE6-4342-B048-85BDC9FD1C3A}</a:tableStyleId>
              </a:tblPr>
              <a:tblGrid>
                <a:gridCol w="759121">
                  <a:extLst>
                    <a:ext uri="{9D8B030D-6E8A-4147-A177-3AD203B41FA5}">
                      <a16:colId xmlns:a16="http://schemas.microsoft.com/office/drawing/2014/main" val="3697400820"/>
                    </a:ext>
                  </a:extLst>
                </a:gridCol>
                <a:gridCol w="4079530">
                  <a:extLst>
                    <a:ext uri="{9D8B030D-6E8A-4147-A177-3AD203B41FA5}">
                      <a16:colId xmlns:a16="http://schemas.microsoft.com/office/drawing/2014/main" val="1095582957"/>
                    </a:ext>
                  </a:extLst>
                </a:gridCol>
                <a:gridCol w="240030">
                  <a:extLst>
                    <a:ext uri="{9D8B030D-6E8A-4147-A177-3AD203B41FA5}">
                      <a16:colId xmlns:a16="http://schemas.microsoft.com/office/drawing/2014/main" val="2630611097"/>
                    </a:ext>
                  </a:extLst>
                </a:gridCol>
                <a:gridCol w="1215479">
                  <a:extLst>
                    <a:ext uri="{9D8B030D-6E8A-4147-A177-3AD203B41FA5}">
                      <a16:colId xmlns:a16="http://schemas.microsoft.com/office/drawing/2014/main" val="2169744261"/>
                    </a:ext>
                  </a:extLst>
                </a:gridCol>
                <a:gridCol w="3602299">
                  <a:extLst>
                    <a:ext uri="{9D8B030D-6E8A-4147-A177-3AD203B41FA5}">
                      <a16:colId xmlns:a16="http://schemas.microsoft.com/office/drawing/2014/main" val="2520489903"/>
                    </a:ext>
                  </a:extLst>
                </a:gridCol>
              </a:tblGrid>
              <a:tr h="331931">
                <a:tc>
                  <a:txBody>
                    <a:bodyPr/>
                    <a:lstStyle/>
                    <a:p>
                      <a:r>
                        <a:rPr lang="en-GB" sz="1600"/>
                        <a:t>Term</a:t>
                      </a:r>
                    </a:p>
                  </a:txBody>
                  <a:tcPr marT="45724" marB="45724"/>
                </a:tc>
                <a:tc>
                  <a:txBody>
                    <a:bodyPr/>
                    <a:lstStyle/>
                    <a:p>
                      <a:r>
                        <a:rPr lang="en-GB" sz="1600"/>
                        <a:t>Definition</a:t>
                      </a:r>
                    </a:p>
                  </a:txBody>
                  <a:tcPr marT="45724" marB="45724"/>
                </a:tc>
                <a:tc>
                  <a:txBody>
                    <a:bodyPr/>
                    <a:lstStyle/>
                    <a:p>
                      <a:endParaRPr lang="en-GB" sz="1600"/>
                    </a:p>
                  </a:txBody>
                  <a:tcPr marT="45724" marB="45724">
                    <a:solidFill>
                      <a:schemeClr val="bg1"/>
                    </a:solidFill>
                  </a:tcPr>
                </a:tc>
                <a:tc>
                  <a:txBody>
                    <a:bodyPr/>
                    <a:lstStyle/>
                    <a:p>
                      <a:r>
                        <a:rPr lang="en-GB" sz="1600"/>
                        <a:t>Term</a:t>
                      </a:r>
                    </a:p>
                  </a:txBody>
                  <a:tcPr marT="45724" marB="45724"/>
                </a:tc>
                <a:tc>
                  <a:txBody>
                    <a:bodyPr/>
                    <a:lstStyle/>
                    <a:p>
                      <a:r>
                        <a:rPr lang="en-GB" sz="1600"/>
                        <a:t>Definition</a:t>
                      </a:r>
                    </a:p>
                  </a:txBody>
                  <a:tcPr marT="45724" marB="45724"/>
                </a:tc>
                <a:extLst>
                  <a:ext uri="{0D108BD9-81ED-4DB2-BD59-A6C34878D82A}">
                    <a16:rowId xmlns:a16="http://schemas.microsoft.com/office/drawing/2014/main" val="1281527698"/>
                  </a:ext>
                </a:extLst>
              </a:tr>
              <a:tr h="920340">
                <a:tc>
                  <a:txBody>
                    <a:bodyPr/>
                    <a:lstStyle/>
                    <a:p>
                      <a:pPr lvl="0">
                        <a:buNone/>
                      </a:pPr>
                      <a:r>
                        <a:rPr lang="en-GB" sz="1100" kern="1200" baseline="0" noProof="0">
                          <a:solidFill>
                            <a:schemeClr val="tx2"/>
                          </a:solidFill>
                          <a:latin typeface="RN House Sans Regular"/>
                          <a:ea typeface="+mn-ea"/>
                          <a:cs typeface="+mn-cs"/>
                        </a:rPr>
                        <a:t>AFP</a:t>
                      </a:r>
                      <a:endParaRPr lang="en-US" sz="1100" kern="1200" baseline="0">
                        <a:solidFill>
                          <a:schemeClr val="tx2"/>
                        </a:solidFill>
                        <a:latin typeface="RN House Sans Regular"/>
                        <a:ea typeface="+mn-ea"/>
                        <a:cs typeface="+mn-cs"/>
                      </a:endParaRPr>
                    </a:p>
                  </a:txBody>
                  <a:tcPr marT="45724" marB="45724"/>
                </a:tc>
                <a:tc>
                  <a:txBody>
                    <a:bodyPr/>
                    <a:lstStyle/>
                    <a:p>
                      <a:pPr lvl="0" algn="l">
                        <a:lnSpc>
                          <a:spcPct val="100000"/>
                        </a:lnSpc>
                        <a:spcBef>
                          <a:spcPts val="0"/>
                        </a:spcBef>
                        <a:spcAft>
                          <a:spcPts val="0"/>
                        </a:spcAft>
                        <a:buNone/>
                      </a:pPr>
                      <a:r>
                        <a:rPr lang="en-GB" sz="1100" kern="1200" baseline="0" noProof="0">
                          <a:solidFill>
                            <a:schemeClr val="tx2"/>
                          </a:solidFill>
                          <a:latin typeface="RN House Sans Regular"/>
                          <a:ea typeface="+mn-ea"/>
                          <a:cs typeface="+mn-cs"/>
                        </a:rPr>
                        <a:t>Advanced Function Printing </a:t>
                      </a:r>
                    </a:p>
                    <a:p>
                      <a:pPr lvl="0" algn="l">
                        <a:lnSpc>
                          <a:spcPct val="100000"/>
                        </a:lnSpc>
                        <a:spcBef>
                          <a:spcPts val="0"/>
                        </a:spcBef>
                        <a:spcAft>
                          <a:spcPts val="0"/>
                        </a:spcAft>
                        <a:buNone/>
                      </a:pPr>
                      <a:r>
                        <a:rPr lang="en-GB" sz="1100" kern="1200" baseline="0" noProof="0">
                          <a:solidFill>
                            <a:schemeClr val="tx2"/>
                          </a:solidFill>
                          <a:latin typeface="RN House Sans Regular"/>
                          <a:ea typeface="+mn-ea"/>
                          <a:cs typeface="+mn-cs"/>
                        </a:rPr>
                        <a:t>an IBM architecture and family of associated printer software and hardware that provides document and information presentation control independent of specific applications and devices. </a:t>
                      </a:r>
                      <a:endParaRPr lang="en-US" sz="1100" kern="1200" baseline="0">
                        <a:solidFill>
                          <a:schemeClr val="tx2"/>
                        </a:solidFill>
                        <a:latin typeface="RN House Sans Regular"/>
                        <a:ea typeface="+mn-ea"/>
                        <a:cs typeface="+mn-cs"/>
                      </a:endParaRPr>
                    </a:p>
                  </a:txBody>
                  <a:tcPr marT="45724" marB="45724"/>
                </a:tc>
                <a:tc>
                  <a:txBody>
                    <a:bodyPr/>
                    <a:lstStyle/>
                    <a:p>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buNone/>
                      </a:pPr>
                      <a:r>
                        <a:rPr lang="en-GB" sz="1100" kern="1200" baseline="0" noProof="0">
                          <a:solidFill>
                            <a:schemeClr val="tx2"/>
                          </a:solidFill>
                          <a:latin typeface="RN House Sans Regular"/>
                          <a:ea typeface="+mn-ea"/>
                          <a:cs typeface="+mn-cs"/>
                        </a:rPr>
                        <a:t>MP  / MPDC</a:t>
                      </a:r>
                      <a:endParaRPr lang="en-US" sz="1100" kern="1200" baseline="0">
                        <a:solidFill>
                          <a:schemeClr val="tx2"/>
                        </a:solidFill>
                        <a:latin typeface="RN House Sans Regular"/>
                        <a:ea typeface="+mn-ea"/>
                        <a:cs typeface="+mn-cs"/>
                      </a:endParaRPr>
                    </a:p>
                  </a:txBody>
                  <a:tcPr marT="45724" marB="45724"/>
                </a:tc>
                <a:tc>
                  <a:txBody>
                    <a:bodyPr/>
                    <a:lstStyle/>
                    <a:p>
                      <a:pPr lvl="0" algn="l">
                        <a:lnSpc>
                          <a:spcPct val="100000"/>
                        </a:lnSpc>
                        <a:spcBef>
                          <a:spcPts val="0"/>
                        </a:spcBef>
                        <a:spcAft>
                          <a:spcPts val="0"/>
                        </a:spcAft>
                        <a:buNone/>
                      </a:pPr>
                      <a:r>
                        <a:rPr lang="en-GB" sz="1100" kern="1200" baseline="0" noProof="0" dirty="0">
                          <a:solidFill>
                            <a:schemeClr val="tx2"/>
                          </a:solidFill>
                          <a:latin typeface="RN House Sans Regular"/>
                          <a:ea typeface="+mn-ea"/>
                          <a:cs typeface="+mn-cs"/>
                        </a:rPr>
                        <a:t>Messagepoint / Messagepoint Dot com SaaS based customer communication and template management  software </a:t>
                      </a:r>
                      <a:endParaRPr lang="en-GB" sz="1100" kern="1200" baseline="0" dirty="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3122105779"/>
                  </a:ext>
                </a:extLst>
              </a:tr>
              <a:tr h="588417">
                <a:tc>
                  <a:txBody>
                    <a:bodyPr/>
                    <a:lstStyle/>
                    <a:p>
                      <a:pPr lvl="0">
                        <a:buNone/>
                      </a:pPr>
                      <a:r>
                        <a:rPr lang="en-GB" sz="1100" kern="1200" baseline="0" noProof="0">
                          <a:solidFill>
                            <a:schemeClr val="tx2"/>
                          </a:solidFill>
                          <a:latin typeface="RN House Sans Regular"/>
                          <a:ea typeface="+mn-ea"/>
                          <a:cs typeface="+mn-cs"/>
                        </a:rPr>
                        <a:t>PDF</a:t>
                      </a:r>
                      <a:endParaRPr lang="en-US" sz="1100" kern="1200" baseline="0">
                        <a:solidFill>
                          <a:schemeClr val="tx2"/>
                        </a:solidFill>
                        <a:latin typeface="RN House Sans Regular"/>
                        <a:ea typeface="+mn-ea"/>
                        <a:cs typeface="+mn-cs"/>
                      </a:endParaRPr>
                    </a:p>
                  </a:txBody>
                  <a:tcPr marT="45724" marB="45724"/>
                </a:tc>
                <a:tc>
                  <a:txBody>
                    <a:bodyPr/>
                    <a:lstStyle/>
                    <a:p>
                      <a:pPr lvl="0">
                        <a:buNone/>
                      </a:pPr>
                      <a:r>
                        <a:rPr lang="en-GB" sz="1100" kern="1200" baseline="0" noProof="0">
                          <a:solidFill>
                            <a:schemeClr val="tx2"/>
                          </a:solidFill>
                          <a:latin typeface="RN House Sans Regular"/>
                          <a:ea typeface="+mn-ea"/>
                          <a:cs typeface="+mn-cs"/>
                        </a:rPr>
                        <a:t>Portable Document Format </a:t>
                      </a:r>
                      <a:br>
                        <a:rPr lang="en-GB" sz="1100" kern="1200" baseline="0" noProof="0">
                          <a:solidFill>
                            <a:schemeClr val="tx2"/>
                          </a:solidFill>
                          <a:latin typeface="RN House Sans Regular"/>
                          <a:ea typeface="+mn-ea"/>
                          <a:cs typeface="+mn-cs"/>
                        </a:rPr>
                      </a:br>
                      <a:r>
                        <a:rPr lang="en-GB" sz="1100" kern="1200" baseline="0" noProof="0">
                          <a:solidFill>
                            <a:schemeClr val="tx2"/>
                          </a:solidFill>
                          <a:latin typeface="RN House Sans Regular"/>
                          <a:ea typeface="+mn-ea"/>
                          <a:cs typeface="+mn-cs"/>
                        </a:rPr>
                        <a:t>is a file format for capturing and sending electronic documents in exactly the intended format. </a:t>
                      </a:r>
                      <a:endParaRPr lang="en-US" sz="1100" kern="1200" baseline="0">
                        <a:solidFill>
                          <a:schemeClr val="tx2"/>
                        </a:solidFill>
                        <a:latin typeface="RN House Sans Regular"/>
                        <a:ea typeface="+mn-ea"/>
                        <a:cs typeface="+mn-cs"/>
                      </a:endParaRPr>
                    </a:p>
                  </a:txBody>
                  <a:tcPr marT="45724" marB="45724"/>
                </a:tc>
                <a:tc>
                  <a:txBody>
                    <a:bodyPr/>
                    <a:lstStyle/>
                    <a:p>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buNone/>
                      </a:pPr>
                      <a:r>
                        <a:rPr lang="en-GB" sz="1100" kern="1200" baseline="0" noProof="0">
                          <a:solidFill>
                            <a:schemeClr val="tx2"/>
                          </a:solidFill>
                          <a:latin typeface="RN House Sans Regular"/>
                          <a:ea typeface="+mn-ea"/>
                          <a:cs typeface="+mn-cs"/>
                        </a:rPr>
                        <a:t>MP Connected</a:t>
                      </a:r>
                      <a:endParaRPr lang="en-US" sz="1100" kern="1200" baseline="0">
                        <a:solidFill>
                          <a:schemeClr val="tx2"/>
                        </a:solidFill>
                        <a:latin typeface="RN House Sans Regular"/>
                        <a:ea typeface="+mn-ea"/>
                        <a:cs typeface="+mn-cs"/>
                      </a:endParaRPr>
                    </a:p>
                  </a:txBody>
                  <a:tcPr marT="45724" marB="45724"/>
                </a:tc>
                <a:tc>
                  <a:txBody>
                    <a:bodyPr/>
                    <a:lstStyle/>
                    <a:p>
                      <a:pPr lvl="0" algn="l">
                        <a:lnSpc>
                          <a:spcPct val="100000"/>
                        </a:lnSpc>
                        <a:spcBef>
                          <a:spcPts val="0"/>
                        </a:spcBef>
                        <a:spcAft>
                          <a:spcPts val="0"/>
                        </a:spcAft>
                        <a:buNone/>
                      </a:pPr>
                      <a:r>
                        <a:rPr lang="en-GB" sz="1100" kern="1200" baseline="0" noProof="0" dirty="0">
                          <a:solidFill>
                            <a:schemeClr val="tx2"/>
                          </a:solidFill>
                          <a:latin typeface="RN House Sans Regular"/>
                          <a:ea typeface="+mn-ea"/>
                          <a:cs typeface="+mn-cs"/>
                        </a:rPr>
                        <a:t>Messagepoint Connected </a:t>
                      </a:r>
                      <a:br>
                        <a:rPr lang="en-GB" sz="1100" kern="1200" baseline="0" noProof="0" dirty="0">
                          <a:solidFill>
                            <a:schemeClr val="tx2"/>
                          </a:solidFill>
                          <a:latin typeface="RN House Sans Regular"/>
                          <a:ea typeface="+mn-ea"/>
                          <a:cs typeface="+mn-cs"/>
                        </a:rPr>
                      </a:br>
                      <a:r>
                        <a:rPr lang="en-GB" sz="1100" kern="1200" baseline="0" noProof="0" dirty="0">
                          <a:solidFill>
                            <a:schemeClr val="tx2"/>
                          </a:solidFill>
                          <a:latin typeface="RN House Sans Regular"/>
                          <a:ea typeface="+mn-ea"/>
                          <a:cs typeface="+mn-cs"/>
                        </a:rPr>
                        <a:t>is an Interactive module that allows users to request and send individual customer communications on an “as-required” basis</a:t>
                      </a:r>
                      <a:endParaRPr lang="en-GB" sz="1100" kern="1200" baseline="0" dirty="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262441328"/>
                  </a:ext>
                </a:extLst>
              </a:tr>
              <a:tr h="891938">
                <a:tc>
                  <a:txBody>
                    <a:bodyPr/>
                    <a:lstStyle/>
                    <a:p>
                      <a:pPr marL="0" lvl="0" algn="l" defTabSz="1034701" rtl="0" eaLnBrk="1" latinLnBrk="0" hangingPunct="1">
                        <a:lnSpc>
                          <a:spcPct val="100000"/>
                        </a:lnSpc>
                        <a:spcBef>
                          <a:spcPts val="0"/>
                        </a:spcBef>
                        <a:spcAft>
                          <a:spcPts val="0"/>
                        </a:spcAft>
                        <a:buNone/>
                      </a:pPr>
                      <a:r>
                        <a:rPr lang="en-GB" sz="1100" kern="1200" baseline="0" noProof="0">
                          <a:solidFill>
                            <a:schemeClr val="tx2"/>
                          </a:solidFill>
                          <a:latin typeface="RN House Sans Regular"/>
                          <a:ea typeface="+mn-ea"/>
                          <a:cs typeface="+mn-cs"/>
                        </a:rPr>
                        <a:t>VPF</a:t>
                      </a:r>
                      <a:endParaRPr lang="en-US" sz="1100" kern="1200" baseline="0">
                        <a:solidFill>
                          <a:schemeClr val="tx2"/>
                        </a:solidFill>
                        <a:latin typeface="RN House Sans Regular"/>
                        <a:ea typeface="+mn-ea"/>
                        <a:cs typeface="+mn-cs"/>
                      </a:endParaRPr>
                    </a:p>
                    <a:p>
                      <a:pPr marL="0" lvl="0" algn="l" defTabSz="1034701" rtl="0" eaLnBrk="1" latinLnBrk="0" hangingPunct="1">
                        <a:buNone/>
                      </a:pPr>
                      <a:endParaRPr lang="en-GB" sz="1100" kern="1200" baseline="0" noProof="0">
                        <a:solidFill>
                          <a:schemeClr val="tx2"/>
                        </a:solidFill>
                        <a:latin typeface="RN House Sans Regular"/>
                        <a:ea typeface="+mn-ea"/>
                        <a:cs typeface="+mn-cs"/>
                      </a:endParaRPr>
                    </a:p>
                  </a:txBody>
                  <a:tcPr marT="45724" marB="45724"/>
                </a:tc>
                <a:tc>
                  <a:txBody>
                    <a:bodyPr/>
                    <a:lstStyle/>
                    <a:p>
                      <a:pPr marL="0" lvl="0" algn="l" defTabSz="1034701" rtl="0" eaLnBrk="1" latinLnBrk="0" hangingPunct="1">
                        <a:lnSpc>
                          <a:spcPct val="100000"/>
                        </a:lnSpc>
                        <a:spcBef>
                          <a:spcPts val="0"/>
                        </a:spcBef>
                        <a:spcAft>
                          <a:spcPts val="0"/>
                        </a:spcAft>
                        <a:buNone/>
                      </a:pPr>
                      <a:r>
                        <a:rPr lang="en-GB" sz="1100" kern="1200" baseline="0" noProof="0">
                          <a:solidFill>
                            <a:schemeClr val="tx2"/>
                          </a:solidFill>
                          <a:latin typeface="RN House Sans Regular"/>
                          <a:ea typeface="+mn-ea"/>
                          <a:cs typeface="+mn-cs"/>
                        </a:rPr>
                        <a:t>Virtual Page Format </a:t>
                      </a:r>
                      <a:br>
                        <a:rPr lang="en-GB" sz="1100" kern="1200" baseline="0" noProof="0">
                          <a:solidFill>
                            <a:schemeClr val="tx2"/>
                          </a:solidFill>
                          <a:latin typeface="RN House Sans Regular"/>
                          <a:ea typeface="+mn-ea"/>
                          <a:cs typeface="+mn-cs"/>
                        </a:rPr>
                      </a:br>
                      <a:r>
                        <a:rPr lang="en-GB" sz="1100" kern="1200" baseline="0" noProof="0">
                          <a:solidFill>
                            <a:schemeClr val="tx2"/>
                          </a:solidFill>
                          <a:latin typeface="RN House Sans Regular"/>
                          <a:ea typeface="+mn-ea"/>
                          <a:cs typeface="+mn-cs"/>
                        </a:rPr>
                        <a:t>is an internal file format used by Sefas unique normalization engine that converts all pre-composed documents into a single Virtual Page Format (VPF) that combines composition and post-composition to optimize production and distribution</a:t>
                      </a:r>
                      <a:endParaRPr lang="en-US" sz="1100" kern="1200" baseline="0">
                        <a:solidFill>
                          <a:schemeClr val="tx2"/>
                        </a:solidFill>
                        <a:latin typeface="RN House Sans Regular"/>
                        <a:ea typeface="+mn-ea"/>
                        <a:cs typeface="+mn-cs"/>
                      </a:endParaRPr>
                    </a:p>
                  </a:txBody>
                  <a:tcPr marT="45724" marB="45724"/>
                </a:tc>
                <a:tc>
                  <a:txBody>
                    <a:bodyPr/>
                    <a:lstStyle/>
                    <a:p>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lgn="l">
                        <a:lnSpc>
                          <a:spcPct val="100000"/>
                        </a:lnSpc>
                        <a:spcBef>
                          <a:spcPts val="0"/>
                        </a:spcBef>
                        <a:spcAft>
                          <a:spcPts val="0"/>
                        </a:spcAft>
                        <a:buNone/>
                      </a:pPr>
                      <a:r>
                        <a:rPr lang="en-US" sz="1100" kern="1200" baseline="0">
                          <a:solidFill>
                            <a:schemeClr val="tx2"/>
                          </a:solidFill>
                          <a:latin typeface="RN House Sans Regular"/>
                          <a:ea typeface="+mn-ea"/>
                          <a:cs typeface="+mn-cs"/>
                        </a:rPr>
                        <a:t>CCM</a:t>
                      </a:r>
                    </a:p>
                  </a:txBody>
                  <a:tcPr marT="45724" marB="45724"/>
                </a:tc>
                <a:tc>
                  <a:txBody>
                    <a:bodyPr/>
                    <a:lstStyle/>
                    <a:p>
                      <a:pPr lvl="0" algn="l">
                        <a:lnSpc>
                          <a:spcPct val="100000"/>
                        </a:lnSpc>
                        <a:spcBef>
                          <a:spcPts val="0"/>
                        </a:spcBef>
                        <a:spcAft>
                          <a:spcPts val="0"/>
                        </a:spcAft>
                        <a:buNone/>
                      </a:pPr>
                      <a:r>
                        <a:rPr lang="en-US" sz="1100" kern="1200" baseline="0">
                          <a:solidFill>
                            <a:schemeClr val="tx2"/>
                          </a:solidFill>
                          <a:latin typeface="RN House Sans Regular"/>
                          <a:ea typeface="+mn-ea"/>
                          <a:cs typeface="+mn-cs"/>
                        </a:rPr>
                        <a:t>Customer Communication Management </a:t>
                      </a:r>
                      <a:br>
                        <a:rPr lang="en-US" sz="1100" kern="1200" baseline="0">
                          <a:solidFill>
                            <a:schemeClr val="tx2"/>
                          </a:solidFill>
                          <a:latin typeface="RN House Sans Regular"/>
                          <a:ea typeface="+mn-ea"/>
                          <a:cs typeface="+mn-cs"/>
                        </a:rPr>
                      </a:br>
                      <a:r>
                        <a:rPr lang="en-GB" sz="1100" kern="1200" baseline="0">
                          <a:solidFill>
                            <a:schemeClr val="tx2"/>
                          </a:solidFill>
                          <a:latin typeface="RN House Sans Regular"/>
                          <a:ea typeface="+mn-ea"/>
                          <a:cs typeface="+mn-cs"/>
                        </a:rPr>
                        <a:t>is a way for organizations to create, manage, and deliver customer communications across multiple channels such as printed documents over mail, emails, SMS, web pages, fax etc.</a:t>
                      </a:r>
                      <a:endParaRPr lang="en-US" sz="1100" kern="1200" baseline="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2372515218"/>
                  </a:ext>
                </a:extLst>
              </a:tr>
              <a:tr h="920340">
                <a:tc>
                  <a:txBody>
                    <a:bodyPr/>
                    <a:lstStyle/>
                    <a:p>
                      <a:pPr lvl="0">
                        <a:buNone/>
                      </a:pPr>
                      <a:r>
                        <a:rPr lang="en-GB" sz="1100" kern="1200" baseline="0" noProof="0">
                          <a:solidFill>
                            <a:schemeClr val="tx2"/>
                          </a:solidFill>
                          <a:latin typeface="RN House Sans Regular"/>
                          <a:ea typeface="+mn-ea"/>
                          <a:cs typeface="+mn-cs"/>
                        </a:rPr>
                        <a:t>ECM</a:t>
                      </a:r>
                      <a:endParaRPr lang="en-US" sz="1100" kern="1200" baseline="0">
                        <a:solidFill>
                          <a:schemeClr val="tx2"/>
                        </a:solidFill>
                        <a:latin typeface="RN House Sans Regular"/>
                        <a:ea typeface="+mn-ea"/>
                        <a:cs typeface="+mn-cs"/>
                      </a:endParaRPr>
                    </a:p>
                  </a:txBody>
                  <a:tcPr marT="45724" marB="45724"/>
                </a:tc>
                <a:tc>
                  <a:txBody>
                    <a:bodyPr/>
                    <a:lstStyle/>
                    <a:p>
                      <a:pPr lvl="0" algn="l">
                        <a:lnSpc>
                          <a:spcPct val="100000"/>
                        </a:lnSpc>
                        <a:spcBef>
                          <a:spcPts val="0"/>
                        </a:spcBef>
                        <a:spcAft>
                          <a:spcPts val="0"/>
                        </a:spcAft>
                        <a:buNone/>
                      </a:pPr>
                      <a:r>
                        <a:rPr lang="en-GB" sz="1100" kern="1200" baseline="0" noProof="0">
                          <a:solidFill>
                            <a:schemeClr val="tx2"/>
                          </a:solidFill>
                          <a:latin typeface="RN House Sans Regular"/>
                          <a:ea typeface="+mn-ea"/>
                          <a:cs typeface="+mn-cs"/>
                        </a:rPr>
                        <a:t>Enterprise Content Management </a:t>
                      </a:r>
                      <a:br>
                        <a:rPr lang="en-GB" sz="1100" kern="1200" baseline="0" noProof="0">
                          <a:solidFill>
                            <a:schemeClr val="tx2"/>
                          </a:solidFill>
                          <a:latin typeface="RN House Sans Regular"/>
                          <a:ea typeface="+mn-ea"/>
                          <a:cs typeface="+mn-cs"/>
                        </a:rPr>
                      </a:br>
                      <a:r>
                        <a:rPr lang="en-GB" sz="1100" kern="1200" baseline="0" noProof="0">
                          <a:solidFill>
                            <a:schemeClr val="tx2"/>
                          </a:solidFill>
                          <a:latin typeface="RN House Sans Regular"/>
                          <a:ea typeface="+mn-ea"/>
                          <a:cs typeface="+mn-cs"/>
                        </a:rPr>
                        <a:t>is the bank’s Strategic Document Repository capable of handling high volumes of documents and records from multiple applications and has an integrated records management capability</a:t>
                      </a:r>
                      <a:endParaRPr lang="en-US" sz="1100" kern="1200" baseline="0">
                        <a:solidFill>
                          <a:schemeClr val="tx2"/>
                        </a:solidFill>
                        <a:latin typeface="RN House Sans Regular"/>
                        <a:ea typeface="+mn-ea"/>
                        <a:cs typeface="+mn-cs"/>
                      </a:endParaRPr>
                    </a:p>
                  </a:txBody>
                  <a:tcPr marT="45724" marB="45724"/>
                </a:tc>
                <a:tc>
                  <a:txBody>
                    <a:bodyPr/>
                    <a:lstStyle/>
                    <a:p>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lgn="l">
                        <a:buNone/>
                      </a:pPr>
                      <a:r>
                        <a:rPr lang="en-GB" sz="1100" kern="1200" baseline="0" noProof="0">
                          <a:solidFill>
                            <a:schemeClr val="tx2"/>
                          </a:solidFill>
                          <a:latin typeface="RN House Sans Regular"/>
                          <a:ea typeface="+mn-ea"/>
                          <a:cs typeface="+mn-cs"/>
                        </a:rPr>
                        <a:t>Touchpoint</a:t>
                      </a:r>
                      <a:endParaRPr lang="en-US" sz="1100" kern="1200" baseline="0">
                        <a:solidFill>
                          <a:schemeClr val="tx2"/>
                        </a:solidFill>
                        <a:latin typeface="RN House Sans Regular"/>
                        <a:ea typeface="+mn-ea"/>
                        <a:cs typeface="+mn-cs"/>
                      </a:endParaRPr>
                    </a:p>
                  </a:txBody>
                  <a:tcPr marT="45724" marB="45724"/>
                </a:tc>
                <a:tc>
                  <a:txBody>
                    <a:bodyPr/>
                    <a:lstStyle/>
                    <a:p>
                      <a:pPr lvl="0" algn="l">
                        <a:buNone/>
                      </a:pPr>
                      <a:r>
                        <a:rPr lang="en-GB" sz="1100" kern="1200" baseline="0" noProof="0" dirty="0">
                          <a:solidFill>
                            <a:schemeClr val="tx2"/>
                          </a:solidFill>
                          <a:latin typeface="RN House Sans Regular"/>
                          <a:ea typeface="+mn-ea"/>
                          <a:cs typeface="+mn-cs"/>
                        </a:rPr>
                        <a:t>A touchpoint is one type of business communication to a defined audience within Messagepoint.</a:t>
                      </a:r>
                      <a:endParaRPr lang="en-US" sz="1100" kern="1200" baseline="0" dirty="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1165008447"/>
                  </a:ext>
                </a:extLst>
              </a:tr>
              <a:tr h="423422">
                <a:tc>
                  <a:txBody>
                    <a:bodyPr/>
                    <a:lstStyle/>
                    <a:p>
                      <a:pPr lvl="0" algn="l">
                        <a:lnSpc>
                          <a:spcPct val="100000"/>
                        </a:lnSpc>
                        <a:spcBef>
                          <a:spcPts val="0"/>
                        </a:spcBef>
                        <a:spcAft>
                          <a:spcPts val="0"/>
                        </a:spcAft>
                        <a:buNone/>
                      </a:pPr>
                      <a:r>
                        <a:rPr lang="en-US" sz="1100" strike="noStrike" kern="1200" baseline="0">
                          <a:solidFill>
                            <a:schemeClr val="tx2"/>
                          </a:solidFill>
                          <a:latin typeface="RN House Sans Regular"/>
                          <a:ea typeface="+mn-ea"/>
                          <a:cs typeface="+mn-cs"/>
                        </a:rPr>
                        <a:t>2CP</a:t>
                      </a:r>
                      <a:endParaRPr lang="en-US" sz="1100" strike="noStrike" kern="1200" baseline="0">
                        <a:solidFill>
                          <a:srgbClr val="00B050"/>
                        </a:solidFill>
                        <a:latin typeface="RN House Sans Regular"/>
                        <a:ea typeface="+mn-ea"/>
                        <a:cs typeface="+mn-cs"/>
                      </a:endParaRPr>
                    </a:p>
                  </a:txBody>
                  <a:tcPr marT="45724" marB="45724"/>
                </a:tc>
                <a:tc>
                  <a:txBody>
                    <a:bodyPr/>
                    <a:lstStyle/>
                    <a:p>
                      <a:pPr lvl="0" algn="l">
                        <a:lnSpc>
                          <a:spcPct val="100000"/>
                        </a:lnSpc>
                        <a:spcBef>
                          <a:spcPts val="0"/>
                        </a:spcBef>
                        <a:spcAft>
                          <a:spcPts val="0"/>
                        </a:spcAft>
                        <a:buNone/>
                      </a:pPr>
                      <a:r>
                        <a:rPr lang="en-US" sz="1100" kern="1200" baseline="0">
                          <a:solidFill>
                            <a:schemeClr val="tx2"/>
                          </a:solidFill>
                          <a:latin typeface="RN House Sans Regular"/>
                          <a:ea typeface="+mn-ea"/>
                          <a:cs typeface="+mn-cs"/>
                        </a:rPr>
                        <a:t>Communication Composition Platform</a:t>
                      </a:r>
                    </a:p>
                  </a:txBody>
                  <a:tcPr marT="45724" marB="45724"/>
                </a:tc>
                <a:tc>
                  <a:txBody>
                    <a:bodyPr/>
                    <a:lstStyle/>
                    <a:p>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lgn="l">
                        <a:buNone/>
                      </a:pPr>
                      <a:r>
                        <a:rPr lang="en-US" sz="1100" kern="1200" baseline="0" noProof="0">
                          <a:solidFill>
                            <a:schemeClr val="tx2"/>
                          </a:solidFill>
                          <a:latin typeface="RN House Sans Regular"/>
                          <a:ea typeface="+mn-ea"/>
                          <a:cs typeface="+mn-cs"/>
                        </a:rPr>
                        <a:t>DMH</a:t>
                      </a:r>
                      <a:endParaRPr lang="en-GB" sz="1100" kern="1200" baseline="0" noProof="0">
                        <a:solidFill>
                          <a:schemeClr val="tx2"/>
                        </a:solidFill>
                        <a:latin typeface="RN House Sans Regular"/>
                        <a:ea typeface="+mn-ea"/>
                        <a:cs typeface="+mn-cs"/>
                      </a:endParaRPr>
                    </a:p>
                  </a:txBody>
                  <a:tcPr marT="45724" marB="45724"/>
                </a:tc>
                <a:tc>
                  <a:txBody>
                    <a:bodyPr/>
                    <a:lstStyle/>
                    <a:p>
                      <a:pPr lvl="0" algn="l">
                        <a:buNone/>
                      </a:pPr>
                      <a:r>
                        <a:rPr lang="en-GB" sz="1100" kern="1200" baseline="0" noProof="0">
                          <a:solidFill>
                            <a:schemeClr val="tx2"/>
                          </a:solidFill>
                          <a:latin typeface="RN House Sans Regular"/>
                          <a:ea typeface="+mn-ea"/>
                          <a:cs typeface="+mn-cs"/>
                        </a:rPr>
                        <a:t>Document Management Hub</a:t>
                      </a:r>
                    </a:p>
                  </a:txBody>
                  <a:tcPr marT="45724" marB="45724"/>
                </a:tc>
                <a:extLst>
                  <a:ext uri="{0D108BD9-81ED-4DB2-BD59-A6C34878D82A}">
                    <a16:rowId xmlns:a16="http://schemas.microsoft.com/office/drawing/2014/main" val="658564539"/>
                  </a:ext>
                </a:extLst>
              </a:tr>
              <a:tr h="423422">
                <a:tc>
                  <a:txBody>
                    <a:bodyPr/>
                    <a:lstStyle/>
                    <a:p>
                      <a:pPr lvl="0" algn="l">
                        <a:lnSpc>
                          <a:spcPct val="100000"/>
                        </a:lnSpc>
                        <a:spcBef>
                          <a:spcPts val="0"/>
                        </a:spcBef>
                        <a:spcAft>
                          <a:spcPts val="0"/>
                        </a:spcAft>
                        <a:buNone/>
                      </a:pPr>
                      <a:r>
                        <a:rPr lang="en-US" sz="1100" kern="1200" baseline="0">
                          <a:solidFill>
                            <a:schemeClr val="tx2"/>
                          </a:solidFill>
                          <a:latin typeface="RN House Sans Regular"/>
                          <a:ea typeface="+mn-ea"/>
                          <a:cs typeface="+mn-cs"/>
                        </a:rPr>
                        <a:t>CCP</a:t>
                      </a:r>
                    </a:p>
                  </a:txBody>
                  <a:tcPr marT="45724" marB="45724"/>
                </a:tc>
                <a:tc>
                  <a:txBody>
                    <a:bodyPr/>
                    <a:lstStyle/>
                    <a:p>
                      <a:pPr lvl="0" algn="l">
                        <a:lnSpc>
                          <a:spcPct val="100000"/>
                        </a:lnSpc>
                        <a:spcBef>
                          <a:spcPts val="0"/>
                        </a:spcBef>
                        <a:spcAft>
                          <a:spcPts val="0"/>
                        </a:spcAft>
                        <a:buNone/>
                      </a:pPr>
                      <a:r>
                        <a:rPr lang="en-US" sz="1100" kern="1200" baseline="0">
                          <a:solidFill>
                            <a:schemeClr val="tx2"/>
                          </a:solidFill>
                          <a:latin typeface="RN House Sans Regular"/>
                          <a:ea typeface="+mn-ea"/>
                          <a:cs typeface="+mn-cs"/>
                        </a:rPr>
                        <a:t>Communication Composition Portal </a:t>
                      </a:r>
                    </a:p>
                  </a:txBody>
                  <a:tcPr marT="45724" marB="45724"/>
                </a:tc>
                <a:tc>
                  <a:txBody>
                    <a:bodyPr/>
                    <a:lstStyle/>
                    <a:p>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lgn="l">
                        <a:lnSpc>
                          <a:spcPct val="100000"/>
                        </a:lnSpc>
                        <a:spcBef>
                          <a:spcPts val="0"/>
                        </a:spcBef>
                        <a:spcAft>
                          <a:spcPts val="0"/>
                        </a:spcAft>
                        <a:buNone/>
                      </a:pPr>
                      <a:r>
                        <a:rPr lang="en-US" sz="1100" kern="1200" baseline="0">
                          <a:solidFill>
                            <a:schemeClr val="tx2"/>
                          </a:solidFill>
                          <a:latin typeface="RN House Sans Regular"/>
                          <a:ea typeface="+mn-ea"/>
                          <a:cs typeface="+mn-cs"/>
                        </a:rPr>
                        <a:t>PCC</a:t>
                      </a:r>
                    </a:p>
                  </a:txBody>
                  <a:tcPr marT="45724" marB="45724"/>
                </a:tc>
                <a:tc>
                  <a:txBody>
                    <a:bodyPr/>
                    <a:lstStyle/>
                    <a:p>
                      <a:pPr lvl="0" algn="l">
                        <a:lnSpc>
                          <a:spcPct val="100000"/>
                        </a:lnSpc>
                        <a:spcBef>
                          <a:spcPts val="0"/>
                        </a:spcBef>
                        <a:spcAft>
                          <a:spcPts val="0"/>
                        </a:spcAft>
                        <a:buNone/>
                      </a:pPr>
                      <a:r>
                        <a:rPr lang="en-US" sz="1100" kern="1200" baseline="0">
                          <a:solidFill>
                            <a:schemeClr val="tx2"/>
                          </a:solidFill>
                          <a:latin typeface="RN House Sans Regular"/>
                          <a:ea typeface="+mn-ea"/>
                          <a:cs typeface="+mn-cs"/>
                        </a:rPr>
                        <a:t>Paragon Customer Communications. A print service provide responsible for printing documents</a:t>
                      </a:r>
                    </a:p>
                  </a:txBody>
                  <a:tcPr marT="45724" marB="45724"/>
                </a:tc>
                <a:extLst>
                  <a:ext uri="{0D108BD9-81ED-4DB2-BD59-A6C34878D82A}">
                    <a16:rowId xmlns:a16="http://schemas.microsoft.com/office/drawing/2014/main" val="3603862380"/>
                  </a:ext>
                </a:extLst>
              </a:tr>
              <a:tr h="423422">
                <a:tc>
                  <a:txBody>
                    <a:bodyPr/>
                    <a:lstStyle/>
                    <a:p>
                      <a:pPr lvl="0" algn="l">
                        <a:lnSpc>
                          <a:spcPct val="100000"/>
                        </a:lnSpc>
                        <a:spcBef>
                          <a:spcPts val="0"/>
                        </a:spcBef>
                        <a:spcAft>
                          <a:spcPts val="0"/>
                        </a:spcAft>
                        <a:buNone/>
                      </a:pPr>
                      <a:r>
                        <a:rPr lang="en-US" sz="1100" kern="1200" baseline="0">
                          <a:solidFill>
                            <a:schemeClr val="tx2"/>
                          </a:solidFill>
                          <a:latin typeface="RN House Sans Regular"/>
                          <a:ea typeface="+mn-ea"/>
                          <a:cs typeface="+mn-cs"/>
                        </a:rPr>
                        <a:t>CS</a:t>
                      </a:r>
                    </a:p>
                  </a:txBody>
                  <a:tcPr marT="45724" marB="45724"/>
                </a:tc>
                <a:tc>
                  <a:txBody>
                    <a:bodyPr/>
                    <a:lstStyle/>
                    <a:p>
                      <a:pPr lvl="0" algn="l">
                        <a:lnSpc>
                          <a:spcPct val="100000"/>
                        </a:lnSpc>
                        <a:spcBef>
                          <a:spcPts val="0"/>
                        </a:spcBef>
                        <a:spcAft>
                          <a:spcPts val="0"/>
                        </a:spcAft>
                        <a:buNone/>
                      </a:pPr>
                      <a:r>
                        <a:rPr lang="en-US" sz="1100" kern="1200" baseline="0">
                          <a:solidFill>
                            <a:schemeClr val="tx2"/>
                          </a:solidFill>
                          <a:latin typeface="RN House Sans Regular"/>
                          <a:ea typeface="+mn-ea"/>
                          <a:cs typeface="+mn-cs"/>
                        </a:rPr>
                        <a:t>Communication Services</a:t>
                      </a:r>
                    </a:p>
                  </a:txBody>
                  <a:tcPr marT="45724" marB="45724"/>
                </a:tc>
                <a:tc>
                  <a:txBody>
                    <a:bodyPr/>
                    <a:lstStyle/>
                    <a:p>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lgn="l">
                        <a:buNone/>
                      </a:pPr>
                      <a:r>
                        <a:rPr lang="en-IN" sz="1100" kern="1200" baseline="0" noProof="0">
                          <a:solidFill>
                            <a:schemeClr val="tx2"/>
                          </a:solidFill>
                          <a:latin typeface="RN House Sans Regular"/>
                          <a:ea typeface="+mn-ea"/>
                          <a:cs typeface="+mn-cs"/>
                        </a:rPr>
                        <a:t>PSP</a:t>
                      </a:r>
                      <a:endParaRPr lang="en-GB" sz="1100" kern="1200" baseline="0" noProof="0">
                        <a:solidFill>
                          <a:schemeClr val="tx2"/>
                        </a:solidFill>
                        <a:latin typeface="RN House Sans Regular"/>
                        <a:ea typeface="+mn-ea"/>
                        <a:cs typeface="+mn-cs"/>
                      </a:endParaRPr>
                    </a:p>
                  </a:txBody>
                  <a:tcPr marT="45724" marB="45724"/>
                </a:tc>
                <a:tc>
                  <a:txBody>
                    <a:bodyPr/>
                    <a:lstStyle/>
                    <a:p>
                      <a:pPr lvl="0" algn="l">
                        <a:buNone/>
                      </a:pPr>
                      <a:r>
                        <a:rPr lang="en-IN" sz="1100" kern="1200" baseline="0" noProof="0">
                          <a:solidFill>
                            <a:schemeClr val="tx2"/>
                          </a:solidFill>
                          <a:latin typeface="RN House Sans Regular"/>
                          <a:ea typeface="+mn-ea"/>
                          <a:cs typeface="+mn-cs"/>
                        </a:rPr>
                        <a:t>Print Service Provider </a:t>
                      </a:r>
                      <a:r>
                        <a:rPr lang="en-GB" sz="1100" kern="1200" baseline="0">
                          <a:solidFill>
                            <a:schemeClr val="tx2"/>
                          </a:solidFill>
                          <a:latin typeface="RN House Sans Regular"/>
                          <a:ea typeface="+mn-ea"/>
                          <a:cs typeface="+mn-cs"/>
                        </a:rPr>
                        <a:t>manages a company’s document output</a:t>
                      </a:r>
                      <a:endParaRPr lang="en-GB" sz="1100" kern="1200" baseline="0" noProof="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3850768196"/>
                  </a:ext>
                </a:extLst>
              </a:tr>
              <a:tr h="133384">
                <a:tc>
                  <a:txBody>
                    <a:bodyPr/>
                    <a:lstStyle/>
                    <a:p>
                      <a:pPr lvl="0" algn="l">
                        <a:buNone/>
                      </a:pPr>
                      <a:r>
                        <a:rPr lang="en-US" sz="1100" kern="1200" baseline="0" noProof="0">
                          <a:solidFill>
                            <a:schemeClr val="tx2"/>
                          </a:solidFill>
                          <a:latin typeface="RN House Sans Regular"/>
                          <a:ea typeface="+mn-ea"/>
                          <a:cs typeface="+mn-cs"/>
                        </a:rPr>
                        <a:t>CCS</a:t>
                      </a:r>
                      <a:endParaRPr lang="en-GB" sz="1100" kern="1200" baseline="0" noProof="0">
                        <a:solidFill>
                          <a:schemeClr val="tx2"/>
                        </a:solidFill>
                        <a:latin typeface="RN House Sans Regular"/>
                        <a:ea typeface="+mn-ea"/>
                        <a:cs typeface="+mn-cs"/>
                      </a:endParaRPr>
                    </a:p>
                  </a:txBody>
                  <a:tcPr marT="45724" marB="45724"/>
                </a:tc>
                <a:tc>
                  <a:txBody>
                    <a:bodyPr/>
                    <a:lstStyle/>
                    <a:p>
                      <a:pPr lvl="0" algn="l">
                        <a:buNone/>
                      </a:pPr>
                      <a:r>
                        <a:rPr lang="en-GB" sz="1100" kern="1200" baseline="0" noProof="0">
                          <a:solidFill>
                            <a:schemeClr val="tx2"/>
                          </a:solidFill>
                          <a:latin typeface="RN House Sans Regular"/>
                          <a:ea typeface="+mn-ea"/>
                          <a:cs typeface="+mn-cs"/>
                        </a:rPr>
                        <a:t>Communication Composition Services</a:t>
                      </a:r>
                    </a:p>
                  </a:txBody>
                  <a:tcPr marT="45724" marB="45724"/>
                </a:tc>
                <a:tc>
                  <a:txBody>
                    <a:bodyPr/>
                    <a:lstStyle/>
                    <a:p>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lgn="l">
                        <a:buNone/>
                      </a:pPr>
                      <a:r>
                        <a:rPr lang="en-GB" sz="1100" kern="1200" baseline="0" noProof="0">
                          <a:solidFill>
                            <a:schemeClr val="tx2"/>
                          </a:solidFill>
                          <a:latin typeface="RN House Sans Regular"/>
                          <a:ea typeface="+mn-ea"/>
                          <a:cs typeface="+mn-cs"/>
                        </a:rPr>
                        <a:t>NWB</a:t>
                      </a:r>
                    </a:p>
                  </a:txBody>
                  <a:tcPr marT="45724" marB="45724"/>
                </a:tc>
                <a:tc>
                  <a:txBody>
                    <a:bodyPr/>
                    <a:lstStyle/>
                    <a:p>
                      <a:pPr lvl="0" algn="l">
                        <a:buNone/>
                      </a:pPr>
                      <a:r>
                        <a:rPr lang="en-GB" sz="1100" kern="1200" baseline="0" noProof="0">
                          <a:solidFill>
                            <a:schemeClr val="tx2"/>
                          </a:solidFill>
                          <a:latin typeface="RN House Sans Regular"/>
                          <a:ea typeface="+mn-ea"/>
                          <a:cs typeface="+mn-cs"/>
                        </a:rPr>
                        <a:t>NatWest Bank</a:t>
                      </a:r>
                    </a:p>
                  </a:txBody>
                  <a:tcPr marT="45724" marB="45724"/>
                </a:tc>
                <a:extLst>
                  <a:ext uri="{0D108BD9-81ED-4DB2-BD59-A6C34878D82A}">
                    <a16:rowId xmlns:a16="http://schemas.microsoft.com/office/drawing/2014/main" val="1850071582"/>
                  </a:ext>
                </a:extLst>
              </a:tr>
              <a:tr h="133384">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MI</a:t>
                      </a:r>
                    </a:p>
                  </a:txBody>
                  <a:tcPr marT="45724" marB="45724"/>
                </a:tc>
                <a:tc>
                  <a:txBody>
                    <a:bodyPr/>
                    <a:lstStyle/>
                    <a:p>
                      <a:pPr marL="0" lvl="0" algn="l" defTabSz="1034701" rtl="0" eaLnBrk="1" latinLnBrk="0" hangingPunct="1">
                        <a:lnSpc>
                          <a:spcPct val="100000"/>
                        </a:lnSpc>
                        <a:spcBef>
                          <a:spcPts val="0"/>
                        </a:spcBef>
                        <a:spcAft>
                          <a:spcPts val="0"/>
                        </a:spcAft>
                        <a:buNone/>
                      </a:pPr>
                      <a:r>
                        <a:rPr lang="en-GB" sz="1100" kern="1200" baseline="0" noProof="0">
                          <a:solidFill>
                            <a:schemeClr val="tx2"/>
                          </a:solidFill>
                          <a:latin typeface="RN House Sans Regular"/>
                          <a:ea typeface="+mn-ea"/>
                          <a:cs typeface="+mn-cs"/>
                        </a:rPr>
                        <a:t>Management Information</a:t>
                      </a: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SI</a:t>
                      </a:r>
                    </a:p>
                  </a:txBody>
                  <a:tcPr marT="45724" marB="45724"/>
                </a:tc>
                <a:tc>
                  <a:txBody>
                    <a:bodyPr/>
                    <a:lstStyle/>
                    <a:p>
                      <a:pPr marL="0" lvl="0" algn="l" defTabSz="1034701" rtl="0" eaLnBrk="1" latinLnBrk="0" hangingPunct="1">
                        <a:lnSpc>
                          <a:spcPct val="100000"/>
                        </a:lnSpc>
                        <a:spcBef>
                          <a:spcPts val="0"/>
                        </a:spcBef>
                        <a:spcAft>
                          <a:spcPts val="0"/>
                        </a:spcAft>
                        <a:buNone/>
                      </a:pPr>
                      <a:r>
                        <a:rPr lang="en-US" sz="1100" kern="1200" baseline="0">
                          <a:solidFill>
                            <a:schemeClr val="tx2"/>
                          </a:solidFill>
                          <a:latin typeface="RN House Sans Regular"/>
                          <a:ea typeface="+mn-ea"/>
                          <a:cs typeface="+mn-cs"/>
                        </a:rPr>
                        <a:t>Secure Inbox</a:t>
                      </a:r>
                    </a:p>
                  </a:txBody>
                  <a:tcPr marT="45724" marB="45724"/>
                </a:tc>
                <a:extLst>
                  <a:ext uri="{0D108BD9-81ED-4DB2-BD59-A6C34878D82A}">
                    <a16:rowId xmlns:a16="http://schemas.microsoft.com/office/drawing/2014/main" val="2292328280"/>
                  </a:ext>
                </a:extLst>
              </a:tr>
            </a:tbl>
          </a:graphicData>
        </a:graphic>
      </p:graphicFrame>
    </p:spTree>
    <p:extLst>
      <p:ext uri="{BB962C8B-B14F-4D97-AF65-F5344CB8AC3E}">
        <p14:creationId xmlns:p14="http://schemas.microsoft.com/office/powerpoint/2010/main" val="4139389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6A80A8D-C148-4B02-9843-C4C25F18C5EC}"/>
              </a:ext>
            </a:extLst>
          </p:cNvPr>
          <p:cNvSpPr>
            <a:spLocks noGrp="1"/>
          </p:cNvSpPr>
          <p:nvPr>
            <p:ph type="sldNum" sz="quarter" idx="10"/>
          </p:nvPr>
        </p:nvSpPr>
        <p:spPr/>
        <p:txBody>
          <a:bodyPr/>
          <a:lstStyle/>
          <a:p>
            <a:fld id="{08BDDC8D-36E9-467E-8CF1-750845950A7F}" type="slidenum">
              <a:rPr lang="en-GB" smtClean="0"/>
              <a:pPr/>
              <a:t>11</a:t>
            </a:fld>
            <a:endParaRPr lang="en-GB"/>
          </a:p>
        </p:txBody>
      </p:sp>
      <p:sp>
        <p:nvSpPr>
          <p:cNvPr id="4" name="Title 3">
            <a:extLst>
              <a:ext uri="{FF2B5EF4-FFF2-40B4-BE49-F238E27FC236}">
                <a16:creationId xmlns:a16="http://schemas.microsoft.com/office/drawing/2014/main" id="{DA5566CF-8A87-44CD-BC7C-1DA9FC88FE55}"/>
              </a:ext>
            </a:extLst>
          </p:cNvPr>
          <p:cNvSpPr>
            <a:spLocks noGrp="1"/>
          </p:cNvSpPr>
          <p:nvPr>
            <p:ph type="title"/>
          </p:nvPr>
        </p:nvSpPr>
        <p:spPr/>
        <p:txBody>
          <a:bodyPr/>
          <a:lstStyle/>
          <a:p>
            <a:r>
              <a:rPr lang="en-GB" altLang="en-US"/>
              <a:t>Glossary 2\3</a:t>
            </a:r>
            <a:endParaRPr lang="en-GB"/>
          </a:p>
        </p:txBody>
      </p:sp>
      <p:graphicFrame>
        <p:nvGraphicFramePr>
          <p:cNvPr id="2" name="Table 1">
            <a:extLst>
              <a:ext uri="{FF2B5EF4-FFF2-40B4-BE49-F238E27FC236}">
                <a16:creationId xmlns:a16="http://schemas.microsoft.com/office/drawing/2014/main" id="{B6AC2E0B-47B3-47B2-B76E-AFCA1109440A}"/>
              </a:ext>
            </a:extLst>
          </p:cNvPr>
          <p:cNvGraphicFramePr>
            <a:graphicFrameLocks noGrp="1"/>
          </p:cNvGraphicFramePr>
          <p:nvPr>
            <p:extLst>
              <p:ext uri="{D42A27DB-BD31-4B8C-83A1-F6EECF244321}">
                <p14:modId xmlns:p14="http://schemas.microsoft.com/office/powerpoint/2010/main" val="504016590"/>
              </p:ext>
            </p:extLst>
          </p:nvPr>
        </p:nvGraphicFramePr>
        <p:xfrm>
          <a:off x="347420" y="1467590"/>
          <a:ext cx="9896459" cy="5654088"/>
        </p:xfrm>
        <a:graphic>
          <a:graphicData uri="http://schemas.openxmlformats.org/drawingml/2006/table">
            <a:tbl>
              <a:tblPr firstRow="1" bandRow="1">
                <a:tableStyleId>{5C22544A-7EE6-4342-B048-85BDC9FD1C3A}</a:tableStyleId>
              </a:tblPr>
              <a:tblGrid>
                <a:gridCol w="975542">
                  <a:extLst>
                    <a:ext uri="{9D8B030D-6E8A-4147-A177-3AD203B41FA5}">
                      <a16:colId xmlns:a16="http://schemas.microsoft.com/office/drawing/2014/main" val="3697400820"/>
                    </a:ext>
                  </a:extLst>
                </a:gridCol>
                <a:gridCol w="3863109">
                  <a:extLst>
                    <a:ext uri="{9D8B030D-6E8A-4147-A177-3AD203B41FA5}">
                      <a16:colId xmlns:a16="http://schemas.microsoft.com/office/drawing/2014/main" val="1095582957"/>
                    </a:ext>
                  </a:extLst>
                </a:gridCol>
                <a:gridCol w="240030">
                  <a:extLst>
                    <a:ext uri="{9D8B030D-6E8A-4147-A177-3AD203B41FA5}">
                      <a16:colId xmlns:a16="http://schemas.microsoft.com/office/drawing/2014/main" val="2630611097"/>
                    </a:ext>
                  </a:extLst>
                </a:gridCol>
                <a:gridCol w="1384620">
                  <a:extLst>
                    <a:ext uri="{9D8B030D-6E8A-4147-A177-3AD203B41FA5}">
                      <a16:colId xmlns:a16="http://schemas.microsoft.com/office/drawing/2014/main" val="2169744261"/>
                    </a:ext>
                  </a:extLst>
                </a:gridCol>
                <a:gridCol w="3433158">
                  <a:extLst>
                    <a:ext uri="{9D8B030D-6E8A-4147-A177-3AD203B41FA5}">
                      <a16:colId xmlns:a16="http://schemas.microsoft.com/office/drawing/2014/main" val="2520489903"/>
                    </a:ext>
                  </a:extLst>
                </a:gridCol>
              </a:tblGrid>
              <a:tr h="323299">
                <a:tc>
                  <a:txBody>
                    <a:bodyPr/>
                    <a:lstStyle/>
                    <a:p>
                      <a:r>
                        <a:rPr lang="en-GB" sz="1600"/>
                        <a:t>Term</a:t>
                      </a:r>
                    </a:p>
                  </a:txBody>
                  <a:tcPr marT="45724" marB="45724"/>
                </a:tc>
                <a:tc>
                  <a:txBody>
                    <a:bodyPr/>
                    <a:lstStyle/>
                    <a:p>
                      <a:r>
                        <a:rPr lang="en-GB" sz="1600"/>
                        <a:t>Definition</a:t>
                      </a:r>
                    </a:p>
                  </a:txBody>
                  <a:tcPr marT="45724" marB="45724"/>
                </a:tc>
                <a:tc>
                  <a:txBody>
                    <a:bodyPr/>
                    <a:lstStyle/>
                    <a:p>
                      <a:endParaRPr lang="en-GB" sz="1600"/>
                    </a:p>
                  </a:txBody>
                  <a:tcPr marT="45724" marB="45724">
                    <a:solidFill>
                      <a:schemeClr val="bg1"/>
                    </a:solidFill>
                  </a:tcPr>
                </a:tc>
                <a:tc>
                  <a:txBody>
                    <a:bodyPr/>
                    <a:lstStyle/>
                    <a:p>
                      <a:r>
                        <a:rPr lang="en-GB" sz="1600"/>
                        <a:t>Term</a:t>
                      </a:r>
                    </a:p>
                  </a:txBody>
                  <a:tcPr marT="45724" marB="45724"/>
                </a:tc>
                <a:tc>
                  <a:txBody>
                    <a:bodyPr/>
                    <a:lstStyle/>
                    <a:p>
                      <a:r>
                        <a:rPr lang="en-GB" sz="1600"/>
                        <a:t>Definition</a:t>
                      </a:r>
                    </a:p>
                  </a:txBody>
                  <a:tcPr marT="45724" marB="45724"/>
                </a:tc>
                <a:extLst>
                  <a:ext uri="{0D108BD9-81ED-4DB2-BD59-A6C34878D82A}">
                    <a16:rowId xmlns:a16="http://schemas.microsoft.com/office/drawing/2014/main" val="1281527698"/>
                  </a:ext>
                </a:extLst>
              </a:tr>
              <a:tr h="1146221">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SaaS</a:t>
                      </a:r>
                    </a:p>
                  </a:txBody>
                  <a:tcPr marT="45724" marB="45724"/>
                </a:tc>
                <a:tc>
                  <a:txBody>
                    <a:bodyPr/>
                    <a:lstStyle/>
                    <a:p>
                      <a:r>
                        <a:rPr lang="en-GB" sz="1100" b="0" kern="1200" baseline="0">
                          <a:solidFill>
                            <a:srgbClr val="42145F"/>
                          </a:solidFill>
                          <a:latin typeface="RN House Sans Regular" panose="020B0504020203020204" pitchFamily="34" charset="0"/>
                          <a:ea typeface="+mn-ea"/>
                          <a:cs typeface="+mn-cs"/>
                        </a:rPr>
                        <a:t>Software as a Service </a:t>
                      </a:r>
                    </a:p>
                    <a:p>
                      <a:r>
                        <a:rPr lang="en-GB" sz="1100" kern="1200" baseline="0">
                          <a:solidFill>
                            <a:srgbClr val="42145F"/>
                          </a:solidFill>
                          <a:latin typeface="RN House Sans Regular" panose="020B0504020203020204" pitchFamily="34" charset="0"/>
                          <a:ea typeface="+mn-ea"/>
                          <a:cs typeface="+mn-cs"/>
                        </a:rPr>
                        <a:t>is a software licensing and delivery model in which software is licensed on a subscription basis and is centrally hosted.  See also </a:t>
                      </a:r>
                      <a:r>
                        <a:rPr lang="en-GB" sz="1100" kern="1200" baseline="0">
                          <a:solidFill>
                            <a:srgbClr val="42145F"/>
                          </a:solidFill>
                          <a:latin typeface="RN House Sans Regular" panose="020B0504020203020204" pitchFamily="34" charset="0"/>
                          <a:ea typeface="+mn-ea"/>
                          <a:cs typeface="+mn-cs"/>
                          <a:hlinkClick r:id="rId2"/>
                        </a:rPr>
                        <a:t>Wikipedia</a:t>
                      </a:r>
                      <a:endParaRPr lang="en-GB" sz="1100" kern="1200" baseline="0">
                        <a:solidFill>
                          <a:srgbClr val="42145F"/>
                        </a:solidFill>
                        <a:latin typeface="RN House Sans Regular" panose="020B0504020203020204" pitchFamily="34" charset="0"/>
                        <a:ea typeface="+mn-ea"/>
                        <a:cs typeface="+mn-cs"/>
                      </a:endParaRP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PPD</a:t>
                      </a:r>
                    </a:p>
                  </a:txBody>
                  <a:tcPr marT="45724" marB="45724"/>
                </a:tc>
                <a:tc>
                  <a:txBody>
                    <a:bodyPr/>
                    <a:lstStyle/>
                    <a:p>
                      <a:pPr marL="0" lvl="0" algn="l" defTabSz="1034701" rtl="0" eaLnBrk="1" latinLnBrk="0" hangingPunct="1">
                        <a:lnSpc>
                          <a:spcPct val="100000"/>
                        </a:lnSpc>
                        <a:spcBef>
                          <a:spcPts val="0"/>
                        </a:spcBef>
                        <a:spcAft>
                          <a:spcPts val="0"/>
                        </a:spcAft>
                        <a:buNone/>
                      </a:pPr>
                      <a:r>
                        <a:rPr lang="en-US" sz="1100" kern="1200" baseline="0">
                          <a:solidFill>
                            <a:schemeClr val="tx2"/>
                          </a:solidFill>
                          <a:latin typeface="RN House Sans Regular"/>
                          <a:ea typeface="+mn-ea"/>
                          <a:cs typeface="+mn-cs"/>
                        </a:rPr>
                        <a:t>Page Piece Definition </a:t>
                      </a:r>
                      <a:br>
                        <a:rPr lang="en-US" sz="1100" kern="1200" baseline="0">
                          <a:solidFill>
                            <a:schemeClr val="tx2"/>
                          </a:solidFill>
                          <a:latin typeface="RN House Sans Regular"/>
                          <a:ea typeface="+mn-ea"/>
                          <a:cs typeface="+mn-cs"/>
                        </a:rPr>
                      </a:br>
                      <a:r>
                        <a:rPr lang="en-US" sz="1100" kern="1200" baseline="0">
                          <a:solidFill>
                            <a:schemeClr val="tx2"/>
                          </a:solidFill>
                          <a:latin typeface="RN House Sans Regular"/>
                          <a:ea typeface="+mn-ea"/>
                          <a:cs typeface="+mn-cs"/>
                        </a:rPr>
                        <a:t>is optional piece info entry in a page object or form dictionary that can hold a page-piece dictionary containing private application data associated with a PDF page or a form XObject. Application can use this store has a private data which can convey meaningful information to the application</a:t>
                      </a:r>
                    </a:p>
                  </a:txBody>
                  <a:tcPr marT="45724" marB="45724"/>
                </a:tc>
                <a:extLst>
                  <a:ext uri="{0D108BD9-81ED-4DB2-BD59-A6C34878D82A}">
                    <a16:rowId xmlns:a16="http://schemas.microsoft.com/office/drawing/2014/main" val="3122105779"/>
                  </a:ext>
                </a:extLst>
              </a:tr>
              <a:tr h="516896">
                <a:tc>
                  <a:txBody>
                    <a:bodyPr/>
                    <a:lstStyle/>
                    <a:p>
                      <a:pPr marL="0" lvl="0" algn="l" defTabSz="1034701" rtl="0" eaLnBrk="1" latinLnBrk="0" hangingPunct="1">
                        <a:buNone/>
                      </a:pPr>
                      <a:r>
                        <a:rPr lang="en-GB" sz="1100" kern="1200" baseline="0" noProof="0">
                          <a:solidFill>
                            <a:schemeClr val="tx2"/>
                          </a:solidFill>
                          <a:latin typeface="RN House Sans Regular"/>
                          <a:ea typeface="+mn-ea"/>
                          <a:cs typeface="+mn-cs"/>
                        </a:rPr>
                        <a:t>Docker</a:t>
                      </a:r>
                      <a:endParaRPr lang="en-US" sz="1100" kern="1200" baseline="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Docker is an open-source containerization platform. It enables developers to package applications into containers i.e., standardized executable components combining application source code with operating system (OS) libraries &amp; dependencies required to run that code in any environment</a:t>
                      </a: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TLE</a:t>
                      </a:r>
                    </a:p>
                  </a:txBody>
                  <a:tcPr marT="45724" marB="45724"/>
                </a:tc>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Tag Logical Element </a:t>
                      </a:r>
                      <a:br>
                        <a:rPr lang="en-US" sz="1100" kern="1200" baseline="0">
                          <a:solidFill>
                            <a:schemeClr val="tx2"/>
                          </a:solidFill>
                          <a:latin typeface="RN House Sans Regular"/>
                          <a:ea typeface="+mn-ea"/>
                          <a:cs typeface="+mn-cs"/>
                        </a:rPr>
                      </a:br>
                      <a:r>
                        <a:rPr lang="en-US" sz="1100" kern="1200" baseline="0">
                          <a:solidFill>
                            <a:schemeClr val="tx2"/>
                          </a:solidFill>
                          <a:latin typeface="RN House Sans Regular"/>
                          <a:ea typeface="+mn-ea"/>
                          <a:cs typeface="+mn-cs"/>
                        </a:rPr>
                        <a:t>(IBM AFP Structured Field). TLE structured fields as part of its indexing process, or it can receive these structured fields from the input print file</a:t>
                      </a:r>
                    </a:p>
                  </a:txBody>
                  <a:tcPr marT="45724" marB="45724"/>
                </a:tc>
                <a:extLst>
                  <a:ext uri="{0D108BD9-81ED-4DB2-BD59-A6C34878D82A}">
                    <a16:rowId xmlns:a16="http://schemas.microsoft.com/office/drawing/2014/main" val="262441328"/>
                  </a:ext>
                </a:extLst>
              </a:tr>
              <a:tr h="516896">
                <a:tc>
                  <a:txBody>
                    <a:bodyPr/>
                    <a:lstStyle/>
                    <a:p>
                      <a:pPr marL="0" lvl="0" algn="l" defTabSz="1034701" rtl="0" eaLnBrk="1" latinLnBrk="0" hangingPunct="1">
                        <a:buNone/>
                      </a:pPr>
                      <a:r>
                        <a:rPr lang="en-IN" sz="1100" kern="1200" baseline="0" noProof="0">
                          <a:solidFill>
                            <a:schemeClr val="tx2"/>
                          </a:solidFill>
                          <a:latin typeface="RN House Sans Regular"/>
                          <a:ea typeface="+mn-ea"/>
                          <a:cs typeface="+mn-cs"/>
                        </a:rPr>
                        <a:t>E</a:t>
                      </a:r>
                      <a:r>
                        <a:rPr lang="en-GB" sz="1100" kern="1200" baseline="0" noProof="0">
                          <a:solidFill>
                            <a:schemeClr val="tx2"/>
                          </a:solidFill>
                          <a:latin typeface="RN House Sans Regular"/>
                          <a:ea typeface="+mn-ea"/>
                          <a:cs typeface="+mn-cs"/>
                        </a:rPr>
                        <a:t>KS</a:t>
                      </a:r>
                      <a:endParaRPr lang="en-US" sz="1100" kern="1200" baseline="0">
                        <a:solidFill>
                          <a:schemeClr val="tx2"/>
                        </a:solidFill>
                        <a:latin typeface="RN House Sans Regular"/>
                        <a:ea typeface="+mn-ea"/>
                        <a:cs typeface="+mn-cs"/>
                      </a:endParaRPr>
                    </a:p>
                  </a:txBody>
                  <a:tcPr marT="45724" marB="45724"/>
                </a:tc>
                <a:tc>
                  <a:txBody>
                    <a:bodyPr/>
                    <a:lstStyle/>
                    <a:p>
                      <a:pPr marL="0" lvl="0" algn="l" defTabSz="1034701" rtl="0" eaLnBrk="1" latinLnBrk="0" hangingPunct="1">
                        <a:lnSpc>
                          <a:spcPct val="100000"/>
                        </a:lnSpc>
                        <a:spcBef>
                          <a:spcPts val="0"/>
                        </a:spcBef>
                        <a:spcAft>
                          <a:spcPts val="0"/>
                        </a:spcAft>
                        <a:buNone/>
                      </a:pPr>
                      <a:r>
                        <a:rPr lang="en-GB" sz="1100" kern="1200" baseline="0" noProof="0">
                          <a:solidFill>
                            <a:schemeClr val="tx2"/>
                          </a:solidFill>
                          <a:latin typeface="RN House Sans Regular"/>
                          <a:ea typeface="+mn-ea"/>
                          <a:cs typeface="+mn-cs"/>
                        </a:rPr>
                        <a:t>Elastic Kubernetes Service (Amazon EKS)</a:t>
                      </a:r>
                      <a:br>
                        <a:rPr lang="en-GB" sz="1100" kern="1200" baseline="0" noProof="0">
                          <a:solidFill>
                            <a:schemeClr val="tx2"/>
                          </a:solidFill>
                          <a:latin typeface="RN House Sans Regular"/>
                          <a:ea typeface="+mn-ea"/>
                          <a:cs typeface="+mn-cs"/>
                        </a:rPr>
                      </a:br>
                      <a:r>
                        <a:rPr lang="en-GB" sz="1100" kern="1200" baseline="0" noProof="0">
                          <a:solidFill>
                            <a:schemeClr val="tx2"/>
                          </a:solidFill>
                          <a:latin typeface="RN House Sans Regular"/>
                          <a:ea typeface="+mn-ea"/>
                          <a:cs typeface="+mn-cs"/>
                        </a:rPr>
                        <a:t> is a managed Kubernetes service that makes it easy to run Kubernetes on AWS without needing to install, operate, and maintain Kubernetes control plane or nodes</a:t>
                      </a: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RTO</a:t>
                      </a:r>
                    </a:p>
                  </a:txBody>
                  <a:tcPr marT="45724" marB="45724"/>
                </a:tc>
                <a:tc>
                  <a:txBody>
                    <a:bodyPr/>
                    <a:lstStyle/>
                    <a:p>
                      <a:pPr marL="0" lvl="0" algn="l" defTabSz="1034701" rtl="0" eaLnBrk="1" latinLnBrk="0" hangingPunct="1">
                        <a:lnSpc>
                          <a:spcPct val="100000"/>
                        </a:lnSpc>
                        <a:spcBef>
                          <a:spcPts val="0"/>
                        </a:spcBef>
                        <a:spcAft>
                          <a:spcPts val="0"/>
                        </a:spcAft>
                        <a:buNone/>
                      </a:pPr>
                      <a:r>
                        <a:rPr lang="en-US" sz="1100" kern="1200" baseline="0">
                          <a:solidFill>
                            <a:schemeClr val="tx2"/>
                          </a:solidFill>
                          <a:latin typeface="RN House Sans Regular"/>
                          <a:ea typeface="+mn-ea"/>
                          <a:cs typeface="+mn-cs"/>
                        </a:rPr>
                        <a:t>Recovery Time Objective </a:t>
                      </a:r>
                      <a:br>
                        <a:rPr lang="en-US" sz="1100" kern="1200" baseline="0">
                          <a:solidFill>
                            <a:schemeClr val="tx2"/>
                          </a:solidFill>
                          <a:latin typeface="RN House Sans Regular"/>
                          <a:ea typeface="+mn-ea"/>
                          <a:cs typeface="+mn-cs"/>
                        </a:rPr>
                      </a:br>
                      <a:r>
                        <a:rPr lang="en-GB" sz="1100" kern="1200" baseline="0">
                          <a:solidFill>
                            <a:schemeClr val="tx2"/>
                          </a:solidFill>
                          <a:latin typeface="RN House Sans Regular"/>
                          <a:ea typeface="+mn-ea"/>
                          <a:cs typeface="+mn-cs"/>
                        </a:rPr>
                        <a:t>describes the interval of time that might pass during a disruption before the quantity of data lost during that period exceeds the Business Continuity Plan’s maximum allowable threshold or “tolerance.”</a:t>
                      </a:r>
                    </a:p>
                  </a:txBody>
                  <a:tcPr marT="45724" marB="45724"/>
                </a:tc>
                <a:extLst>
                  <a:ext uri="{0D108BD9-81ED-4DB2-BD59-A6C34878D82A}">
                    <a16:rowId xmlns:a16="http://schemas.microsoft.com/office/drawing/2014/main" val="2106019024"/>
                  </a:ext>
                </a:extLst>
              </a:tr>
              <a:tr h="492331">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ECS</a:t>
                      </a:r>
                    </a:p>
                  </a:txBody>
                  <a:tcPr marT="45724" marB="45724"/>
                </a:tc>
                <a:tc>
                  <a:txBody>
                    <a:bodyPr/>
                    <a:lstStyle/>
                    <a:p>
                      <a:pPr marL="0" lvl="0" algn="l" defTabSz="1034701" rtl="0" eaLnBrk="1" latinLnBrk="0" hangingPunct="1">
                        <a:lnSpc>
                          <a:spcPct val="100000"/>
                        </a:lnSpc>
                        <a:spcBef>
                          <a:spcPts val="0"/>
                        </a:spcBef>
                        <a:spcAft>
                          <a:spcPts val="0"/>
                        </a:spcAft>
                        <a:buNone/>
                      </a:pPr>
                      <a:r>
                        <a:rPr lang="en-GB" sz="1100" kern="1200" baseline="0">
                          <a:solidFill>
                            <a:schemeClr val="tx2"/>
                          </a:solidFill>
                          <a:latin typeface="RN House Sans Regular"/>
                          <a:ea typeface="+mn-ea"/>
                          <a:cs typeface="+mn-cs"/>
                        </a:rPr>
                        <a:t>Elastic Container Service (Amazon ECS)</a:t>
                      </a:r>
                      <a:br>
                        <a:rPr lang="en-GB" sz="1100" kern="1200" baseline="0">
                          <a:solidFill>
                            <a:schemeClr val="tx2"/>
                          </a:solidFill>
                          <a:latin typeface="RN House Sans Regular"/>
                          <a:ea typeface="+mn-ea"/>
                          <a:cs typeface="+mn-cs"/>
                        </a:rPr>
                      </a:br>
                      <a:r>
                        <a:rPr lang="en-GB" sz="1100" kern="1200" baseline="0">
                          <a:solidFill>
                            <a:schemeClr val="tx2"/>
                          </a:solidFill>
                          <a:latin typeface="RN House Sans Regular"/>
                          <a:ea typeface="+mn-ea"/>
                          <a:cs typeface="+mn-cs"/>
                        </a:rPr>
                        <a:t> is a highly scalable and fast container management service. You can use it to run, stop, and manage containers on a cluster</a:t>
                      </a:r>
                      <a:endParaRPr lang="en-GB" sz="1100" kern="1200" baseline="0" noProof="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RPO</a:t>
                      </a:r>
                    </a:p>
                  </a:txBody>
                  <a:tcPr marT="45724" marB="45724"/>
                </a:tc>
                <a:tc>
                  <a:txBody>
                    <a:bodyPr/>
                    <a:lstStyle/>
                    <a:p>
                      <a:pPr marL="0" lvl="0" algn="l" defTabSz="1034701" rtl="0" eaLnBrk="1" latinLnBrk="0" hangingPunct="1">
                        <a:lnSpc>
                          <a:spcPct val="100000"/>
                        </a:lnSpc>
                        <a:spcBef>
                          <a:spcPts val="0"/>
                        </a:spcBef>
                        <a:spcAft>
                          <a:spcPts val="0"/>
                        </a:spcAft>
                        <a:buNone/>
                      </a:pPr>
                      <a:r>
                        <a:rPr lang="en-US" sz="1100" kern="1200" baseline="0">
                          <a:solidFill>
                            <a:schemeClr val="tx2"/>
                          </a:solidFill>
                          <a:latin typeface="RN House Sans Regular"/>
                          <a:ea typeface="+mn-ea"/>
                          <a:cs typeface="+mn-cs"/>
                        </a:rPr>
                        <a:t>Recovery Point Objective </a:t>
                      </a:r>
                      <a:br>
                        <a:rPr lang="en-US" sz="1100" kern="1200" baseline="0">
                          <a:solidFill>
                            <a:schemeClr val="tx2"/>
                          </a:solidFill>
                          <a:latin typeface="RN House Sans Regular"/>
                          <a:ea typeface="+mn-ea"/>
                          <a:cs typeface="+mn-cs"/>
                        </a:rPr>
                      </a:br>
                      <a:r>
                        <a:rPr lang="en-GB" sz="1100" kern="1200" baseline="0">
                          <a:solidFill>
                            <a:schemeClr val="tx2"/>
                          </a:solidFill>
                          <a:latin typeface="RN House Sans Regular"/>
                          <a:ea typeface="+mn-ea"/>
                          <a:cs typeface="+mn-cs"/>
                        </a:rPr>
                        <a:t>describes the interval of time that might pass during a disruption before the quantity of data lost during that period exceeds the Business Continuity Plan’s maximum allowable threshold or “tolerance.”</a:t>
                      </a:r>
                      <a:endParaRPr lang="en-US" sz="1100" kern="1200" baseline="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2372515218"/>
                  </a:ext>
                </a:extLst>
              </a:tr>
              <a:tr h="492331">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GSS</a:t>
                      </a:r>
                    </a:p>
                  </a:txBody>
                  <a:tcPr marT="45724" marB="45724"/>
                </a:tc>
                <a:tc>
                  <a:txBody>
                    <a:bodyPr/>
                    <a:lstStyle/>
                    <a:p>
                      <a:pPr marL="0" lvl="0" algn="l" defTabSz="1034701" rtl="0" eaLnBrk="1" latinLnBrk="0" hangingPunct="1">
                        <a:lnSpc>
                          <a:spcPct val="100000"/>
                        </a:lnSpc>
                        <a:spcBef>
                          <a:spcPts val="0"/>
                        </a:spcBef>
                        <a:spcAft>
                          <a:spcPts val="0"/>
                        </a:spcAft>
                        <a:buNone/>
                      </a:pPr>
                      <a:r>
                        <a:rPr lang="en-IN" sz="1100" kern="1200" baseline="0" noProof="0">
                          <a:solidFill>
                            <a:schemeClr val="tx2"/>
                          </a:solidFill>
                          <a:latin typeface="RN House Sans Regular"/>
                          <a:ea typeface="+mn-ea"/>
                          <a:cs typeface="+mn-cs"/>
                        </a:rPr>
                        <a:t>Generic Solution Service</a:t>
                      </a:r>
                      <a:br>
                        <a:rPr lang="en-IN" sz="1100" kern="1200" baseline="0" noProof="0">
                          <a:solidFill>
                            <a:schemeClr val="tx2"/>
                          </a:solidFill>
                          <a:latin typeface="RN House Sans Regular"/>
                          <a:ea typeface="+mn-ea"/>
                          <a:cs typeface="+mn-cs"/>
                        </a:rPr>
                      </a:br>
                      <a:r>
                        <a:rPr lang="en-IN" sz="1100" kern="1200" baseline="0" noProof="0">
                          <a:solidFill>
                            <a:schemeClr val="tx2"/>
                          </a:solidFill>
                          <a:latin typeface="RN House Sans Regular"/>
                          <a:ea typeface="+mn-ea"/>
                          <a:cs typeface="+mn-cs"/>
                        </a:rPr>
                        <a:t>is server hub which acts as the ingress/egress for all 3rd party file transfers</a:t>
                      </a:r>
                      <a:endParaRPr lang="en-GB" sz="1100" kern="1200" baseline="0" noProof="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IAM</a:t>
                      </a:r>
                    </a:p>
                  </a:txBody>
                  <a:tcPr marT="45724" marB="45724"/>
                </a:tc>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Identity and Access Management</a:t>
                      </a:r>
                    </a:p>
                  </a:txBody>
                  <a:tcPr marT="45724" marB="45724"/>
                </a:tc>
                <a:extLst>
                  <a:ext uri="{0D108BD9-81ED-4DB2-BD59-A6C34878D82A}">
                    <a16:rowId xmlns:a16="http://schemas.microsoft.com/office/drawing/2014/main" val="3439357220"/>
                  </a:ext>
                </a:extLst>
              </a:tr>
            </a:tbl>
          </a:graphicData>
        </a:graphic>
      </p:graphicFrame>
    </p:spTree>
    <p:extLst>
      <p:ext uri="{BB962C8B-B14F-4D97-AF65-F5344CB8AC3E}">
        <p14:creationId xmlns:p14="http://schemas.microsoft.com/office/powerpoint/2010/main" val="2853732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6A80A8D-C148-4B02-9843-C4C25F18C5EC}"/>
              </a:ext>
            </a:extLst>
          </p:cNvPr>
          <p:cNvSpPr>
            <a:spLocks noGrp="1"/>
          </p:cNvSpPr>
          <p:nvPr>
            <p:ph type="sldNum" sz="quarter" idx="10"/>
          </p:nvPr>
        </p:nvSpPr>
        <p:spPr/>
        <p:txBody>
          <a:bodyPr/>
          <a:lstStyle/>
          <a:p>
            <a:fld id="{08BDDC8D-36E9-467E-8CF1-750845950A7F}" type="slidenum">
              <a:rPr lang="en-GB" smtClean="0"/>
              <a:pPr/>
              <a:t>12</a:t>
            </a:fld>
            <a:endParaRPr lang="en-GB"/>
          </a:p>
        </p:txBody>
      </p:sp>
      <p:sp>
        <p:nvSpPr>
          <p:cNvPr id="4" name="Title 3">
            <a:extLst>
              <a:ext uri="{FF2B5EF4-FFF2-40B4-BE49-F238E27FC236}">
                <a16:creationId xmlns:a16="http://schemas.microsoft.com/office/drawing/2014/main" id="{DA5566CF-8A87-44CD-BC7C-1DA9FC88FE55}"/>
              </a:ext>
            </a:extLst>
          </p:cNvPr>
          <p:cNvSpPr>
            <a:spLocks noGrp="1"/>
          </p:cNvSpPr>
          <p:nvPr>
            <p:ph type="title"/>
          </p:nvPr>
        </p:nvSpPr>
        <p:spPr/>
        <p:txBody>
          <a:bodyPr/>
          <a:lstStyle/>
          <a:p>
            <a:r>
              <a:rPr lang="en-GB" altLang="en-US"/>
              <a:t>Glossary 3\3</a:t>
            </a:r>
            <a:endParaRPr lang="en-GB"/>
          </a:p>
        </p:txBody>
      </p:sp>
      <p:graphicFrame>
        <p:nvGraphicFramePr>
          <p:cNvPr id="2" name="Table 1">
            <a:extLst>
              <a:ext uri="{FF2B5EF4-FFF2-40B4-BE49-F238E27FC236}">
                <a16:creationId xmlns:a16="http://schemas.microsoft.com/office/drawing/2014/main" id="{B6AC2E0B-47B3-47B2-B76E-AFCA1109440A}"/>
              </a:ext>
            </a:extLst>
          </p:cNvPr>
          <p:cNvGraphicFramePr>
            <a:graphicFrameLocks noGrp="1"/>
          </p:cNvGraphicFramePr>
          <p:nvPr>
            <p:extLst>
              <p:ext uri="{D42A27DB-BD31-4B8C-83A1-F6EECF244321}">
                <p14:modId xmlns:p14="http://schemas.microsoft.com/office/powerpoint/2010/main" val="295818405"/>
              </p:ext>
            </p:extLst>
          </p:nvPr>
        </p:nvGraphicFramePr>
        <p:xfrm>
          <a:off x="268580" y="1273181"/>
          <a:ext cx="9827095" cy="5917559"/>
        </p:xfrm>
        <a:graphic>
          <a:graphicData uri="http://schemas.openxmlformats.org/drawingml/2006/table">
            <a:tbl>
              <a:tblPr firstRow="1" bandRow="1">
                <a:tableStyleId>{5C22544A-7EE6-4342-B048-85BDC9FD1C3A}</a:tableStyleId>
              </a:tblPr>
              <a:tblGrid>
                <a:gridCol w="1508830">
                  <a:extLst>
                    <a:ext uri="{9D8B030D-6E8A-4147-A177-3AD203B41FA5}">
                      <a16:colId xmlns:a16="http://schemas.microsoft.com/office/drawing/2014/main" val="3697400820"/>
                    </a:ext>
                  </a:extLst>
                </a:gridCol>
                <a:gridCol w="3295907">
                  <a:extLst>
                    <a:ext uri="{9D8B030D-6E8A-4147-A177-3AD203B41FA5}">
                      <a16:colId xmlns:a16="http://schemas.microsoft.com/office/drawing/2014/main" val="1095582957"/>
                    </a:ext>
                  </a:extLst>
                </a:gridCol>
                <a:gridCol w="238348">
                  <a:extLst>
                    <a:ext uri="{9D8B030D-6E8A-4147-A177-3AD203B41FA5}">
                      <a16:colId xmlns:a16="http://schemas.microsoft.com/office/drawing/2014/main" val="2630611097"/>
                    </a:ext>
                  </a:extLst>
                </a:gridCol>
                <a:gridCol w="1090824">
                  <a:extLst>
                    <a:ext uri="{9D8B030D-6E8A-4147-A177-3AD203B41FA5}">
                      <a16:colId xmlns:a16="http://schemas.microsoft.com/office/drawing/2014/main" val="2169744261"/>
                    </a:ext>
                  </a:extLst>
                </a:gridCol>
                <a:gridCol w="3693186">
                  <a:extLst>
                    <a:ext uri="{9D8B030D-6E8A-4147-A177-3AD203B41FA5}">
                      <a16:colId xmlns:a16="http://schemas.microsoft.com/office/drawing/2014/main" val="2520489903"/>
                    </a:ext>
                  </a:extLst>
                </a:gridCol>
              </a:tblGrid>
              <a:tr h="0">
                <a:tc>
                  <a:txBody>
                    <a:bodyPr/>
                    <a:lstStyle/>
                    <a:p>
                      <a:r>
                        <a:rPr lang="en-GB" sz="1600"/>
                        <a:t>Term</a:t>
                      </a:r>
                    </a:p>
                  </a:txBody>
                  <a:tcPr marT="45724" marB="45724"/>
                </a:tc>
                <a:tc>
                  <a:txBody>
                    <a:bodyPr/>
                    <a:lstStyle/>
                    <a:p>
                      <a:r>
                        <a:rPr lang="en-GB" sz="1600"/>
                        <a:t>Definition</a:t>
                      </a:r>
                    </a:p>
                  </a:txBody>
                  <a:tcPr marT="45724" marB="45724"/>
                </a:tc>
                <a:tc>
                  <a:txBody>
                    <a:bodyPr/>
                    <a:lstStyle/>
                    <a:p>
                      <a:endParaRPr lang="en-GB" sz="1600"/>
                    </a:p>
                  </a:txBody>
                  <a:tcPr marT="45724" marB="45724">
                    <a:solidFill>
                      <a:schemeClr val="bg1"/>
                    </a:solidFill>
                  </a:tcPr>
                </a:tc>
                <a:tc>
                  <a:txBody>
                    <a:bodyPr/>
                    <a:lstStyle/>
                    <a:p>
                      <a:r>
                        <a:rPr lang="en-GB" sz="1600"/>
                        <a:t>Term</a:t>
                      </a:r>
                    </a:p>
                  </a:txBody>
                  <a:tcPr marT="45724" marB="45724"/>
                </a:tc>
                <a:tc>
                  <a:txBody>
                    <a:bodyPr/>
                    <a:lstStyle/>
                    <a:p>
                      <a:r>
                        <a:rPr lang="en-GB" sz="1600"/>
                        <a:t>Definition</a:t>
                      </a:r>
                    </a:p>
                  </a:txBody>
                  <a:tcPr marT="45724" marB="45724"/>
                </a:tc>
                <a:extLst>
                  <a:ext uri="{0D108BD9-81ED-4DB2-BD59-A6C34878D82A}">
                    <a16:rowId xmlns:a16="http://schemas.microsoft.com/office/drawing/2014/main" val="1281527698"/>
                  </a:ext>
                </a:extLst>
              </a:tr>
              <a:tr h="572406">
                <a:tc>
                  <a:txBody>
                    <a:bodyPr/>
                    <a:lstStyle/>
                    <a:p>
                      <a:r>
                        <a:rPr lang="en-GB" sz="1200" b="0" kern="1200" baseline="0">
                          <a:solidFill>
                            <a:srgbClr val="42145F"/>
                          </a:solidFill>
                          <a:latin typeface="RN House Sans Regular" panose="020B0504020203020204" pitchFamily="34" charset="0"/>
                          <a:ea typeface="+mn-ea"/>
                          <a:cs typeface="+mn-cs"/>
                        </a:rPr>
                        <a:t>FSSO, F-SSO, or SSO</a:t>
                      </a:r>
                    </a:p>
                  </a:txBody>
                  <a:tcPr marT="45724" marB="45724" anchor="ctr"/>
                </a:tc>
                <a:tc>
                  <a:txBody>
                    <a:bodyPr/>
                    <a:lstStyle/>
                    <a:p>
                      <a:r>
                        <a:rPr lang="en-GB" sz="1200" b="0" kern="1200" baseline="0">
                          <a:solidFill>
                            <a:srgbClr val="42145F"/>
                          </a:solidFill>
                          <a:latin typeface="RN House Sans Regular" panose="020B0504020203020204" pitchFamily="34" charset="0"/>
                          <a:ea typeface="+mn-ea"/>
                          <a:cs typeface="+mn-cs"/>
                        </a:rPr>
                        <a:t>Federated </a:t>
                      </a:r>
                      <a:r>
                        <a:rPr lang="en-GB" sz="1200" b="0" kern="1200" baseline="0">
                          <a:solidFill>
                            <a:srgbClr val="42145F"/>
                          </a:solidFill>
                          <a:latin typeface="RN House Sans Regular" panose="020B0504020203020204" pitchFamily="34" charset="0"/>
                          <a:ea typeface="+mn-ea"/>
                          <a:cs typeface="+mn-cs"/>
                          <a:hlinkClick r:id="rId3"/>
                        </a:rPr>
                        <a:t>Single Sign On</a:t>
                      </a:r>
                      <a:endParaRPr lang="en-GB" sz="1200" b="0" kern="1200" baseline="0">
                        <a:solidFill>
                          <a:srgbClr val="42145F"/>
                        </a:solidFill>
                        <a:latin typeface="RN House Sans Regular" panose="020B0504020203020204" pitchFamily="34" charset="0"/>
                        <a:ea typeface="+mn-ea"/>
                        <a:cs typeface="+mn-cs"/>
                      </a:endParaRPr>
                    </a:p>
                  </a:txBody>
                  <a:tcPr marT="45724" marB="45724" anchor="ctr"/>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US" sz="1100" kern="1200" baseline="0" noProof="0">
                          <a:solidFill>
                            <a:schemeClr val="tx2"/>
                          </a:solidFill>
                          <a:latin typeface="RN House Sans Regular"/>
                          <a:ea typeface="+mn-ea"/>
                          <a:cs typeface="+mn-cs"/>
                        </a:rPr>
                        <a:t>ESP</a:t>
                      </a:r>
                      <a:endParaRPr lang="en-GB" sz="1100" kern="1200" baseline="0" noProof="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r>
                        <a:rPr lang="en-US" sz="1100" kern="1200" baseline="0" noProof="0">
                          <a:solidFill>
                            <a:schemeClr val="tx2"/>
                          </a:solidFill>
                          <a:latin typeface="RN House Sans Regular"/>
                          <a:ea typeface="+mn-ea"/>
                          <a:cs typeface="+mn-cs"/>
                        </a:rPr>
                        <a:t>Enterprise Service Platform </a:t>
                      </a:r>
                      <a:br>
                        <a:rPr lang="en-US" sz="1100" kern="1200" baseline="0" noProof="0">
                          <a:solidFill>
                            <a:schemeClr val="tx2"/>
                          </a:solidFill>
                          <a:latin typeface="RN House Sans Regular"/>
                          <a:ea typeface="+mn-ea"/>
                          <a:cs typeface="+mn-cs"/>
                        </a:rPr>
                      </a:br>
                      <a:r>
                        <a:rPr lang="en-US" sz="1100" kern="1200" baseline="0" noProof="0">
                          <a:solidFill>
                            <a:schemeClr val="tx2"/>
                          </a:solidFill>
                          <a:latin typeface="RN House Sans Regular"/>
                          <a:ea typeface="+mn-ea"/>
                          <a:cs typeface="+mn-cs"/>
                        </a:rPr>
                        <a:t>is a middleware, which works behind the scenes to aid application-to-application</a:t>
                      </a:r>
                      <a:endParaRPr lang="en-GB" sz="1100" kern="1200" baseline="0" noProof="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3122105779"/>
                  </a:ext>
                </a:extLst>
              </a:tr>
              <a:tr h="572406">
                <a:tc>
                  <a:txBody>
                    <a:bodyPr/>
                    <a:lstStyle/>
                    <a:p>
                      <a:pPr marL="0" lvl="0" algn="l" defTabSz="1034701" rtl="0" eaLnBrk="1" latinLnBrk="0" hangingPunct="1">
                        <a:lnSpc>
                          <a:spcPct val="100000"/>
                        </a:lnSpc>
                        <a:spcBef>
                          <a:spcPts val="0"/>
                        </a:spcBef>
                        <a:spcAft>
                          <a:spcPts val="0"/>
                        </a:spcAft>
                        <a:buNone/>
                      </a:pPr>
                      <a:r>
                        <a:rPr lang="en-US" sz="1100" kern="1200" baseline="0">
                          <a:solidFill>
                            <a:schemeClr val="tx2"/>
                          </a:solidFill>
                          <a:latin typeface="RN House Sans Regular"/>
                          <a:ea typeface="+mn-ea"/>
                          <a:cs typeface="+mn-cs"/>
                        </a:rPr>
                        <a:t>AEM</a:t>
                      </a:r>
                    </a:p>
                  </a:txBody>
                  <a:tcPr marT="45724" marB="45724"/>
                </a:tc>
                <a:tc>
                  <a:txBody>
                    <a:bodyPr/>
                    <a:lstStyle/>
                    <a:p>
                      <a:pPr marL="0" lvl="0" algn="l" defTabSz="1034701" rtl="0" eaLnBrk="1" latinLnBrk="0" hangingPunct="1">
                        <a:lnSpc>
                          <a:spcPct val="100000"/>
                        </a:lnSpc>
                        <a:spcBef>
                          <a:spcPts val="0"/>
                        </a:spcBef>
                        <a:spcAft>
                          <a:spcPts val="0"/>
                        </a:spcAft>
                        <a:buNone/>
                      </a:pPr>
                      <a:r>
                        <a:rPr lang="en-GB" sz="1100" kern="1200" baseline="0">
                          <a:solidFill>
                            <a:schemeClr val="tx2"/>
                          </a:solidFill>
                          <a:latin typeface="RN House Sans Regular"/>
                          <a:ea typeface="+mn-ea"/>
                          <a:cs typeface="+mn-cs"/>
                        </a:rPr>
                        <a:t>Adobe Experience Manager </a:t>
                      </a:r>
                      <a:br>
                        <a:rPr lang="en-GB" sz="1100" kern="1200" baseline="0">
                          <a:solidFill>
                            <a:schemeClr val="tx2"/>
                          </a:solidFill>
                          <a:latin typeface="RN House Sans Regular"/>
                          <a:ea typeface="+mn-ea"/>
                          <a:cs typeface="+mn-cs"/>
                        </a:rPr>
                      </a:br>
                      <a:r>
                        <a:rPr lang="en-GB" sz="1100" kern="1200" baseline="0">
                          <a:solidFill>
                            <a:schemeClr val="tx2"/>
                          </a:solidFill>
                          <a:latin typeface="RN House Sans Regular"/>
                          <a:ea typeface="+mn-ea"/>
                          <a:cs typeface="+mn-cs"/>
                        </a:rPr>
                        <a:t>is an enterprise-grade Content Management System (CMS). </a:t>
                      </a:r>
                      <a:endParaRPr lang="en-US" sz="1100" kern="1200" baseline="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US" sz="1100" kern="1200" baseline="0" noProof="0">
                          <a:solidFill>
                            <a:schemeClr val="tx2"/>
                          </a:solidFill>
                          <a:latin typeface="RN House Sans Regular"/>
                          <a:ea typeface="+mn-ea"/>
                          <a:cs typeface="+mn-cs"/>
                        </a:rPr>
                        <a:t>CSP</a:t>
                      </a:r>
                      <a:endParaRPr lang="en-GB" sz="1100" kern="1200" baseline="0" noProof="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r>
                        <a:rPr lang="en-US" sz="1100" kern="1200" baseline="0" noProof="0">
                          <a:solidFill>
                            <a:schemeClr val="tx2"/>
                          </a:solidFill>
                          <a:latin typeface="RN House Sans Regular"/>
                          <a:ea typeface="+mn-ea"/>
                          <a:cs typeface="+mn-cs"/>
                        </a:rPr>
                        <a:t>Cloud Service Provider</a:t>
                      </a:r>
                      <a:endParaRPr lang="en-GB" sz="1100" kern="1200" baseline="0" noProof="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262441328"/>
                  </a:ext>
                </a:extLst>
              </a:tr>
              <a:tr h="895296">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100" kern="1200" baseline="0">
                          <a:solidFill>
                            <a:schemeClr val="tx2"/>
                          </a:solidFill>
                          <a:latin typeface="RN House Sans Regular"/>
                          <a:ea typeface="+mn-ea"/>
                          <a:cs typeface="+mn-cs"/>
                        </a:rPr>
                        <a:t>DAM</a:t>
                      </a:r>
                    </a:p>
                  </a:txBody>
                  <a:tcPr marT="45724" marB="45724" anchor="ctr"/>
                </a:tc>
                <a:tc>
                  <a:txBody>
                    <a:bodyPr/>
                    <a:lstStyle/>
                    <a:p>
                      <a:r>
                        <a:rPr lang="en-US" sz="1100" kern="1200" baseline="0">
                          <a:solidFill>
                            <a:schemeClr val="tx2"/>
                          </a:solidFill>
                          <a:latin typeface="RN House Sans Regular"/>
                          <a:ea typeface="+mn-ea"/>
                          <a:cs typeface="+mn-cs"/>
                        </a:rPr>
                        <a:t>Digital Asset Management</a:t>
                      </a:r>
                      <a:br>
                        <a:rPr lang="en-US" sz="1200" kern="1200" baseline="0">
                          <a:solidFill>
                            <a:srgbClr val="42145F"/>
                          </a:solidFill>
                          <a:latin typeface="RN House Sans Regular" panose="020B0504020203020204" pitchFamily="34" charset="0"/>
                          <a:ea typeface="+mn-ea"/>
                          <a:cs typeface="+mn-cs"/>
                        </a:rPr>
                      </a:br>
                      <a:r>
                        <a:rPr lang="en-GB" sz="1100" kern="1200" baseline="0">
                          <a:solidFill>
                            <a:schemeClr val="tx2"/>
                          </a:solidFill>
                          <a:latin typeface="RN House Sans Regular"/>
                          <a:ea typeface="+mn-ea"/>
                          <a:cs typeface="+mn-cs"/>
                        </a:rPr>
                        <a:t>is a software and systems solution that provides a systematic approach to efficiently storing, organizing, managing, retrieving, and distributing an organization’s digital assets.</a:t>
                      </a:r>
                    </a:p>
                  </a:txBody>
                  <a:tcPr marT="45724" marB="45724" anchor="ctr"/>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buNone/>
                      </a:pPr>
                      <a:r>
                        <a:rPr lang="en-GB" sz="1100" kern="1200" baseline="0" noProof="0">
                          <a:solidFill>
                            <a:schemeClr val="tx2"/>
                          </a:solidFill>
                          <a:latin typeface="RN House Sans Regular"/>
                          <a:ea typeface="+mn-ea"/>
                          <a:cs typeface="+mn-cs"/>
                        </a:rPr>
                        <a:t>CMOD</a:t>
                      </a:r>
                      <a:endParaRPr lang="en-US" sz="1100" kern="1200" baseline="0">
                        <a:solidFill>
                          <a:schemeClr val="tx2"/>
                        </a:solidFill>
                        <a:latin typeface="RN House Sans Regular"/>
                        <a:ea typeface="+mn-ea"/>
                        <a:cs typeface="+mn-cs"/>
                      </a:endParaRPr>
                    </a:p>
                  </a:txBody>
                  <a:tcPr marT="45724" marB="45724"/>
                </a:tc>
                <a:tc>
                  <a:txBody>
                    <a:bodyPr/>
                    <a:lstStyle/>
                    <a:p>
                      <a:pPr lvl="0">
                        <a:buNone/>
                      </a:pPr>
                      <a:r>
                        <a:rPr lang="en-GB" sz="1100" kern="1200" baseline="0" noProof="0">
                          <a:solidFill>
                            <a:schemeClr val="tx2"/>
                          </a:solidFill>
                          <a:latin typeface="RN House Sans Regular"/>
                          <a:ea typeface="+mn-ea"/>
                          <a:cs typeface="+mn-cs"/>
                        </a:rPr>
                        <a:t>Content Manager OnDemand </a:t>
                      </a:r>
                      <a:br>
                        <a:rPr lang="en-GB" sz="1100" kern="1200" baseline="0" noProof="0">
                          <a:solidFill>
                            <a:schemeClr val="tx2"/>
                          </a:solidFill>
                          <a:latin typeface="RN House Sans Regular"/>
                          <a:ea typeface="+mn-ea"/>
                          <a:cs typeface="+mn-cs"/>
                        </a:rPr>
                      </a:br>
                      <a:r>
                        <a:rPr lang="en-GB" sz="1100" kern="1200" baseline="0" noProof="0">
                          <a:solidFill>
                            <a:schemeClr val="tx2"/>
                          </a:solidFill>
                          <a:latin typeface="RN House Sans Regular"/>
                          <a:ea typeface="+mn-ea"/>
                          <a:cs typeface="+mn-cs"/>
                        </a:rPr>
                        <a:t>is an IBM product which supports the high-volume batch capture, storage, and retrieval of documents.</a:t>
                      </a:r>
                      <a:endParaRPr lang="en-US" sz="1100" kern="1200" baseline="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1165008447"/>
                  </a:ext>
                </a:extLst>
              </a:tr>
              <a:tr h="572406">
                <a:tc>
                  <a:txBody>
                    <a:bodyPr/>
                    <a:lstStyle/>
                    <a:p>
                      <a:r>
                        <a:rPr lang="en-GB" sz="1100" kern="1200" baseline="0">
                          <a:solidFill>
                            <a:schemeClr val="tx2"/>
                          </a:solidFill>
                          <a:latin typeface="RN House Sans Regular"/>
                          <a:ea typeface="+mn-ea"/>
                          <a:cs typeface="+mn-cs"/>
                        </a:rPr>
                        <a:t>SLX</a:t>
                      </a:r>
                    </a:p>
                  </a:txBody>
                  <a:tcPr marT="45724" marB="45724" anchor="ctr"/>
                </a:tc>
                <a:tc>
                  <a:txBody>
                    <a:bodyPr/>
                    <a:lstStyle/>
                    <a:p>
                      <a:r>
                        <a:rPr lang="en-GB" sz="1100" kern="1200" baseline="0">
                          <a:solidFill>
                            <a:schemeClr val="tx2"/>
                          </a:solidFill>
                          <a:latin typeface="RN House Sans Regular"/>
                          <a:ea typeface="+mn-ea"/>
                          <a:cs typeface="+mn-cs"/>
                          <a:hlinkClick r:id="rId4">
                            <a:extLst>
                              <a:ext uri="{A12FA001-AC4F-418D-AE19-62706E023703}">
                                <ahyp:hlinkClr xmlns:ahyp="http://schemas.microsoft.com/office/drawing/2018/hyperlinkcolor" val="tx"/>
                              </a:ext>
                            </a:extLst>
                          </a:hlinkClick>
                        </a:rPr>
                        <a:t>ServiceLine Express</a:t>
                      </a:r>
                      <a:endParaRPr lang="en-GB" sz="1100" kern="1200" baseline="0">
                        <a:solidFill>
                          <a:schemeClr val="tx2"/>
                        </a:solidFill>
                        <a:latin typeface="RN House Sans Regular"/>
                        <a:ea typeface="+mn-ea"/>
                        <a:cs typeface="+mn-cs"/>
                      </a:endParaRPr>
                    </a:p>
                  </a:txBody>
                  <a:tcPr marT="45724" marB="45724" anchor="ctr"/>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buNone/>
                      </a:pPr>
                      <a:r>
                        <a:rPr lang="en-GB" sz="1100" kern="1200" baseline="0" noProof="0">
                          <a:solidFill>
                            <a:schemeClr val="tx2"/>
                          </a:solidFill>
                          <a:latin typeface="RN House Sans Regular"/>
                          <a:ea typeface="+mn-ea"/>
                          <a:cs typeface="+mn-cs"/>
                        </a:rPr>
                        <a:t>HCS</a:t>
                      </a:r>
                      <a:endParaRPr lang="en-US" sz="1100" kern="1200" baseline="0">
                        <a:solidFill>
                          <a:schemeClr val="tx2"/>
                        </a:solidFill>
                        <a:latin typeface="RN House Sans Regular"/>
                        <a:ea typeface="+mn-ea"/>
                        <a:cs typeface="+mn-cs"/>
                      </a:endParaRPr>
                    </a:p>
                  </a:txBody>
                  <a:tcPr marT="45724" marB="45724"/>
                </a:tc>
                <a:tc>
                  <a:txBody>
                    <a:bodyPr/>
                    <a:lstStyle/>
                    <a:p>
                      <a:pPr lvl="0" algn="l">
                        <a:lnSpc>
                          <a:spcPct val="100000"/>
                        </a:lnSpc>
                        <a:spcBef>
                          <a:spcPts val="0"/>
                        </a:spcBef>
                        <a:spcAft>
                          <a:spcPts val="0"/>
                        </a:spcAft>
                        <a:buNone/>
                      </a:pPr>
                      <a:r>
                        <a:rPr lang="en-GB" sz="1100" kern="1200" baseline="0" noProof="0">
                          <a:solidFill>
                            <a:schemeClr val="tx2"/>
                          </a:solidFill>
                          <a:latin typeface="RN House Sans Regular"/>
                          <a:ea typeface="+mn-ea"/>
                          <a:cs typeface="+mn-cs"/>
                        </a:rPr>
                        <a:t>Harmonie Communication Suite </a:t>
                      </a:r>
                      <a:br>
                        <a:rPr lang="en-GB" sz="1100" kern="1200" baseline="0" noProof="0">
                          <a:solidFill>
                            <a:schemeClr val="tx2"/>
                          </a:solidFill>
                          <a:latin typeface="RN House Sans Regular"/>
                          <a:ea typeface="+mn-ea"/>
                          <a:cs typeface="+mn-cs"/>
                        </a:rPr>
                      </a:br>
                      <a:r>
                        <a:rPr lang="en-GB" sz="1100" kern="1200" baseline="0" noProof="0">
                          <a:solidFill>
                            <a:schemeClr val="tx2"/>
                          </a:solidFill>
                          <a:latin typeface="RN House Sans Regular"/>
                          <a:ea typeface="+mn-ea"/>
                          <a:cs typeface="+mn-cs"/>
                        </a:rPr>
                        <a:t>SEFAS HCS is ECP - Enterprise Communication Processing software </a:t>
                      </a:r>
                      <a:endParaRPr lang="en-GB" sz="1100" kern="1200" baseline="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1743914924"/>
                  </a:ext>
                </a:extLst>
              </a:tr>
              <a:tr h="410960">
                <a:tc>
                  <a:txBody>
                    <a:bodyPr/>
                    <a:lstStyle/>
                    <a:p>
                      <a:pPr lvl="0" algn="l">
                        <a:lnSpc>
                          <a:spcPct val="100000"/>
                        </a:lnSpc>
                        <a:spcBef>
                          <a:spcPts val="0"/>
                        </a:spcBef>
                        <a:spcAft>
                          <a:spcPts val="0"/>
                        </a:spcAft>
                        <a:buNone/>
                      </a:pPr>
                      <a:r>
                        <a:rPr lang="en-GB" sz="1100" kern="1200" baseline="0" noProof="0">
                          <a:solidFill>
                            <a:schemeClr val="tx2"/>
                          </a:solidFill>
                          <a:latin typeface="RN House Sans Regular"/>
                          <a:ea typeface="+mn-ea"/>
                          <a:cs typeface="+mn-cs"/>
                        </a:rPr>
                        <a:t>C:D/S+</a:t>
                      </a:r>
                      <a:endParaRPr lang="en-US" sz="1100" kern="1200" baseline="0">
                        <a:solidFill>
                          <a:schemeClr val="tx2"/>
                        </a:solidFill>
                        <a:latin typeface="RN House Sans Regular"/>
                        <a:ea typeface="+mn-ea"/>
                        <a:cs typeface="+mn-cs"/>
                      </a:endParaRPr>
                    </a:p>
                  </a:txBody>
                  <a:tcPr marT="45724" marB="45724"/>
                </a:tc>
                <a:tc>
                  <a:txBody>
                    <a:bodyPr/>
                    <a:lstStyle/>
                    <a:p>
                      <a:pPr lvl="0" algn="l">
                        <a:lnSpc>
                          <a:spcPct val="100000"/>
                        </a:lnSpc>
                        <a:spcBef>
                          <a:spcPts val="0"/>
                        </a:spcBef>
                        <a:spcAft>
                          <a:spcPts val="0"/>
                        </a:spcAft>
                        <a:buNone/>
                      </a:pPr>
                      <a:r>
                        <a:rPr lang="en-GB" sz="1100" kern="1200" baseline="0" noProof="0">
                          <a:solidFill>
                            <a:schemeClr val="tx2"/>
                          </a:solidFill>
                          <a:latin typeface="RN House Sans Regular"/>
                          <a:ea typeface="+mn-ea"/>
                          <a:cs typeface="+mn-cs"/>
                        </a:rPr>
                        <a:t>IBM Connect:Direct Secure+</a:t>
                      </a:r>
                      <a:br>
                        <a:rPr lang="en-GB" sz="1100" kern="1200" baseline="0" noProof="0">
                          <a:solidFill>
                            <a:schemeClr val="tx2"/>
                          </a:solidFill>
                          <a:latin typeface="RN House Sans Regular"/>
                          <a:ea typeface="+mn-ea"/>
                          <a:cs typeface="+mn-cs"/>
                        </a:rPr>
                      </a:br>
                      <a:r>
                        <a:rPr lang="en-GB" sz="1100" kern="1200" baseline="0" noProof="0">
                          <a:solidFill>
                            <a:schemeClr val="tx2"/>
                          </a:solidFill>
                          <a:latin typeface="RN House Sans Regular"/>
                          <a:ea typeface="+mn-ea"/>
                          <a:cs typeface="+mn-cs"/>
                        </a:rPr>
                        <a:t>is the NWG strategic file transfer tool.</a:t>
                      </a:r>
                      <a:endParaRPr lang="en-US" sz="1100" kern="1200" baseline="0">
                        <a:solidFill>
                          <a:schemeClr val="tx2"/>
                        </a:solidFill>
                        <a:latin typeface="RN House Sans Regular"/>
                        <a:ea typeface="+mn-ea"/>
                        <a:cs typeface="+mn-cs"/>
                      </a:endParaRPr>
                    </a:p>
                  </a:txBody>
                  <a:tcPr marT="45724" marB="45724"/>
                </a:tc>
                <a:tc>
                  <a:txBody>
                    <a:bodyPr/>
                    <a:lstStyle/>
                    <a:p>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lvl="0">
                        <a:buNone/>
                      </a:pPr>
                      <a:r>
                        <a:rPr lang="en-GB" sz="1100" kern="1200" baseline="0" noProof="0">
                          <a:solidFill>
                            <a:schemeClr val="tx2"/>
                          </a:solidFill>
                          <a:latin typeface="RN House Sans Regular"/>
                          <a:ea typeface="+mn-ea"/>
                          <a:cs typeface="+mn-cs"/>
                        </a:rPr>
                        <a:t>ECP</a:t>
                      </a:r>
                      <a:endParaRPr lang="en-US" sz="1100" kern="1200" baseline="0">
                        <a:solidFill>
                          <a:schemeClr val="tx2"/>
                        </a:solidFill>
                        <a:latin typeface="RN House Sans Regular"/>
                        <a:ea typeface="+mn-ea"/>
                        <a:cs typeface="+mn-cs"/>
                      </a:endParaRPr>
                    </a:p>
                  </a:txBody>
                  <a:tcPr marT="45724" marB="45724"/>
                </a:tc>
                <a:tc>
                  <a:txBody>
                    <a:bodyPr/>
                    <a:lstStyle/>
                    <a:p>
                      <a:pPr lvl="0" algn="l">
                        <a:lnSpc>
                          <a:spcPct val="100000"/>
                        </a:lnSpc>
                        <a:spcBef>
                          <a:spcPts val="0"/>
                        </a:spcBef>
                        <a:spcAft>
                          <a:spcPts val="0"/>
                        </a:spcAft>
                        <a:buNone/>
                      </a:pPr>
                      <a:r>
                        <a:rPr lang="en-GB" sz="1100" kern="1200" baseline="0" noProof="0">
                          <a:solidFill>
                            <a:schemeClr val="tx2"/>
                          </a:solidFill>
                          <a:latin typeface="RN House Sans Regular"/>
                          <a:ea typeface="+mn-ea"/>
                          <a:cs typeface="+mn-cs"/>
                        </a:rPr>
                        <a:t>Enterprise Communication Processing</a:t>
                      </a:r>
                      <a:endParaRPr lang="en-GB" sz="1100" kern="1200" baseline="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658564539"/>
                  </a:ext>
                </a:extLst>
              </a:tr>
              <a:tr h="328015">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AD</a:t>
                      </a:r>
                    </a:p>
                  </a:txBody>
                  <a:tcPr marT="45724" marB="45724"/>
                </a:tc>
                <a:tc>
                  <a:txBody>
                    <a:bodyPr/>
                    <a:lstStyle/>
                    <a:p>
                      <a:pPr marL="0" lvl="0" algn="l" defTabSz="1034701" rtl="0" eaLnBrk="1" latinLnBrk="0" hangingPunct="1">
                        <a:lnSpc>
                          <a:spcPct val="100000"/>
                        </a:lnSpc>
                        <a:spcBef>
                          <a:spcPts val="0"/>
                        </a:spcBef>
                        <a:spcAft>
                          <a:spcPts val="0"/>
                        </a:spcAft>
                        <a:buNone/>
                      </a:pPr>
                      <a:r>
                        <a:rPr lang="en-US" sz="1100" kern="1200" baseline="0">
                          <a:solidFill>
                            <a:schemeClr val="tx2"/>
                          </a:solidFill>
                          <a:latin typeface="RN House Sans Regular"/>
                          <a:ea typeface="+mn-ea"/>
                          <a:cs typeface="+mn-cs"/>
                        </a:rPr>
                        <a:t>Active Directory</a:t>
                      </a:r>
                      <a:endParaRPr lang="en-GB" sz="1100" kern="1200" baseline="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GB" sz="1100" kern="1200" baseline="0" noProof="0">
                          <a:solidFill>
                            <a:schemeClr val="tx2"/>
                          </a:solidFill>
                          <a:latin typeface="RN House Sans Regular"/>
                          <a:ea typeface="+mn-ea"/>
                          <a:cs typeface="+mn-cs"/>
                        </a:rPr>
                        <a:t>ECM</a:t>
                      </a:r>
                    </a:p>
                  </a:txBody>
                  <a:tcPr marT="45724" marB="45724"/>
                </a:tc>
                <a:tc>
                  <a:txBody>
                    <a:bodyPr/>
                    <a:lstStyle/>
                    <a:p>
                      <a:pPr marL="0" lvl="0" algn="l" defTabSz="1034701" rtl="0" eaLnBrk="1" latinLnBrk="0" hangingPunct="1">
                        <a:buNone/>
                      </a:pPr>
                      <a:r>
                        <a:rPr lang="en-GB" sz="1100" kern="1200" baseline="0" noProof="0">
                          <a:solidFill>
                            <a:schemeClr val="tx2"/>
                          </a:solidFill>
                          <a:latin typeface="RN House Sans Regular"/>
                          <a:ea typeface="+mn-ea"/>
                          <a:cs typeface="+mn-cs"/>
                        </a:rPr>
                        <a:t>Electronic Content Management</a:t>
                      </a:r>
                    </a:p>
                  </a:txBody>
                  <a:tcPr marT="45724" marB="45724"/>
                </a:tc>
                <a:extLst>
                  <a:ext uri="{0D108BD9-81ED-4DB2-BD59-A6C34878D82A}">
                    <a16:rowId xmlns:a16="http://schemas.microsoft.com/office/drawing/2014/main" val="499145226"/>
                  </a:ext>
                </a:extLst>
              </a:tr>
              <a:tr h="328015">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EE</a:t>
                      </a:r>
                    </a:p>
                  </a:txBody>
                  <a:tcPr marT="45724" marB="45724"/>
                </a:tc>
                <a:tc>
                  <a:txBody>
                    <a:bodyPr/>
                    <a:lstStyle/>
                    <a:p>
                      <a:pPr marL="0" lvl="0" algn="l" defTabSz="1034701" rtl="0" eaLnBrk="1" latinLnBrk="0" hangingPunct="1">
                        <a:lnSpc>
                          <a:spcPct val="100000"/>
                        </a:lnSpc>
                        <a:spcBef>
                          <a:spcPts val="0"/>
                        </a:spcBef>
                        <a:spcAft>
                          <a:spcPts val="0"/>
                        </a:spcAft>
                        <a:buNone/>
                      </a:pPr>
                      <a:r>
                        <a:rPr lang="en-US" sz="1100" kern="1200" baseline="0">
                          <a:solidFill>
                            <a:schemeClr val="tx2"/>
                          </a:solidFill>
                          <a:latin typeface="RN House Sans Regular"/>
                          <a:ea typeface="+mn-ea"/>
                          <a:cs typeface="+mn-cs"/>
                        </a:rPr>
                        <a:t>Enterprise Engineering</a:t>
                      </a:r>
                      <a:endParaRPr lang="en-GB" sz="1100" kern="1200" baseline="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GB" sz="1100" kern="1200" baseline="0" noProof="0">
                          <a:solidFill>
                            <a:schemeClr val="tx2"/>
                          </a:solidFill>
                          <a:latin typeface="RN House Sans Regular"/>
                          <a:ea typeface="+mn-ea"/>
                          <a:cs typeface="+mn-cs"/>
                        </a:rPr>
                        <a:t>EC1</a:t>
                      </a:r>
                    </a:p>
                  </a:txBody>
                  <a:tcPr marT="45724" marB="45724"/>
                </a:tc>
                <a:tc>
                  <a:txBody>
                    <a:bodyPr/>
                    <a:lstStyle/>
                    <a:p>
                      <a:pPr marL="0" lvl="0" algn="l" defTabSz="1034701" rtl="0" eaLnBrk="1" latinLnBrk="0" hangingPunct="1">
                        <a:buNone/>
                      </a:pPr>
                      <a:r>
                        <a:rPr lang="en-GB" sz="1100" kern="1200" baseline="0" noProof="0">
                          <a:solidFill>
                            <a:schemeClr val="tx2"/>
                          </a:solidFill>
                          <a:latin typeface="RN House Sans Regular"/>
                          <a:ea typeface="+mn-ea"/>
                          <a:cs typeface="+mn-cs"/>
                        </a:rPr>
                        <a:t>Electronic Content Management Cloud One</a:t>
                      </a:r>
                    </a:p>
                  </a:txBody>
                  <a:tcPr marT="45724" marB="45724"/>
                </a:tc>
                <a:extLst>
                  <a:ext uri="{0D108BD9-81ED-4DB2-BD59-A6C34878D82A}">
                    <a16:rowId xmlns:a16="http://schemas.microsoft.com/office/drawing/2014/main" val="1281303769"/>
                  </a:ext>
                </a:extLst>
              </a:tr>
              <a:tr h="410960">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PPD</a:t>
                      </a:r>
                    </a:p>
                  </a:txBody>
                  <a:tcPr marT="45724" marB="45724"/>
                </a:tc>
                <a:tc>
                  <a:txBody>
                    <a:bodyPr/>
                    <a:lstStyle/>
                    <a:p>
                      <a:pPr marL="0" lvl="0" algn="l" defTabSz="1034701" rtl="0" eaLnBrk="1" latinLnBrk="0" hangingPunct="1">
                        <a:lnSpc>
                          <a:spcPct val="100000"/>
                        </a:lnSpc>
                        <a:spcBef>
                          <a:spcPts val="0"/>
                        </a:spcBef>
                        <a:spcAft>
                          <a:spcPts val="0"/>
                        </a:spcAft>
                        <a:buNone/>
                      </a:pPr>
                      <a:r>
                        <a:rPr lang="en-GB" sz="1100" kern="1200" baseline="0">
                          <a:solidFill>
                            <a:schemeClr val="tx2"/>
                          </a:solidFill>
                          <a:latin typeface="RN House Sans Regular"/>
                          <a:ea typeface="+mn-ea"/>
                          <a:cs typeface="+mn-cs"/>
                        </a:rPr>
                        <a:t>Page Piece Dictionary</a:t>
                      </a: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IN" sz="1100" kern="1200" baseline="0" noProof="0">
                          <a:solidFill>
                            <a:schemeClr val="tx2"/>
                          </a:solidFill>
                          <a:latin typeface="RN House Sans Regular"/>
                          <a:ea typeface="+mn-ea"/>
                          <a:cs typeface="+mn-cs"/>
                        </a:rPr>
                        <a:t>MPPM</a:t>
                      </a:r>
                      <a:endParaRPr lang="en-GB" sz="1100" kern="1200" baseline="0" noProof="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r>
                        <a:rPr lang="en-GB" sz="1100" kern="1200" baseline="0" dirty="0">
                          <a:solidFill>
                            <a:schemeClr val="tx2"/>
                          </a:solidFill>
                          <a:latin typeface="RN House Sans Regular"/>
                          <a:ea typeface="+mn-ea"/>
                          <a:cs typeface="+mn-cs"/>
                        </a:rPr>
                        <a:t>Messagepoint Production Manager is an orchestration system that is hosted on Natwest private cloud. </a:t>
                      </a:r>
                      <a:endParaRPr lang="en-GB" sz="1100" kern="1200" baseline="0" noProof="0" dirty="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3398126832"/>
                  </a:ext>
                </a:extLst>
              </a:tr>
              <a:tr h="895296">
                <a:tc>
                  <a:txBody>
                    <a:bodyPr/>
                    <a:lstStyle/>
                    <a:p>
                      <a:pPr marL="0" lvl="0" algn="l" defTabSz="1034701" rtl="0" eaLnBrk="1" latinLnBrk="0" hangingPunct="1">
                        <a:buNone/>
                      </a:pPr>
                      <a:r>
                        <a:rPr lang="en-US" sz="1100" kern="1200" baseline="0">
                          <a:solidFill>
                            <a:schemeClr val="tx2"/>
                          </a:solidFill>
                          <a:latin typeface="RN House Sans Regular"/>
                          <a:ea typeface="+mn-ea"/>
                          <a:cs typeface="+mn-cs"/>
                        </a:rPr>
                        <a:t>SFTP</a:t>
                      </a:r>
                    </a:p>
                  </a:txBody>
                  <a:tcPr marT="45724" marB="45724"/>
                </a:tc>
                <a:tc>
                  <a:txBody>
                    <a:bodyPr/>
                    <a:lstStyle/>
                    <a:p>
                      <a:pPr marL="0" lvl="0" algn="l" defTabSz="1034701" rtl="0" eaLnBrk="1" latinLnBrk="0" hangingPunct="1">
                        <a:lnSpc>
                          <a:spcPct val="100000"/>
                        </a:lnSpc>
                        <a:spcBef>
                          <a:spcPts val="0"/>
                        </a:spcBef>
                        <a:spcAft>
                          <a:spcPts val="0"/>
                        </a:spcAft>
                        <a:buNone/>
                      </a:pPr>
                      <a:r>
                        <a:rPr lang="en-GB" sz="1100" kern="1200" baseline="0">
                          <a:solidFill>
                            <a:schemeClr val="tx2"/>
                          </a:solidFill>
                          <a:latin typeface="RN House Sans Regular"/>
                          <a:ea typeface="+mn-ea"/>
                          <a:cs typeface="+mn-cs"/>
                        </a:rPr>
                        <a:t>SSH File Transfer Protocol (also known as Secure File Transfer Protocol or SFTP) is a network protocol that provides file access, file transfer, and file management over any reliable data stream</a:t>
                      </a: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r>
                        <a:rPr lang="en-IN" sz="1100" kern="1200" baseline="0" noProof="0" dirty="0">
                          <a:solidFill>
                            <a:schemeClr val="tx2"/>
                          </a:solidFill>
                          <a:latin typeface="RN House Sans Regular"/>
                          <a:ea typeface="+mn-ea"/>
                          <a:cs typeface="+mn-cs"/>
                        </a:rPr>
                        <a:t>VPC</a:t>
                      </a:r>
                      <a:endParaRPr lang="en-GB" sz="1100" kern="1200" baseline="0" noProof="0" dirty="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r>
                        <a:rPr lang="en-IN" sz="1100" kern="1200" baseline="0" noProof="0" dirty="0">
                          <a:solidFill>
                            <a:schemeClr val="tx2"/>
                          </a:solidFill>
                          <a:latin typeface="RN House Sans Regular"/>
                          <a:ea typeface="+mn-ea"/>
                          <a:cs typeface="+mn-cs"/>
                        </a:rPr>
                        <a:t>Virtual Private Cloud </a:t>
                      </a:r>
                      <a:r>
                        <a:rPr lang="en-IN" sz="1100" kern="1200" baseline="0" noProof="0" dirty="0">
                          <a:solidFill>
                            <a:schemeClr val="tx2"/>
                          </a:solidFill>
                          <a:latin typeface="RN House Sans Regular"/>
                          <a:ea typeface="+mn-ea"/>
                          <a:cs typeface="+mn-cs"/>
                          <a:hlinkClick r:id="rId5"/>
                        </a:rPr>
                        <a:t>AWS VPC</a:t>
                      </a:r>
                      <a:endParaRPr lang="en-GB" sz="1100" kern="1200" baseline="0" noProof="0" dirty="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3827694"/>
                  </a:ext>
                </a:extLst>
              </a:tr>
              <a:tr h="430385">
                <a:tc>
                  <a:txBody>
                    <a:bodyPr/>
                    <a:lstStyle/>
                    <a:p>
                      <a:pPr marL="0" lvl="0" algn="l" defTabSz="1034701" rtl="0" eaLnBrk="1" latinLnBrk="0" hangingPunct="1">
                        <a:buNone/>
                      </a:pPr>
                      <a:r>
                        <a:rPr lang="en-US" sz="1100" kern="1200" baseline="0" dirty="0">
                          <a:solidFill>
                            <a:schemeClr val="tx2"/>
                          </a:solidFill>
                          <a:latin typeface="RN House Sans Regular"/>
                          <a:ea typeface="+mn-ea"/>
                          <a:cs typeface="+mn-cs"/>
                        </a:rPr>
                        <a:t>DLP</a:t>
                      </a:r>
                    </a:p>
                  </a:txBody>
                  <a:tcPr marT="45724" marB="45724"/>
                </a:tc>
                <a:tc>
                  <a:txBody>
                    <a:bodyPr/>
                    <a:lstStyle/>
                    <a:p>
                      <a:pPr marL="0" lvl="0" algn="l" defTabSz="1034701" rtl="0" eaLnBrk="1" latinLnBrk="0" hangingPunct="1">
                        <a:lnSpc>
                          <a:spcPct val="100000"/>
                        </a:lnSpc>
                        <a:spcBef>
                          <a:spcPts val="0"/>
                        </a:spcBef>
                        <a:spcAft>
                          <a:spcPts val="0"/>
                        </a:spcAft>
                        <a:buNone/>
                      </a:pPr>
                      <a:r>
                        <a:rPr lang="en-IN" sz="1100" kern="1200" baseline="0" dirty="0">
                          <a:solidFill>
                            <a:schemeClr val="tx2"/>
                          </a:solidFill>
                          <a:latin typeface="RN House Sans Regular"/>
                          <a:ea typeface="+mn-ea"/>
                          <a:cs typeface="+mn-cs"/>
                        </a:rPr>
                        <a:t>Data Loss Prevention</a:t>
                      </a:r>
                      <a:endParaRPr lang="en-GB" sz="1100" kern="1200" baseline="0" dirty="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endParaRPr lang="en-GB" sz="1100" kern="1200" baseline="0">
                        <a:solidFill>
                          <a:schemeClr val="tx2"/>
                        </a:solidFill>
                        <a:latin typeface="RN House Sans Regular"/>
                        <a:ea typeface="+mn-ea"/>
                        <a:cs typeface="+mn-cs"/>
                      </a:endParaRPr>
                    </a:p>
                  </a:txBody>
                  <a:tcPr marT="45724" marB="45724">
                    <a:solidFill>
                      <a:schemeClr val="bg1"/>
                    </a:solidFill>
                  </a:tcPr>
                </a:tc>
                <a:tc>
                  <a:txBody>
                    <a:bodyPr/>
                    <a:lstStyle/>
                    <a:p>
                      <a:pPr marL="0" lvl="0" algn="l" defTabSz="1034701" rtl="0" eaLnBrk="1" latinLnBrk="0" hangingPunct="1">
                        <a:buNone/>
                      </a:pPr>
                      <a:endParaRPr lang="en-GB" sz="1100" kern="1200" baseline="0" noProof="0" dirty="0">
                        <a:solidFill>
                          <a:schemeClr val="tx2"/>
                        </a:solidFill>
                        <a:latin typeface="RN House Sans Regular"/>
                        <a:ea typeface="+mn-ea"/>
                        <a:cs typeface="+mn-cs"/>
                      </a:endParaRPr>
                    </a:p>
                  </a:txBody>
                  <a:tcPr marT="45724" marB="45724"/>
                </a:tc>
                <a:tc>
                  <a:txBody>
                    <a:bodyPr/>
                    <a:lstStyle/>
                    <a:p>
                      <a:pPr marL="0" lvl="0" algn="l" defTabSz="1034701" rtl="0" eaLnBrk="1" latinLnBrk="0" hangingPunct="1">
                        <a:buNone/>
                      </a:pPr>
                      <a:endParaRPr lang="en-GB" sz="1100" kern="1200" baseline="0" noProof="0" dirty="0">
                        <a:solidFill>
                          <a:schemeClr val="tx2"/>
                        </a:solidFill>
                        <a:latin typeface="RN House Sans Regular"/>
                        <a:ea typeface="+mn-ea"/>
                        <a:cs typeface="+mn-cs"/>
                      </a:endParaRPr>
                    </a:p>
                  </a:txBody>
                  <a:tcPr marT="45724" marB="45724"/>
                </a:tc>
                <a:extLst>
                  <a:ext uri="{0D108BD9-81ED-4DB2-BD59-A6C34878D82A}">
                    <a16:rowId xmlns:a16="http://schemas.microsoft.com/office/drawing/2014/main" val="1341974784"/>
                  </a:ext>
                </a:extLst>
              </a:tr>
            </a:tbl>
          </a:graphicData>
        </a:graphic>
      </p:graphicFrame>
    </p:spTree>
    <p:extLst>
      <p:ext uri="{BB962C8B-B14F-4D97-AF65-F5344CB8AC3E}">
        <p14:creationId xmlns:p14="http://schemas.microsoft.com/office/powerpoint/2010/main" val="24567126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354EE25-D60A-4D47-8B9F-EF4FED34AC39}"/>
              </a:ext>
            </a:extLst>
          </p:cNvPr>
          <p:cNvSpPr>
            <a:spLocks noGrp="1"/>
          </p:cNvSpPr>
          <p:nvPr>
            <p:ph sz="quarter" idx="11"/>
          </p:nvPr>
        </p:nvSpPr>
        <p:spPr>
          <a:xfrm>
            <a:off x="427007" y="669229"/>
            <a:ext cx="9240548" cy="5704996"/>
          </a:xfrm>
        </p:spPr>
        <p:txBody>
          <a:bodyPr vert="horz" lIns="0" tIns="0" rIns="0" bIns="0" rtlCol="0" anchor="t">
            <a:noAutofit/>
          </a:bodyPr>
          <a:lstStyle/>
          <a:p>
            <a:r>
              <a:rPr lang="en-GB" sz="1200" b="1">
                <a:latin typeface="RN House Sans Regular"/>
              </a:rPr>
              <a:t>Background</a:t>
            </a:r>
          </a:p>
          <a:p>
            <a:r>
              <a:rPr lang="en-GB" sz="1200">
                <a:latin typeface="RN House Sans Regular"/>
              </a:rPr>
              <a:t>Thunderhead (Interview NOW) and Letters application is an interactive web-based system for use by NatWest (RBSG) operational staff to create outbound letters with capability to deliver outbound letters channel, template management and document composition and production fulfilment of letters through Sefas. Thunderhead is end of life and is on sell list and Letters has limited capabilities.</a:t>
            </a:r>
          </a:p>
          <a:p>
            <a:r>
              <a:rPr lang="en-GB" sz="1200">
                <a:latin typeface="RN House Sans Regular"/>
              </a:rPr>
              <a:t>Thunderhead/Letters Application (LA) is document template management tool with capability to produce electronic and paper communications when an element of human interaction is required to produce the document, or automated emails (for example, complaint handling letters, Act Now Alert emails) with the facility to create and despatch 1 million customer letters per annum. </a:t>
            </a:r>
          </a:p>
          <a:p>
            <a:r>
              <a:rPr lang="en-GB" sz="1200" b="1">
                <a:latin typeface="RN House Sans Regular"/>
              </a:rPr>
              <a:t>Scope: </a:t>
            </a:r>
          </a:p>
          <a:p>
            <a:r>
              <a:rPr lang="en-GB" sz="1200">
                <a:latin typeface="RN House Sans Regular"/>
              </a:rPr>
              <a:t>Design scalable and flexible solution which enables capability for wider CCM and deliver the migration of interactive templates (including enclosures).</a:t>
            </a:r>
          </a:p>
          <a:p>
            <a:pPr marL="628650" lvl="1" indent="-171450"/>
            <a:r>
              <a:rPr lang="en-US" sz="1200">
                <a:latin typeface="RN House Sans Regular"/>
              </a:rPr>
              <a:t>1425 templates and Brand in scope</a:t>
            </a:r>
          </a:p>
          <a:p>
            <a:pPr marL="815850" lvl="2" indent="-171450">
              <a:buFont typeface="Courier New" panose="02070309020205020404" pitchFamily="49" charset="0"/>
              <a:buChar char="o"/>
            </a:pPr>
            <a:r>
              <a:rPr lang="en-US" sz="1200">
                <a:latin typeface="RN House Sans Regular"/>
              </a:rPr>
              <a:t>NWB, RBS, UBN, UBR, Offshore brands (RBSI, NWOJER, NWOGUE, NWOIOM, NWOGIB, IOM)</a:t>
            </a:r>
          </a:p>
          <a:p>
            <a:pPr marL="628650" lvl="1" indent="-171450"/>
            <a:r>
              <a:rPr lang="en-US" sz="1200">
                <a:latin typeface="RN House Sans Regular"/>
              </a:rPr>
              <a:t>Documents to be ingested in Archival and available for Business to retrieve through ECM portal</a:t>
            </a:r>
          </a:p>
          <a:p>
            <a:pPr marL="628650" lvl="1" indent="-171450"/>
            <a:r>
              <a:rPr lang="en-US" sz="1200">
                <a:latin typeface="RN House Sans Regular"/>
              </a:rPr>
              <a:t>Local &amp; Central printing of documents</a:t>
            </a:r>
          </a:p>
          <a:p>
            <a:pPr marL="628650" lvl="1" indent="-171450"/>
            <a:r>
              <a:rPr lang="en-US" sz="1200">
                <a:latin typeface="RN House Sans Regular"/>
              </a:rPr>
              <a:t>Management Information (MI) Reports</a:t>
            </a:r>
          </a:p>
          <a:p>
            <a:pPr marL="628650" lvl="1" indent="-171450"/>
            <a:r>
              <a:rPr lang="en-US" sz="1200">
                <a:latin typeface="RN House Sans Regular"/>
              </a:rPr>
              <a:t>Customer events capture</a:t>
            </a:r>
          </a:p>
          <a:p>
            <a:pPr marL="628650" lvl="1" indent="-171450"/>
            <a:r>
              <a:rPr lang="en-US" sz="1200">
                <a:latin typeface="RN House Sans Regular"/>
              </a:rPr>
              <a:t>Teams &amp; user maintenance</a:t>
            </a:r>
          </a:p>
          <a:p>
            <a:pPr marL="628650" lvl="1" indent="-171450"/>
            <a:r>
              <a:rPr lang="en-US" sz="1200">
                <a:latin typeface="RN House Sans Regular"/>
              </a:rPr>
              <a:t>As the application deals with Customer confidential information (Customer Name &amp; Address) the intended solution must be DLP complaint in scenarios where data is transferred to external application / service</a:t>
            </a:r>
          </a:p>
          <a:p>
            <a:r>
              <a:rPr lang="en-GB" sz="1200" b="1">
                <a:latin typeface="RN House Sans Regular"/>
              </a:rPr>
              <a:t>Out Of Scope: </a:t>
            </a:r>
          </a:p>
          <a:p>
            <a:pPr marL="171450" indent="-171450">
              <a:buFont typeface="Arial" panose="020B0604020202020204" pitchFamily="34" charset="0"/>
              <a:buChar char="•"/>
            </a:pPr>
            <a:r>
              <a:rPr lang="en-GB" sz="1200">
                <a:latin typeface="RN House Sans Regular"/>
              </a:rPr>
              <a:t>Email Templates - AEM is strategic email option</a:t>
            </a:r>
          </a:p>
          <a:p>
            <a:pPr marL="171450" indent="-171450">
              <a:buFont typeface="Arial" panose="020B0604020202020204" pitchFamily="34" charset="0"/>
              <a:buChar char="•"/>
            </a:pPr>
            <a:r>
              <a:rPr lang="en-GB" sz="1200">
                <a:latin typeface="RN House Sans Regular"/>
              </a:rPr>
              <a:t>Email communication to customers - AEM is strategic email option</a:t>
            </a:r>
          </a:p>
          <a:p>
            <a:pPr marL="171450" indent="-171450">
              <a:buFont typeface="Arial" panose="020B0604020202020204" pitchFamily="34" charset="0"/>
              <a:buChar char="•"/>
            </a:pPr>
            <a:r>
              <a:rPr lang="en-GB" sz="1200">
                <a:latin typeface="RN House Sans Regular"/>
              </a:rPr>
              <a:t>Data migration</a:t>
            </a:r>
          </a:p>
          <a:p>
            <a:pPr marL="171450" indent="-171450">
              <a:buFont typeface="Arial" panose="020B0604020202020204" pitchFamily="34" charset="0"/>
              <a:buChar char="•"/>
            </a:pPr>
            <a:r>
              <a:rPr lang="en-GB" sz="1200">
                <a:latin typeface="RN House Sans Regular"/>
              </a:rPr>
              <a:t>Central Digital Assets storage integration with Adobe DAM (Adobe Experience Manager) </a:t>
            </a:r>
          </a:p>
          <a:p>
            <a:pPr marL="171450" indent="-171450">
              <a:buFont typeface="Arial" panose="020B0604020202020204" pitchFamily="34" charset="0"/>
              <a:buChar char="•"/>
            </a:pPr>
            <a:r>
              <a:rPr lang="en-GB" sz="1200">
                <a:latin typeface="RN House Sans Regular"/>
              </a:rPr>
              <a:t>CACI for mail sorting</a:t>
            </a:r>
          </a:p>
          <a:p>
            <a:r>
              <a:rPr lang="en-GB" sz="1200" b="1">
                <a:latin typeface="RN House Sans Regular"/>
              </a:rPr>
              <a:t>MoSCoW (must have, should have, could have and will not have) </a:t>
            </a:r>
            <a:r>
              <a:rPr lang="en-GB" sz="1200">
                <a:latin typeface="RN House Sans Regular"/>
              </a:rPr>
              <a:t>detailed business requirements, please refer appendix slides</a:t>
            </a:r>
          </a:p>
        </p:txBody>
      </p:sp>
      <p:sp>
        <p:nvSpPr>
          <p:cNvPr id="3" name="Slide Number Placeholder 2">
            <a:extLst>
              <a:ext uri="{FF2B5EF4-FFF2-40B4-BE49-F238E27FC236}">
                <a16:creationId xmlns:a16="http://schemas.microsoft.com/office/drawing/2014/main" id="{EC309D83-716E-4E89-8CD6-BAF1524ACEA0}"/>
              </a:ext>
            </a:extLst>
          </p:cNvPr>
          <p:cNvSpPr>
            <a:spLocks noGrp="1"/>
          </p:cNvSpPr>
          <p:nvPr>
            <p:ph type="sldNum" sz="quarter" idx="10"/>
          </p:nvPr>
        </p:nvSpPr>
        <p:spPr/>
        <p:txBody>
          <a:bodyPr/>
          <a:lstStyle/>
          <a:p>
            <a:fld id="{08BDDC8D-36E9-467E-8CF1-750845950A7F}" type="slidenum">
              <a:rPr lang="en-GB" smtClean="0"/>
              <a:pPr/>
              <a:t>13</a:t>
            </a:fld>
            <a:endParaRPr lang="en-GB"/>
          </a:p>
        </p:txBody>
      </p:sp>
      <p:sp>
        <p:nvSpPr>
          <p:cNvPr id="4" name="Title 3">
            <a:extLst>
              <a:ext uri="{FF2B5EF4-FFF2-40B4-BE49-F238E27FC236}">
                <a16:creationId xmlns:a16="http://schemas.microsoft.com/office/drawing/2014/main" id="{9D99380E-EB4B-4C52-8C43-E66EB0952FD8}"/>
              </a:ext>
            </a:extLst>
          </p:cNvPr>
          <p:cNvSpPr>
            <a:spLocks noGrp="1"/>
          </p:cNvSpPr>
          <p:nvPr>
            <p:ph type="title"/>
          </p:nvPr>
        </p:nvSpPr>
        <p:spPr>
          <a:xfrm>
            <a:off x="427007" y="133171"/>
            <a:ext cx="8568000" cy="536058"/>
          </a:xfrm>
        </p:spPr>
        <p:txBody>
          <a:bodyPr/>
          <a:lstStyle/>
          <a:p>
            <a:r>
              <a:rPr lang="en-GB" altLang="en-US"/>
              <a:t>Project Background &amp; Scope: Business Requirements</a:t>
            </a:r>
            <a:endParaRPr lang="en-GB"/>
          </a:p>
        </p:txBody>
      </p:sp>
    </p:spTree>
    <p:extLst>
      <p:ext uri="{BB962C8B-B14F-4D97-AF65-F5344CB8AC3E}">
        <p14:creationId xmlns:p14="http://schemas.microsoft.com/office/powerpoint/2010/main" val="22664111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E36610-58BB-4B89-A92B-E07F773482AA}"/>
              </a:ext>
            </a:extLst>
          </p:cNvPr>
          <p:cNvSpPr>
            <a:spLocks noGrp="1"/>
          </p:cNvSpPr>
          <p:nvPr>
            <p:ph sz="quarter" idx="11"/>
          </p:nvPr>
        </p:nvSpPr>
        <p:spPr>
          <a:xfrm>
            <a:off x="486000" y="1360967"/>
            <a:ext cx="9720000" cy="2091917"/>
          </a:xfrm>
        </p:spPr>
        <p:txBody>
          <a:bodyPr vert="horz" lIns="0" tIns="0" rIns="0" bIns="0" rtlCol="0" anchor="t">
            <a:noAutofit/>
          </a:bodyPr>
          <a:lstStyle/>
          <a:p>
            <a:r>
              <a:rPr lang="en-GB"/>
              <a:t>Capacity and Performance</a:t>
            </a:r>
          </a:p>
          <a:p>
            <a:pPr marL="530100" lvl="1" indent="-342900">
              <a:buFont typeface="+mj-lt"/>
              <a:buAutoNum type="alphaLcParenR"/>
            </a:pPr>
            <a:r>
              <a:rPr lang="en-GB"/>
              <a:t>Userbase of approximately 2500 users over multiple locations</a:t>
            </a:r>
          </a:p>
          <a:p>
            <a:pPr marL="530100" lvl="1" indent="-342900">
              <a:buFont typeface="+mj-lt"/>
              <a:buAutoNum type="alphaLcParenR"/>
            </a:pPr>
            <a:r>
              <a:rPr lang="en-GB"/>
              <a:t>49 to 65 concurrent communication orders totalling 7,800 daily (after 30% increase from current 38 to 50 concurrent users)</a:t>
            </a:r>
          </a:p>
          <a:p>
            <a:pPr marL="530100" lvl="1" indent="-342900">
              <a:buFont typeface="+mj-lt"/>
              <a:buAutoNum type="alphaLcParenR"/>
            </a:pPr>
            <a:r>
              <a:rPr lang="en-GB"/>
              <a:t>End to end letters volume 975 to 1,300 per hour for 6 to 8 business operational hours per day</a:t>
            </a:r>
          </a:p>
          <a:p>
            <a:pPr marL="530100" lvl="1" indent="-342900">
              <a:buFont typeface="+mj-lt"/>
              <a:buAutoNum type="alphaLcParenR"/>
            </a:pPr>
            <a:r>
              <a:rPr lang="en-GB"/>
              <a:t>Minimum 250k letters per month</a:t>
            </a:r>
          </a:p>
          <a:p>
            <a:pPr marL="530100" lvl="1" indent="-342900">
              <a:buFont typeface="+mj-lt"/>
              <a:buAutoNum type="alphaLcParenR"/>
            </a:pPr>
            <a:r>
              <a:rPr lang="en-GB"/>
              <a:t>Peak volume created - 1 million customer letters annually for business areas across the NatWest Group.</a:t>
            </a:r>
          </a:p>
          <a:p>
            <a:pPr marL="530100" lvl="1" indent="-342900">
              <a:buFont typeface="+mj-lt"/>
              <a:buAutoNum type="alphaLcParenR"/>
            </a:pPr>
            <a:endParaRPr lang="en-GB"/>
          </a:p>
        </p:txBody>
      </p:sp>
      <p:sp>
        <p:nvSpPr>
          <p:cNvPr id="3" name="Slide Number Placeholder 2">
            <a:extLst>
              <a:ext uri="{FF2B5EF4-FFF2-40B4-BE49-F238E27FC236}">
                <a16:creationId xmlns:a16="http://schemas.microsoft.com/office/drawing/2014/main" id="{B4105591-1DA3-4C0C-A4BD-569BE23BF18D}"/>
              </a:ext>
            </a:extLst>
          </p:cNvPr>
          <p:cNvSpPr>
            <a:spLocks noGrp="1"/>
          </p:cNvSpPr>
          <p:nvPr>
            <p:ph type="sldNum" sz="quarter" idx="10"/>
          </p:nvPr>
        </p:nvSpPr>
        <p:spPr/>
        <p:txBody>
          <a:bodyPr/>
          <a:lstStyle/>
          <a:p>
            <a:fld id="{08BDDC8D-36E9-467E-8CF1-750845950A7F}" type="slidenum">
              <a:rPr lang="en-GB" smtClean="0"/>
              <a:pPr/>
              <a:t>14</a:t>
            </a:fld>
            <a:endParaRPr lang="en-GB"/>
          </a:p>
        </p:txBody>
      </p:sp>
      <p:sp>
        <p:nvSpPr>
          <p:cNvPr id="4" name="Title 3">
            <a:extLst>
              <a:ext uri="{FF2B5EF4-FFF2-40B4-BE49-F238E27FC236}">
                <a16:creationId xmlns:a16="http://schemas.microsoft.com/office/drawing/2014/main" id="{65FEFC21-C20D-4CEF-B327-55B11CA28771}"/>
              </a:ext>
            </a:extLst>
          </p:cNvPr>
          <p:cNvSpPr>
            <a:spLocks noGrp="1"/>
          </p:cNvSpPr>
          <p:nvPr>
            <p:ph type="title"/>
          </p:nvPr>
        </p:nvSpPr>
        <p:spPr/>
        <p:txBody>
          <a:bodyPr/>
          <a:lstStyle/>
          <a:p>
            <a:r>
              <a:rPr lang="en-GB" altLang="en-US"/>
              <a:t>Delivery Scope: Non-Functional Requirements</a:t>
            </a:r>
            <a:endParaRPr lang="en-GB"/>
          </a:p>
        </p:txBody>
      </p:sp>
      <p:pic>
        <p:nvPicPr>
          <p:cNvPr id="5" name="Graphic 5" descr="Send">
            <a:extLst>
              <a:ext uri="{FF2B5EF4-FFF2-40B4-BE49-F238E27FC236}">
                <a16:creationId xmlns:a16="http://schemas.microsoft.com/office/drawing/2014/main" id="{1207DB5C-9AF9-4164-A1FA-4EDC039450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48800" y="762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D4946646-3CD1-4029-A57A-5F1A63129E14}"/>
              </a:ext>
            </a:extLst>
          </p:cNvPr>
          <p:cNvGraphicFramePr>
            <a:graphicFrameLocks noGrp="1"/>
          </p:cNvGraphicFramePr>
          <p:nvPr>
            <p:extLst>
              <p:ext uri="{D42A27DB-BD31-4B8C-83A1-F6EECF244321}">
                <p14:modId xmlns:p14="http://schemas.microsoft.com/office/powerpoint/2010/main" val="511455812"/>
              </p:ext>
            </p:extLst>
          </p:nvPr>
        </p:nvGraphicFramePr>
        <p:xfrm>
          <a:off x="486000" y="3511427"/>
          <a:ext cx="9809324" cy="2822822"/>
        </p:xfrm>
        <a:graphic>
          <a:graphicData uri="http://schemas.openxmlformats.org/drawingml/2006/table">
            <a:tbl>
              <a:tblPr firstRow="1" bandRow="1">
                <a:tableStyleId>{5C22544A-7EE6-4342-B048-85BDC9FD1C3A}</a:tableStyleId>
              </a:tblPr>
              <a:tblGrid>
                <a:gridCol w="2060901">
                  <a:extLst>
                    <a:ext uri="{9D8B030D-6E8A-4147-A177-3AD203B41FA5}">
                      <a16:colId xmlns:a16="http://schemas.microsoft.com/office/drawing/2014/main" val="4062509158"/>
                    </a:ext>
                  </a:extLst>
                </a:gridCol>
                <a:gridCol w="5481575">
                  <a:extLst>
                    <a:ext uri="{9D8B030D-6E8A-4147-A177-3AD203B41FA5}">
                      <a16:colId xmlns:a16="http://schemas.microsoft.com/office/drawing/2014/main" val="3392014888"/>
                    </a:ext>
                  </a:extLst>
                </a:gridCol>
                <a:gridCol w="2266848">
                  <a:extLst>
                    <a:ext uri="{9D8B030D-6E8A-4147-A177-3AD203B41FA5}">
                      <a16:colId xmlns:a16="http://schemas.microsoft.com/office/drawing/2014/main" val="2776153298"/>
                    </a:ext>
                  </a:extLst>
                </a:gridCol>
              </a:tblGrid>
              <a:tr h="537618">
                <a:tc>
                  <a:txBody>
                    <a:bodyPr/>
                    <a:lstStyle/>
                    <a:p>
                      <a:pPr algn="ctr"/>
                      <a:r>
                        <a:rPr lang="en-US" sz="1100">
                          <a:solidFill>
                            <a:schemeClr val="bg1"/>
                          </a:solidFill>
                        </a:rPr>
                        <a:t>Pattern/Standard Reference</a:t>
                      </a:r>
                    </a:p>
                  </a:txBody>
                  <a:tcPr marL="91444" marR="91444" marT="45733" marB="45733"/>
                </a:tc>
                <a:tc>
                  <a:txBody>
                    <a:bodyPr/>
                    <a:lstStyle/>
                    <a:p>
                      <a:pPr lvl="0" algn="ctr">
                        <a:buNone/>
                      </a:pPr>
                      <a:r>
                        <a:rPr lang="en-US" sz="1100" b="1" i="0" u="none" strike="noStrike" noProof="0">
                          <a:solidFill>
                            <a:schemeClr val="bg1"/>
                          </a:solidFill>
                          <a:latin typeface="Arial"/>
                        </a:rPr>
                        <a:t>Pattern/Standard Name</a:t>
                      </a:r>
                      <a:endParaRPr lang="en-US" sz="1100">
                        <a:solidFill>
                          <a:schemeClr val="bg1"/>
                        </a:solidFill>
                      </a:endParaRPr>
                    </a:p>
                  </a:txBody>
                  <a:tcPr marL="91444" marR="91444" marT="45733" marB="45733"/>
                </a:tc>
                <a:tc>
                  <a:txBody>
                    <a:bodyPr/>
                    <a:lstStyle/>
                    <a:p>
                      <a:pPr lvl="0" algn="ctr">
                        <a:buNone/>
                      </a:pPr>
                      <a:r>
                        <a:rPr lang="en-US" sz="1100">
                          <a:solidFill>
                            <a:schemeClr val="bg1"/>
                          </a:solidFill>
                        </a:rPr>
                        <a:t>Pattern Status</a:t>
                      </a:r>
                    </a:p>
                  </a:txBody>
                  <a:tcPr marL="91444" marR="91444" marT="45733" marB="45733"/>
                </a:tc>
                <a:extLst>
                  <a:ext uri="{0D108BD9-81ED-4DB2-BD59-A6C34878D82A}">
                    <a16:rowId xmlns:a16="http://schemas.microsoft.com/office/drawing/2014/main" val="3917882352"/>
                  </a:ext>
                </a:extLst>
              </a:tr>
              <a:tr h="304663">
                <a:tc>
                  <a:txBody>
                    <a:bodyPr/>
                    <a:lstStyle/>
                    <a:p>
                      <a:pPr algn="l"/>
                      <a:r>
                        <a:rPr lang="en-US" sz="1200" kern="1200" baseline="0">
                          <a:solidFill>
                            <a:schemeClr val="tx2"/>
                          </a:solidFill>
                          <a:latin typeface="RN House Sans Regular" panose="020B0504020203020204" pitchFamily="34" charset="0"/>
                          <a:ea typeface="+mn-ea"/>
                          <a:cs typeface="+mn-cs"/>
                          <a:hlinkClick r:id="rId3">
                            <a:extLst>
                              <a:ext uri="{A12FA001-AC4F-418D-AE19-62706E023703}">
                                <ahyp:hlinkClr xmlns:ahyp="http://schemas.microsoft.com/office/drawing/2018/hyperlinkcolor" val="tx"/>
                              </a:ext>
                            </a:extLst>
                          </a:hlinkClick>
                        </a:rPr>
                        <a:t>WIAM-07</a:t>
                      </a:r>
                      <a:endParaRPr lang="en-US" sz="1200" kern="1200" baseline="0">
                        <a:solidFill>
                          <a:schemeClr val="tx2"/>
                        </a:solidFill>
                        <a:latin typeface="RN House Sans Regular" panose="020B0504020203020204" pitchFamily="34" charset="0"/>
                        <a:ea typeface="+mn-ea"/>
                        <a:cs typeface="+mn-cs"/>
                      </a:endParaRPr>
                    </a:p>
                  </a:txBody>
                  <a:tcPr marL="91444" marR="91444" marT="45733" marB="45733" anchor="ctr"/>
                </a:tc>
                <a:tc>
                  <a:txBody>
                    <a:bodyPr/>
                    <a:lstStyle/>
                    <a:p>
                      <a:pPr algn="l"/>
                      <a:r>
                        <a:rPr lang="en-US" sz="1200" kern="1200" baseline="0">
                          <a:solidFill>
                            <a:schemeClr val="tx2"/>
                          </a:solidFill>
                          <a:latin typeface="RN House Sans Regular" panose="020B0504020203020204" pitchFamily="34" charset="0"/>
                          <a:ea typeface="+mn-ea"/>
                          <a:cs typeface="+mn-cs"/>
                        </a:rPr>
                        <a:t>Federation to SaaS Apps</a:t>
                      </a:r>
                    </a:p>
                  </a:txBody>
                  <a:tcPr marL="91444" marR="91444" marT="45733" marB="45733"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chemeClr val="tx2"/>
                          </a:solidFill>
                          <a:latin typeface="RN House Sans Regular" panose="020B0504020203020204" pitchFamily="34" charset="0"/>
                          <a:ea typeface="+mn-ea"/>
                          <a:cs typeface="+mn-cs"/>
                        </a:rPr>
                        <a:t>Approved</a:t>
                      </a:r>
                    </a:p>
                  </a:txBody>
                  <a:tcPr marL="91444" marR="91444" marT="45733" marB="45733" anchor="ctr"/>
                </a:tc>
                <a:extLst>
                  <a:ext uri="{0D108BD9-81ED-4DB2-BD59-A6C34878D82A}">
                    <a16:rowId xmlns:a16="http://schemas.microsoft.com/office/drawing/2014/main" val="897789707"/>
                  </a:ext>
                </a:extLst>
              </a:tr>
              <a:tr h="304663">
                <a:tc>
                  <a:txBody>
                    <a:bodyPr/>
                    <a:lstStyle/>
                    <a:p>
                      <a:pPr marL="0" algn="l" defTabSz="1034701" rtl="0" eaLnBrk="1" latinLnBrk="0" hangingPunct="1"/>
                      <a:r>
                        <a:rPr lang="en-GB" sz="1200" kern="1200" baseline="0">
                          <a:solidFill>
                            <a:schemeClr val="tx2"/>
                          </a:solidFill>
                          <a:latin typeface="RN House Sans Regular" panose="020B0504020203020204" pitchFamily="34" charset="0"/>
                          <a:ea typeface="+mn-ea"/>
                          <a:cs typeface="+mn-cs"/>
                          <a:hlinkClick r:id="rId4">
                            <a:extLst>
                              <a:ext uri="{A12FA001-AC4F-418D-AE19-62706E023703}">
                                <ahyp:hlinkClr xmlns:ahyp="http://schemas.microsoft.com/office/drawing/2018/hyperlinkcolor" val="tx"/>
                              </a:ext>
                            </a:extLst>
                          </a:hlinkClick>
                        </a:rPr>
                        <a:t>IP400</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rPr>
                        <a:t>Federated Identity &amp; Access</a:t>
                      </a:r>
                    </a:p>
                  </a:txBody>
                  <a:tcPr marL="91444" marR="91444" marT="45733" marB="45733"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chemeClr val="tx2"/>
                          </a:solidFill>
                          <a:latin typeface="RN House Sans Regular" panose="020B0504020203020204" pitchFamily="34" charset="0"/>
                          <a:ea typeface="+mn-ea"/>
                          <a:cs typeface="+mn-cs"/>
                        </a:rPr>
                        <a:t>In Service</a:t>
                      </a:r>
                    </a:p>
                  </a:txBody>
                  <a:tcPr marL="91444" marR="91444" marT="45733" marB="45733" anchor="ctr"/>
                </a:tc>
                <a:extLst>
                  <a:ext uri="{0D108BD9-81ED-4DB2-BD59-A6C34878D82A}">
                    <a16:rowId xmlns:a16="http://schemas.microsoft.com/office/drawing/2014/main" val="3685404852"/>
                  </a:ext>
                </a:extLst>
              </a:tr>
              <a:tr h="304663">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hlinkClick r:id="rId5">
                            <a:extLst>
                              <a:ext uri="{A12FA001-AC4F-418D-AE19-62706E023703}">
                                <ahyp:hlinkClr xmlns:ahyp="http://schemas.microsoft.com/office/drawing/2018/hyperlinkcolor" val="tx"/>
                              </a:ext>
                            </a:extLst>
                          </a:hlinkClick>
                        </a:rPr>
                        <a:t>SCP_056</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rPr>
                        <a:t>UCS - Secure consumption of a 3rd party SaaS service</a:t>
                      </a:r>
                    </a:p>
                  </a:txBody>
                  <a:tcPr marL="91444" marR="91444" marT="45733" marB="45733"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chemeClr val="tx2"/>
                          </a:solidFill>
                          <a:latin typeface="RN House Sans Regular" panose="020B0504020203020204" pitchFamily="34" charset="0"/>
                          <a:ea typeface="+mn-ea"/>
                          <a:cs typeface="+mn-cs"/>
                        </a:rPr>
                        <a:t>Approved</a:t>
                      </a:r>
                    </a:p>
                  </a:txBody>
                  <a:tcPr marL="91444" marR="91444" marT="45733" marB="45733" anchor="ctr"/>
                </a:tc>
                <a:extLst>
                  <a:ext uri="{0D108BD9-81ED-4DB2-BD59-A6C34878D82A}">
                    <a16:rowId xmlns:a16="http://schemas.microsoft.com/office/drawing/2014/main" val="545368893"/>
                  </a:ext>
                </a:extLst>
              </a:tr>
              <a:tr h="304663">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hlinkClick r:id="rId6">
                            <a:extLst>
                              <a:ext uri="{A12FA001-AC4F-418D-AE19-62706E023703}">
                                <ahyp:hlinkClr xmlns:ahyp="http://schemas.microsoft.com/office/drawing/2018/hyperlinkcolor" val="tx"/>
                              </a:ext>
                            </a:extLst>
                          </a:hlinkClick>
                        </a:rPr>
                        <a:t>SCP_046</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rPr>
                        <a:t>FDN - Federated Single Sign On</a:t>
                      </a:r>
                    </a:p>
                  </a:txBody>
                  <a:tcPr marL="91444" marR="91444" marT="45733" marB="45733"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chemeClr val="tx2"/>
                          </a:solidFill>
                          <a:latin typeface="RN House Sans Regular" panose="020B0504020203020204" pitchFamily="34" charset="0"/>
                          <a:ea typeface="+mn-ea"/>
                          <a:cs typeface="+mn-cs"/>
                        </a:rPr>
                        <a:t>Approved</a:t>
                      </a:r>
                    </a:p>
                  </a:txBody>
                  <a:tcPr marL="91444" marR="91444" marT="45733" marB="45733" anchor="ctr"/>
                </a:tc>
                <a:extLst>
                  <a:ext uri="{0D108BD9-81ED-4DB2-BD59-A6C34878D82A}">
                    <a16:rowId xmlns:a16="http://schemas.microsoft.com/office/drawing/2014/main" val="1439947284"/>
                  </a:ext>
                </a:extLst>
              </a:tr>
              <a:tr h="304663">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hlinkClick r:id="rId7"/>
                        </a:rPr>
                        <a:t>SP031</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rPr>
                        <a:t>File Transfer internal to NWG</a:t>
                      </a:r>
                    </a:p>
                  </a:txBody>
                  <a:tcPr marL="91444" marR="91444" marT="45733" marB="45733"/>
                </a:tc>
                <a:tc>
                  <a:txBody>
                    <a:bodyPr/>
                    <a:lstStyle/>
                    <a:p>
                      <a:pPr lvl="0" algn="l">
                        <a:lnSpc>
                          <a:spcPct val="100000"/>
                        </a:lnSpc>
                        <a:spcBef>
                          <a:spcPts val="0"/>
                        </a:spcBef>
                        <a:spcAft>
                          <a:spcPts val="0"/>
                        </a:spcAft>
                        <a:buNone/>
                      </a:pPr>
                      <a:r>
                        <a:rPr lang="en-US" sz="1200" kern="1200" baseline="0">
                          <a:solidFill>
                            <a:schemeClr val="tx2"/>
                          </a:solidFill>
                          <a:latin typeface="RN House Sans Regular" panose="020B0504020203020204" pitchFamily="34" charset="0"/>
                          <a:ea typeface="+mn-ea"/>
                          <a:cs typeface="+mn-cs"/>
                        </a:rPr>
                        <a:t>Approved</a:t>
                      </a:r>
                    </a:p>
                  </a:txBody>
                  <a:tcPr marL="91444" marR="91444" marT="45733" marB="45733"/>
                </a:tc>
                <a:extLst>
                  <a:ext uri="{0D108BD9-81ED-4DB2-BD59-A6C34878D82A}">
                    <a16:rowId xmlns:a16="http://schemas.microsoft.com/office/drawing/2014/main" val="760602038"/>
                  </a:ext>
                </a:extLst>
              </a:tr>
              <a:tr h="304663">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hlinkClick r:id="rId8"/>
                        </a:rPr>
                        <a:t>SP032</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dirty="0">
                          <a:solidFill>
                            <a:schemeClr val="tx2"/>
                          </a:solidFill>
                          <a:latin typeface="RN House Sans Regular" panose="020B0504020203020204" pitchFamily="34" charset="0"/>
                          <a:ea typeface="+mn-ea"/>
                          <a:cs typeface="+mn-cs"/>
                        </a:rPr>
                        <a:t>File Transfer external to NWG</a:t>
                      </a:r>
                    </a:p>
                  </a:txBody>
                  <a:tcPr marL="91444" marR="91444" marT="45733" marB="45733"/>
                </a:tc>
                <a:tc>
                  <a:txBody>
                    <a:bodyPr/>
                    <a:lstStyle/>
                    <a:p>
                      <a:pPr lvl="0" algn="l">
                        <a:lnSpc>
                          <a:spcPct val="100000"/>
                        </a:lnSpc>
                        <a:spcBef>
                          <a:spcPts val="0"/>
                        </a:spcBef>
                        <a:spcAft>
                          <a:spcPts val="0"/>
                        </a:spcAft>
                        <a:buNone/>
                      </a:pPr>
                      <a:r>
                        <a:rPr lang="en-US" sz="1200" kern="1200" baseline="0">
                          <a:solidFill>
                            <a:schemeClr val="tx2"/>
                          </a:solidFill>
                          <a:latin typeface="RN House Sans Regular" panose="020B0504020203020204" pitchFamily="34" charset="0"/>
                          <a:ea typeface="+mn-ea"/>
                          <a:cs typeface="+mn-cs"/>
                        </a:rPr>
                        <a:t>Approved</a:t>
                      </a:r>
                    </a:p>
                  </a:txBody>
                  <a:tcPr marL="91444" marR="91444" marT="45733" marB="45733"/>
                </a:tc>
                <a:extLst>
                  <a:ext uri="{0D108BD9-81ED-4DB2-BD59-A6C34878D82A}">
                    <a16:rowId xmlns:a16="http://schemas.microsoft.com/office/drawing/2014/main" val="1218658231"/>
                  </a:ext>
                </a:extLst>
              </a:tr>
              <a:tr h="304663">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hlinkClick r:id="rId9"/>
                        </a:rPr>
                        <a:t>VPC Endpoint</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dirty="0">
                          <a:solidFill>
                            <a:schemeClr val="tx2"/>
                          </a:solidFill>
                          <a:latin typeface="RN House Sans Regular" panose="020B0504020203020204" pitchFamily="34" charset="0"/>
                          <a:ea typeface="+mn-ea"/>
                          <a:cs typeface="+mn-cs"/>
                        </a:rPr>
                        <a:t>AWS product to establish connection with third party service using private link</a:t>
                      </a:r>
                      <a:endParaRPr lang="en-GB" sz="1200" kern="1200" baseline="0" dirty="0">
                        <a:solidFill>
                          <a:schemeClr val="tx2"/>
                        </a:solidFill>
                        <a:latin typeface="RN House Sans Regular" panose="020B0504020203020204" pitchFamily="34" charset="0"/>
                        <a:ea typeface="+mn-ea"/>
                        <a:cs typeface="+mn-cs"/>
                      </a:endParaRPr>
                    </a:p>
                  </a:txBody>
                  <a:tcPr marL="91444" marR="91444" marT="45733" marB="45733"/>
                </a:tc>
                <a:tc>
                  <a:txBody>
                    <a:bodyPr/>
                    <a:lstStyle/>
                    <a:p>
                      <a:pPr lvl="0" algn="l">
                        <a:lnSpc>
                          <a:spcPct val="100000"/>
                        </a:lnSpc>
                        <a:spcBef>
                          <a:spcPts val="0"/>
                        </a:spcBef>
                        <a:spcAft>
                          <a:spcPts val="0"/>
                        </a:spcAft>
                        <a:buNone/>
                      </a:pPr>
                      <a:r>
                        <a:rPr lang="en-US" sz="1200" kern="1200" baseline="0" dirty="0">
                          <a:solidFill>
                            <a:schemeClr val="tx2"/>
                          </a:solidFill>
                          <a:latin typeface="RN House Sans Regular" panose="020B0504020203020204" pitchFamily="34" charset="0"/>
                          <a:ea typeface="+mn-ea"/>
                          <a:cs typeface="+mn-cs"/>
                        </a:rPr>
                        <a:t>Approved</a:t>
                      </a:r>
                    </a:p>
                  </a:txBody>
                  <a:tcPr marL="91444" marR="91444" marT="45733" marB="45733"/>
                </a:tc>
                <a:extLst>
                  <a:ext uri="{0D108BD9-81ED-4DB2-BD59-A6C34878D82A}">
                    <a16:rowId xmlns:a16="http://schemas.microsoft.com/office/drawing/2014/main" val="1767958680"/>
                  </a:ext>
                </a:extLst>
              </a:tr>
            </a:tbl>
          </a:graphicData>
        </a:graphic>
      </p:graphicFrame>
    </p:spTree>
    <p:extLst>
      <p:ext uri="{BB962C8B-B14F-4D97-AF65-F5344CB8AC3E}">
        <p14:creationId xmlns:p14="http://schemas.microsoft.com/office/powerpoint/2010/main" val="4288170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4105591-1DA3-4C0C-A4BD-569BE23BF18D}"/>
              </a:ext>
            </a:extLst>
          </p:cNvPr>
          <p:cNvSpPr>
            <a:spLocks noGrp="1"/>
          </p:cNvSpPr>
          <p:nvPr>
            <p:ph type="sldNum" sz="quarter" idx="10"/>
          </p:nvPr>
        </p:nvSpPr>
        <p:spPr/>
        <p:txBody>
          <a:bodyPr/>
          <a:lstStyle/>
          <a:p>
            <a:fld id="{08BDDC8D-36E9-467E-8CF1-750845950A7F}" type="slidenum">
              <a:rPr lang="en-GB" smtClean="0"/>
              <a:pPr/>
              <a:t>15</a:t>
            </a:fld>
            <a:endParaRPr lang="en-GB"/>
          </a:p>
        </p:txBody>
      </p:sp>
      <p:sp>
        <p:nvSpPr>
          <p:cNvPr id="4" name="Title 3">
            <a:extLst>
              <a:ext uri="{FF2B5EF4-FFF2-40B4-BE49-F238E27FC236}">
                <a16:creationId xmlns:a16="http://schemas.microsoft.com/office/drawing/2014/main" id="{65FEFC21-C20D-4CEF-B327-55B11CA28771}"/>
              </a:ext>
            </a:extLst>
          </p:cNvPr>
          <p:cNvSpPr>
            <a:spLocks noGrp="1"/>
          </p:cNvSpPr>
          <p:nvPr>
            <p:ph type="title"/>
          </p:nvPr>
        </p:nvSpPr>
        <p:spPr/>
        <p:txBody>
          <a:bodyPr/>
          <a:lstStyle/>
          <a:p>
            <a:r>
              <a:rPr lang="en-GB" altLang="en-US"/>
              <a:t>Delivery Scope: Non-Functional Requirements</a:t>
            </a:r>
            <a:endParaRPr lang="en-GB"/>
          </a:p>
        </p:txBody>
      </p:sp>
      <p:pic>
        <p:nvPicPr>
          <p:cNvPr id="5" name="Graphic 5" descr="Send">
            <a:extLst>
              <a:ext uri="{FF2B5EF4-FFF2-40B4-BE49-F238E27FC236}">
                <a16:creationId xmlns:a16="http://schemas.microsoft.com/office/drawing/2014/main" id="{1207DB5C-9AF9-4164-A1FA-4EDC039450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48800" y="762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7" name="Table 6">
            <a:extLst>
              <a:ext uri="{FF2B5EF4-FFF2-40B4-BE49-F238E27FC236}">
                <a16:creationId xmlns:a16="http://schemas.microsoft.com/office/drawing/2014/main" id="{7B04CD5A-6A10-41E9-972A-B58D05EAF807}"/>
              </a:ext>
            </a:extLst>
          </p:cNvPr>
          <p:cNvGraphicFramePr>
            <a:graphicFrameLocks noGrp="1"/>
          </p:cNvGraphicFramePr>
          <p:nvPr>
            <p:extLst>
              <p:ext uri="{D42A27DB-BD31-4B8C-83A1-F6EECF244321}">
                <p14:modId xmlns:p14="http://schemas.microsoft.com/office/powerpoint/2010/main" val="1156694368"/>
              </p:ext>
            </p:extLst>
          </p:nvPr>
        </p:nvGraphicFramePr>
        <p:xfrm>
          <a:off x="486000" y="1723509"/>
          <a:ext cx="4713796" cy="735013"/>
        </p:xfrm>
        <a:graphic>
          <a:graphicData uri="http://schemas.openxmlformats.org/drawingml/2006/table">
            <a:tbl>
              <a:tblPr firstRow="1" bandRow="1">
                <a:tableStyleId>{69CF1AB2-1976-4502-BF36-3FF5EA218861}</a:tableStyleId>
              </a:tblPr>
              <a:tblGrid>
                <a:gridCol w="919719">
                  <a:extLst>
                    <a:ext uri="{9D8B030D-6E8A-4147-A177-3AD203B41FA5}">
                      <a16:colId xmlns:a16="http://schemas.microsoft.com/office/drawing/2014/main" val="1711881281"/>
                    </a:ext>
                  </a:extLst>
                </a:gridCol>
                <a:gridCol w="873457">
                  <a:extLst>
                    <a:ext uri="{9D8B030D-6E8A-4147-A177-3AD203B41FA5}">
                      <a16:colId xmlns:a16="http://schemas.microsoft.com/office/drawing/2014/main" val="481655940"/>
                    </a:ext>
                  </a:extLst>
                </a:gridCol>
                <a:gridCol w="818866">
                  <a:extLst>
                    <a:ext uri="{9D8B030D-6E8A-4147-A177-3AD203B41FA5}">
                      <a16:colId xmlns:a16="http://schemas.microsoft.com/office/drawing/2014/main" val="4125057237"/>
                    </a:ext>
                  </a:extLst>
                </a:gridCol>
                <a:gridCol w="996286">
                  <a:extLst>
                    <a:ext uri="{9D8B030D-6E8A-4147-A177-3AD203B41FA5}">
                      <a16:colId xmlns:a16="http://schemas.microsoft.com/office/drawing/2014/main" val="3350701521"/>
                    </a:ext>
                  </a:extLst>
                </a:gridCol>
                <a:gridCol w="1105468">
                  <a:extLst>
                    <a:ext uri="{9D8B030D-6E8A-4147-A177-3AD203B41FA5}">
                      <a16:colId xmlns:a16="http://schemas.microsoft.com/office/drawing/2014/main" val="3480288087"/>
                    </a:ext>
                  </a:extLst>
                </a:gridCol>
              </a:tblGrid>
              <a:tr h="245506">
                <a:tc gridSpan="5">
                  <a:txBody>
                    <a:bodyPr/>
                    <a:lstStyle/>
                    <a:p>
                      <a:pPr algn="l" fontAlgn="base"/>
                      <a:r>
                        <a:rPr lang="en-GB" sz="1000" b="1" i="0">
                          <a:solidFill>
                            <a:srgbClr val="001C39"/>
                          </a:solidFill>
                          <a:effectLst/>
                          <a:latin typeface="RN House Sans"/>
                        </a:rPr>
                        <a:t>Acceptable Maintenance Windows</a:t>
                      </a:r>
                      <a:endParaRPr lang="en-GB" sz="1800" b="1" i="0">
                        <a:solidFill>
                          <a:srgbClr val="001C39"/>
                        </a:solidFill>
                        <a:effectLst/>
                        <a:latin typeface="RN House Sans"/>
                      </a:endParaRPr>
                    </a:p>
                  </a:txBody>
                  <a:tcPr marT="45749" marB="45749"/>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2213023876"/>
                  </a:ext>
                </a:extLst>
              </a:tr>
              <a:tr h="245506">
                <a:tc>
                  <a:txBody>
                    <a:bodyPr/>
                    <a:lstStyle/>
                    <a:p>
                      <a:pPr algn="r" fontAlgn="base"/>
                      <a:r>
                        <a:rPr lang="en-GB" sz="1000" b="0" i="0">
                          <a:solidFill>
                            <a:srgbClr val="0A2F64"/>
                          </a:solidFill>
                          <a:effectLst/>
                          <a:latin typeface="RN House Sans"/>
                        </a:rPr>
                        <a:t>Time Zone</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749" marB="45749"/>
                </a:tc>
                <a:tc>
                  <a:txBody>
                    <a:bodyPr/>
                    <a:lstStyle/>
                    <a:p>
                      <a:pPr algn="r" fontAlgn="base"/>
                      <a:r>
                        <a:rPr lang="en-GB" sz="1000" b="0" i="0">
                          <a:solidFill>
                            <a:srgbClr val="0A2F64"/>
                          </a:solidFill>
                          <a:effectLst/>
                          <a:latin typeface="RN House Sans"/>
                        </a:rPr>
                        <a:t>Weekdays</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749" marB="45749"/>
                </a:tc>
                <a:tc>
                  <a:txBody>
                    <a:bodyPr/>
                    <a:lstStyle/>
                    <a:p>
                      <a:pPr algn="r" fontAlgn="base"/>
                      <a:r>
                        <a:rPr lang="en-GB" sz="1000" b="0" i="0">
                          <a:solidFill>
                            <a:srgbClr val="0A2F64"/>
                          </a:solidFill>
                          <a:effectLst/>
                          <a:latin typeface="RN House Sans"/>
                        </a:rPr>
                        <a:t>Saturday</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749" marB="45749"/>
                </a:tc>
                <a:tc>
                  <a:txBody>
                    <a:bodyPr/>
                    <a:lstStyle/>
                    <a:p>
                      <a:pPr algn="ctr" fontAlgn="base"/>
                      <a:r>
                        <a:rPr lang="en-GB" sz="1000" b="0" i="0">
                          <a:solidFill>
                            <a:srgbClr val="0A2F64"/>
                          </a:solidFill>
                          <a:effectLst/>
                          <a:latin typeface="RN House Sans"/>
                        </a:rPr>
                        <a:t>Sunday</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749" marB="45749"/>
                </a:tc>
                <a:tc>
                  <a:txBody>
                    <a:bodyPr/>
                    <a:lstStyle/>
                    <a:p>
                      <a:pPr algn="r" fontAlgn="base"/>
                      <a:r>
                        <a:rPr lang="en-GB" sz="1000" b="0" i="0">
                          <a:solidFill>
                            <a:srgbClr val="0A2F64"/>
                          </a:solidFill>
                          <a:effectLst/>
                          <a:latin typeface="RN House Sans"/>
                        </a:rPr>
                        <a:t>Bank Holiday</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749" marB="45749"/>
                </a:tc>
                <a:extLst>
                  <a:ext uri="{0D108BD9-81ED-4DB2-BD59-A6C34878D82A}">
                    <a16:rowId xmlns:a16="http://schemas.microsoft.com/office/drawing/2014/main" val="2315959490"/>
                  </a:ext>
                </a:extLst>
              </a:tr>
              <a:tr h="244001">
                <a:tc>
                  <a:txBody>
                    <a:bodyPr/>
                    <a:lstStyle/>
                    <a:p>
                      <a:pPr algn="ctr" fontAlgn="base"/>
                      <a:r>
                        <a:rPr lang="en-GB" sz="1000" b="0" i="0">
                          <a:solidFill>
                            <a:srgbClr val="0A2F64"/>
                          </a:solidFill>
                          <a:effectLst/>
                          <a:latin typeface="RN House Sans"/>
                        </a:rPr>
                        <a:t>UK</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749" marB="45749"/>
                </a:tc>
                <a:tc>
                  <a:txBody>
                    <a:bodyPr/>
                    <a:lstStyle/>
                    <a:p>
                      <a:pPr algn="ctr" fontAlgn="auto"/>
                      <a:r>
                        <a:rPr lang="en-GB" sz="1000" b="0" i="0">
                          <a:solidFill>
                            <a:srgbClr val="0A2F64"/>
                          </a:solidFill>
                          <a:effectLst/>
                          <a:latin typeface="RN House Sans"/>
                        </a:rPr>
                        <a:t>​n/a</a:t>
                      </a:r>
                      <a:endParaRPr lang="en-GB" sz="1000" b="0" i="0">
                        <a:solidFill>
                          <a:srgbClr val="0A2F64"/>
                        </a:solidFill>
                        <a:effectLst/>
                        <a:latin typeface="RN House Sans" panose="020B0504020203020204" pitchFamily="34" charset="0"/>
                      </a:endParaRPr>
                    </a:p>
                  </a:txBody>
                  <a:tcPr marT="45749" marB="45749"/>
                </a:tc>
                <a:tc>
                  <a:txBody>
                    <a:bodyPr/>
                    <a:lstStyle/>
                    <a:p>
                      <a:pPr lvl="0" algn="ctr">
                        <a:buNone/>
                      </a:pPr>
                      <a:r>
                        <a:rPr lang="en-GB" sz="1000" b="0" i="0">
                          <a:solidFill>
                            <a:srgbClr val="0A2F64"/>
                          </a:solidFill>
                          <a:effectLst/>
                          <a:latin typeface="RN House Sans"/>
                        </a:rPr>
                        <a:t>n/a</a:t>
                      </a:r>
                      <a:endParaRPr lang="en-GB" sz="1000" b="0" i="0">
                        <a:solidFill>
                          <a:srgbClr val="0A2F64"/>
                        </a:solidFill>
                        <a:effectLst/>
                        <a:latin typeface="RN House Sans" panose="020B0504020203020204" pitchFamily="34" charset="0"/>
                      </a:endParaRPr>
                    </a:p>
                  </a:txBody>
                  <a:tcPr marT="45749" marB="45749"/>
                </a:tc>
                <a:tc>
                  <a:txBody>
                    <a:bodyPr/>
                    <a:lstStyle/>
                    <a:p>
                      <a:pPr lvl="0" algn="ctr">
                        <a:buNone/>
                      </a:pPr>
                      <a:r>
                        <a:rPr lang="en-GB" sz="1000" b="0" i="0">
                          <a:solidFill>
                            <a:srgbClr val="0A2F64"/>
                          </a:solidFill>
                          <a:effectLst/>
                          <a:latin typeface="RN House Sans"/>
                        </a:rPr>
                        <a:t>0000-0400</a:t>
                      </a:r>
                      <a:endParaRPr lang="en-GB" sz="1000" b="0" i="0">
                        <a:solidFill>
                          <a:srgbClr val="0A2F64"/>
                        </a:solidFill>
                        <a:effectLst/>
                        <a:latin typeface="RN House Sans" panose="020B0504020203020204" pitchFamily="34" charset="0"/>
                      </a:endParaRPr>
                    </a:p>
                  </a:txBody>
                  <a:tcPr marT="45749" marB="45749"/>
                </a:tc>
                <a:tc>
                  <a:txBody>
                    <a:bodyPr/>
                    <a:lstStyle/>
                    <a:p>
                      <a:pPr lvl="0" algn="ctr">
                        <a:buNone/>
                      </a:pPr>
                      <a:r>
                        <a:rPr lang="en-GB" sz="1000" b="0" i="0">
                          <a:solidFill>
                            <a:srgbClr val="0A2F64"/>
                          </a:solidFill>
                          <a:effectLst/>
                          <a:latin typeface="RN House Sans"/>
                        </a:rPr>
                        <a:t>n/a</a:t>
                      </a:r>
                      <a:endParaRPr lang="en-GB" sz="1000" b="0" i="0">
                        <a:solidFill>
                          <a:srgbClr val="0A2F64"/>
                        </a:solidFill>
                        <a:effectLst/>
                        <a:latin typeface="RN House Sans" panose="020B0504020203020204" pitchFamily="34" charset="0"/>
                      </a:endParaRPr>
                    </a:p>
                  </a:txBody>
                  <a:tcPr marT="45749" marB="45749"/>
                </a:tc>
                <a:extLst>
                  <a:ext uri="{0D108BD9-81ED-4DB2-BD59-A6C34878D82A}">
                    <a16:rowId xmlns:a16="http://schemas.microsoft.com/office/drawing/2014/main" val="1307985155"/>
                  </a:ext>
                </a:extLst>
              </a:tr>
            </a:tbl>
          </a:graphicData>
        </a:graphic>
      </p:graphicFrame>
      <p:graphicFrame>
        <p:nvGraphicFramePr>
          <p:cNvPr id="8" name="Table 7">
            <a:extLst>
              <a:ext uri="{FF2B5EF4-FFF2-40B4-BE49-F238E27FC236}">
                <a16:creationId xmlns:a16="http://schemas.microsoft.com/office/drawing/2014/main" id="{52730C05-9420-4F3B-B596-84D990594C5B}"/>
              </a:ext>
            </a:extLst>
          </p:cNvPr>
          <p:cNvGraphicFramePr>
            <a:graphicFrameLocks noGrp="1"/>
          </p:cNvGraphicFramePr>
          <p:nvPr>
            <p:extLst>
              <p:ext uri="{D42A27DB-BD31-4B8C-83A1-F6EECF244321}">
                <p14:modId xmlns:p14="http://schemas.microsoft.com/office/powerpoint/2010/main" val="1709981032"/>
              </p:ext>
            </p:extLst>
          </p:nvPr>
        </p:nvGraphicFramePr>
        <p:xfrm>
          <a:off x="5346700" y="1723509"/>
          <a:ext cx="5039247" cy="757044"/>
        </p:xfrm>
        <a:graphic>
          <a:graphicData uri="http://schemas.openxmlformats.org/drawingml/2006/table">
            <a:tbl>
              <a:tblPr firstRow="1" bandRow="1">
                <a:tableStyleId>{69CF1AB2-1976-4502-BF36-3FF5EA218861}</a:tableStyleId>
              </a:tblPr>
              <a:tblGrid>
                <a:gridCol w="903454">
                  <a:extLst>
                    <a:ext uri="{9D8B030D-6E8A-4147-A177-3AD203B41FA5}">
                      <a16:colId xmlns:a16="http://schemas.microsoft.com/office/drawing/2014/main" val="2156585831"/>
                    </a:ext>
                  </a:extLst>
                </a:gridCol>
                <a:gridCol w="801851">
                  <a:extLst>
                    <a:ext uri="{9D8B030D-6E8A-4147-A177-3AD203B41FA5}">
                      <a16:colId xmlns:a16="http://schemas.microsoft.com/office/drawing/2014/main" val="2108738424"/>
                    </a:ext>
                  </a:extLst>
                </a:gridCol>
                <a:gridCol w="912877">
                  <a:extLst>
                    <a:ext uri="{9D8B030D-6E8A-4147-A177-3AD203B41FA5}">
                      <a16:colId xmlns:a16="http://schemas.microsoft.com/office/drawing/2014/main" val="1014978109"/>
                    </a:ext>
                  </a:extLst>
                </a:gridCol>
                <a:gridCol w="937549">
                  <a:extLst>
                    <a:ext uri="{9D8B030D-6E8A-4147-A177-3AD203B41FA5}">
                      <a16:colId xmlns:a16="http://schemas.microsoft.com/office/drawing/2014/main" val="1035781387"/>
                    </a:ext>
                  </a:extLst>
                </a:gridCol>
                <a:gridCol w="1483516">
                  <a:extLst>
                    <a:ext uri="{9D8B030D-6E8A-4147-A177-3AD203B41FA5}">
                      <a16:colId xmlns:a16="http://schemas.microsoft.com/office/drawing/2014/main" val="1568669588"/>
                    </a:ext>
                  </a:extLst>
                </a:gridCol>
              </a:tblGrid>
              <a:tr h="246134">
                <a:tc gridSpan="5">
                  <a:txBody>
                    <a:bodyPr/>
                    <a:lstStyle/>
                    <a:p>
                      <a:pPr algn="l" fontAlgn="base"/>
                      <a:r>
                        <a:rPr lang="en-GB" sz="1000" b="1" i="0">
                          <a:solidFill>
                            <a:srgbClr val="001C39"/>
                          </a:solidFill>
                          <a:effectLst/>
                          <a:latin typeface="RN House Sans"/>
                        </a:rPr>
                        <a:t>Operational Hours​</a:t>
                      </a:r>
                      <a:endParaRPr lang="en-GB" sz="1800" b="1" i="0">
                        <a:solidFill>
                          <a:srgbClr val="001C39"/>
                        </a:solidFill>
                        <a:effectLst/>
                        <a:latin typeface="RN House Sans"/>
                      </a:endParaRPr>
                    </a:p>
                  </a:txBody>
                  <a:tcPr marT="45866" marB="45866"/>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2543976117"/>
                  </a:ext>
                </a:extLst>
              </a:tr>
              <a:tr h="246134">
                <a:tc>
                  <a:txBody>
                    <a:bodyPr/>
                    <a:lstStyle/>
                    <a:p>
                      <a:pPr algn="r" fontAlgn="base"/>
                      <a:r>
                        <a:rPr lang="en-GB" sz="1000" b="0" i="0">
                          <a:solidFill>
                            <a:srgbClr val="0A2F64"/>
                          </a:solidFill>
                          <a:effectLst/>
                          <a:latin typeface="RN House Sans"/>
                        </a:rPr>
                        <a:t>Time Zone</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866" marB="45866"/>
                </a:tc>
                <a:tc>
                  <a:txBody>
                    <a:bodyPr/>
                    <a:lstStyle/>
                    <a:p>
                      <a:pPr algn="r" fontAlgn="base"/>
                      <a:r>
                        <a:rPr lang="en-GB" sz="1000" b="0" i="0">
                          <a:solidFill>
                            <a:srgbClr val="0A2F64"/>
                          </a:solidFill>
                          <a:effectLst/>
                          <a:latin typeface="RN House Sans"/>
                        </a:rPr>
                        <a:t>Weekdays</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866" marB="45866"/>
                </a:tc>
                <a:tc>
                  <a:txBody>
                    <a:bodyPr/>
                    <a:lstStyle/>
                    <a:p>
                      <a:pPr algn="ctr" fontAlgn="base"/>
                      <a:r>
                        <a:rPr lang="en-GB" sz="1000" b="0" i="0">
                          <a:solidFill>
                            <a:srgbClr val="0A2F64"/>
                          </a:solidFill>
                          <a:effectLst/>
                          <a:latin typeface="RN House Sans"/>
                        </a:rPr>
                        <a:t>Saturday</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866" marB="45866"/>
                </a:tc>
                <a:tc>
                  <a:txBody>
                    <a:bodyPr/>
                    <a:lstStyle/>
                    <a:p>
                      <a:pPr algn="ctr" fontAlgn="base"/>
                      <a:r>
                        <a:rPr lang="en-GB" sz="1000" b="0" i="0">
                          <a:solidFill>
                            <a:srgbClr val="0A2F64"/>
                          </a:solidFill>
                          <a:effectLst/>
                          <a:latin typeface="RN House Sans"/>
                        </a:rPr>
                        <a:t>Sunday</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866" marB="45866"/>
                </a:tc>
                <a:tc>
                  <a:txBody>
                    <a:bodyPr/>
                    <a:lstStyle/>
                    <a:p>
                      <a:pPr algn="ctr" fontAlgn="base"/>
                      <a:r>
                        <a:rPr lang="en-GB" sz="1000" b="0" i="0">
                          <a:solidFill>
                            <a:srgbClr val="0A2F64"/>
                          </a:solidFill>
                          <a:effectLst/>
                          <a:latin typeface="RN House Sans"/>
                        </a:rPr>
                        <a:t>Bank Holiday</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866" marB="45866"/>
                </a:tc>
                <a:extLst>
                  <a:ext uri="{0D108BD9-81ED-4DB2-BD59-A6C34878D82A}">
                    <a16:rowId xmlns:a16="http://schemas.microsoft.com/office/drawing/2014/main" val="758754863"/>
                  </a:ext>
                </a:extLst>
              </a:tr>
              <a:tr h="264776">
                <a:tc>
                  <a:txBody>
                    <a:bodyPr/>
                    <a:lstStyle/>
                    <a:p>
                      <a:pPr algn="ctr" fontAlgn="base"/>
                      <a:r>
                        <a:rPr lang="en-GB" sz="1000" b="0" i="0">
                          <a:solidFill>
                            <a:srgbClr val="0A2F64"/>
                          </a:solidFill>
                          <a:effectLst/>
                          <a:latin typeface="RN House Sans"/>
                        </a:rPr>
                        <a:t>UK</a:t>
                      </a:r>
                      <a:r>
                        <a:rPr lang="en-GB" sz="1000" b="0" i="0">
                          <a:solidFill>
                            <a:srgbClr val="001C39"/>
                          </a:solidFill>
                          <a:effectLst/>
                          <a:latin typeface="RN House Sans"/>
                        </a:rPr>
                        <a:t>​</a:t>
                      </a:r>
                      <a:endParaRPr lang="en-GB" sz="1800" b="0" i="0">
                        <a:solidFill>
                          <a:srgbClr val="001C39"/>
                        </a:solidFill>
                        <a:effectLst/>
                        <a:latin typeface="RN House Sans"/>
                      </a:endParaRPr>
                    </a:p>
                  </a:txBody>
                  <a:tcPr marT="45866" marB="45866"/>
                </a:tc>
                <a:tc>
                  <a:txBody>
                    <a:bodyPr/>
                    <a:lstStyle/>
                    <a:p>
                      <a:pPr algn="ctr"/>
                      <a:r>
                        <a:rPr lang="en-GB" sz="1000" b="0" i="0" kern="1200">
                          <a:solidFill>
                            <a:srgbClr val="001C39"/>
                          </a:solidFill>
                          <a:effectLst/>
                          <a:latin typeface="RN House Sans"/>
                          <a:ea typeface="+mn-ea"/>
                          <a:cs typeface="+mn-cs"/>
                        </a:rPr>
                        <a:t>​0001-2359</a:t>
                      </a:r>
                    </a:p>
                  </a:txBody>
                  <a:tcPr/>
                </a:tc>
                <a:tc>
                  <a:txBody>
                    <a:bodyPr/>
                    <a:lstStyle/>
                    <a:p>
                      <a:pPr algn="ctr"/>
                      <a:r>
                        <a:rPr lang="en-GB" sz="1000" b="0" i="0" kern="1200">
                          <a:solidFill>
                            <a:srgbClr val="001C39"/>
                          </a:solidFill>
                          <a:effectLst/>
                          <a:latin typeface="RN House Sans"/>
                          <a:ea typeface="+mn-ea"/>
                          <a:cs typeface="+mn-cs"/>
                        </a:rPr>
                        <a:t>0001-2359</a:t>
                      </a:r>
                    </a:p>
                  </a:txBody>
                  <a:tcPr/>
                </a:tc>
                <a:tc>
                  <a:txBody>
                    <a:bodyPr/>
                    <a:lstStyle/>
                    <a:p>
                      <a:pPr algn="ctr"/>
                      <a:r>
                        <a:rPr lang="en-GB" sz="1000" b="0" i="0" kern="1200">
                          <a:solidFill>
                            <a:srgbClr val="001C39"/>
                          </a:solidFill>
                          <a:effectLst/>
                          <a:latin typeface="RN House Sans"/>
                          <a:ea typeface="+mn-ea"/>
                          <a:cs typeface="+mn-cs"/>
                        </a:rPr>
                        <a:t>0401-2359</a:t>
                      </a:r>
                    </a:p>
                  </a:txBody>
                  <a:tcPr/>
                </a:tc>
                <a:tc>
                  <a:txBody>
                    <a:bodyPr/>
                    <a:lstStyle/>
                    <a:p>
                      <a:pPr algn="ctr"/>
                      <a:r>
                        <a:rPr lang="en-GB" sz="1000" b="0" i="0" kern="1200">
                          <a:solidFill>
                            <a:srgbClr val="001C39"/>
                          </a:solidFill>
                          <a:effectLst/>
                          <a:latin typeface="RN House Sans"/>
                          <a:ea typeface="+mn-ea"/>
                          <a:cs typeface="+mn-cs"/>
                        </a:rPr>
                        <a:t>0401-2359</a:t>
                      </a:r>
                    </a:p>
                  </a:txBody>
                  <a:tcPr/>
                </a:tc>
                <a:extLst>
                  <a:ext uri="{0D108BD9-81ED-4DB2-BD59-A6C34878D82A}">
                    <a16:rowId xmlns:a16="http://schemas.microsoft.com/office/drawing/2014/main" val="526199182"/>
                  </a:ext>
                </a:extLst>
              </a:tr>
            </a:tbl>
          </a:graphicData>
        </a:graphic>
      </p:graphicFrame>
    </p:spTree>
    <p:extLst>
      <p:ext uri="{BB962C8B-B14F-4D97-AF65-F5344CB8AC3E}">
        <p14:creationId xmlns:p14="http://schemas.microsoft.com/office/powerpoint/2010/main" val="287725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
            <a:extLst>
              <a:ext uri="{FF2B5EF4-FFF2-40B4-BE49-F238E27FC236}">
                <a16:creationId xmlns:a16="http://schemas.microsoft.com/office/drawing/2014/main" id="{48233AF7-B4CA-414A-91A5-729823C7248C}"/>
              </a:ext>
            </a:extLst>
          </p:cNvPr>
          <p:cNvSpPr txBox="1">
            <a:spLocks/>
          </p:cNvSpPr>
          <p:nvPr/>
        </p:nvSpPr>
        <p:spPr bwMode="gray">
          <a:xfrm>
            <a:off x="486700" y="2340244"/>
            <a:ext cx="6962971" cy="3791615"/>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2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2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2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2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2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2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2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2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200" kern="1200" dirty="0" smtClean="0">
                <a:solidFill>
                  <a:schemeClr val="tx2"/>
                </a:solidFill>
                <a:latin typeface="RN House Sans Regular" panose="020B0504020203020204" pitchFamily="34" charset="0"/>
                <a:ea typeface="+mn-ea"/>
                <a:cs typeface="Arial" panose="020B0604020202020204" pitchFamily="34" charset="0"/>
              </a:defRPr>
            </a:lvl9pPr>
          </a:lstStyle>
          <a:p>
            <a:pPr>
              <a:defRPr/>
            </a:pPr>
            <a:r>
              <a:rPr lang="en-GB" altLang="en-US"/>
              <a:t>Describe resilience and continuity requirements for:</a:t>
            </a:r>
            <a:r>
              <a:rPr lang="en-US" altLang="en-US"/>
              <a:t>​</a:t>
            </a:r>
          </a:p>
          <a:p>
            <a:pPr marL="171450" indent="-171450">
              <a:buFont typeface="Arial" panose="020B0604020202020204" pitchFamily="34" charset="0"/>
              <a:buChar char="•"/>
            </a:pPr>
            <a:r>
              <a:rPr lang="en-GB"/>
              <a:t>DR Recovery Time objective &lt;= 24 hours; DR Recovery Point objective &lt;= 24 hours.</a:t>
            </a:r>
          </a:p>
          <a:p>
            <a:pPr marL="171450" indent="-171450">
              <a:buFont typeface="Arial" panose="020B0604020202020204" pitchFamily="34" charset="0"/>
              <a:buChar char="•"/>
            </a:pPr>
            <a:r>
              <a:rPr lang="en-GB"/>
              <a:t>System to be highly available as per operational hours.  Any scheduled downtime for maintenance is agreed in advance and outside core operational hours.</a:t>
            </a:r>
          </a:p>
          <a:p>
            <a:pPr marL="171450" indent="-171450">
              <a:buFont typeface="Arial" panose="020B0604020202020204" pitchFamily="34" charset="0"/>
              <a:buChar char="•"/>
            </a:pPr>
            <a:r>
              <a:rPr lang="en-GB"/>
              <a:t>SLA support &amp; maintenance with third party - technology must bring system up within 24 hours</a:t>
            </a:r>
          </a:p>
        </p:txBody>
      </p:sp>
      <p:sp>
        <p:nvSpPr>
          <p:cNvPr id="2" name="Content Placeholder 1">
            <a:extLst>
              <a:ext uri="{FF2B5EF4-FFF2-40B4-BE49-F238E27FC236}">
                <a16:creationId xmlns:a16="http://schemas.microsoft.com/office/drawing/2014/main" id="{578E1C4A-CF65-403E-ACA5-549866456011}"/>
              </a:ext>
            </a:extLst>
          </p:cNvPr>
          <p:cNvSpPr>
            <a:spLocks noGrp="1"/>
          </p:cNvSpPr>
          <p:nvPr>
            <p:ph sz="quarter" idx="11"/>
          </p:nvPr>
        </p:nvSpPr>
        <p:spPr>
          <a:xfrm>
            <a:off x="486000" y="1119614"/>
            <a:ext cx="6963671" cy="468477"/>
          </a:xfrm>
        </p:spPr>
        <p:txBody>
          <a:bodyPr/>
          <a:lstStyle/>
          <a:p>
            <a:r>
              <a:rPr lang="en-GB" altLang="en-US"/>
              <a:t>IT Resilience policy compliance is a mandatory requirement for all new and changing Service Elements – Delivery Scope: Resilience  requirements on page 10 must be completed in full. Contact: </a:t>
            </a:r>
            <a:r>
              <a:rPr lang="en-GB" altLang="en-US" u="sng">
                <a:hlinkClick r:id="rId2"/>
              </a:rPr>
              <a:t>~ Resilience &amp; Continuity, Resource &amp; Demand</a:t>
            </a:r>
            <a:r>
              <a:rPr lang="en-GB" altLang="en-US"/>
              <a:t> for support.</a:t>
            </a:r>
          </a:p>
          <a:p>
            <a:endParaRPr lang="en-GB"/>
          </a:p>
        </p:txBody>
      </p:sp>
      <p:sp>
        <p:nvSpPr>
          <p:cNvPr id="3" name="Slide Number Placeholder 2">
            <a:extLst>
              <a:ext uri="{FF2B5EF4-FFF2-40B4-BE49-F238E27FC236}">
                <a16:creationId xmlns:a16="http://schemas.microsoft.com/office/drawing/2014/main" id="{D11D7A42-054D-49DA-A3B9-A23F596DA18E}"/>
              </a:ext>
            </a:extLst>
          </p:cNvPr>
          <p:cNvSpPr>
            <a:spLocks noGrp="1"/>
          </p:cNvSpPr>
          <p:nvPr>
            <p:ph type="sldNum" sz="quarter" idx="10"/>
          </p:nvPr>
        </p:nvSpPr>
        <p:spPr/>
        <p:txBody>
          <a:bodyPr/>
          <a:lstStyle/>
          <a:p>
            <a:fld id="{08BDDC8D-36E9-467E-8CF1-750845950A7F}" type="slidenum">
              <a:rPr lang="en-GB" smtClean="0"/>
              <a:pPr/>
              <a:t>16</a:t>
            </a:fld>
            <a:endParaRPr lang="en-GB"/>
          </a:p>
        </p:txBody>
      </p:sp>
      <p:sp>
        <p:nvSpPr>
          <p:cNvPr id="4" name="Title 3">
            <a:extLst>
              <a:ext uri="{FF2B5EF4-FFF2-40B4-BE49-F238E27FC236}">
                <a16:creationId xmlns:a16="http://schemas.microsoft.com/office/drawing/2014/main" id="{F0081E01-5DB2-42D6-915C-7DB449FD6087}"/>
              </a:ext>
            </a:extLst>
          </p:cNvPr>
          <p:cNvSpPr>
            <a:spLocks noGrp="1"/>
          </p:cNvSpPr>
          <p:nvPr>
            <p:ph type="title"/>
          </p:nvPr>
        </p:nvSpPr>
        <p:spPr/>
        <p:txBody>
          <a:bodyPr/>
          <a:lstStyle/>
          <a:p>
            <a:r>
              <a:rPr lang="en-GB" altLang="en-US"/>
              <a:t>Delivery Scope: NFRs - Resilience Requirements</a:t>
            </a:r>
            <a:endParaRPr lang="en-GB"/>
          </a:p>
        </p:txBody>
      </p:sp>
      <p:pic>
        <p:nvPicPr>
          <p:cNvPr id="5" name="Graphic 5" descr="Send">
            <a:extLst>
              <a:ext uri="{FF2B5EF4-FFF2-40B4-BE49-F238E27FC236}">
                <a16:creationId xmlns:a16="http://schemas.microsoft.com/office/drawing/2014/main" id="{6125D21C-EE8C-4717-B682-0A285229E9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48800" y="147269"/>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755FF13A-3488-45D7-B89C-52D9FAC4B7A4}"/>
              </a:ext>
            </a:extLst>
          </p:cNvPr>
          <p:cNvGraphicFramePr>
            <a:graphicFrameLocks noGrp="1"/>
          </p:cNvGraphicFramePr>
          <p:nvPr>
            <p:extLst>
              <p:ext uri="{D42A27DB-BD31-4B8C-83A1-F6EECF244321}">
                <p14:modId xmlns:p14="http://schemas.microsoft.com/office/powerpoint/2010/main" val="1719655662"/>
              </p:ext>
            </p:extLst>
          </p:nvPr>
        </p:nvGraphicFramePr>
        <p:xfrm>
          <a:off x="7552944" y="1503890"/>
          <a:ext cx="2999232" cy="4103521"/>
        </p:xfrm>
        <a:graphic>
          <a:graphicData uri="http://schemas.openxmlformats.org/drawingml/2006/table">
            <a:tbl>
              <a:tblPr/>
              <a:tblGrid>
                <a:gridCol w="1786944">
                  <a:extLst>
                    <a:ext uri="{9D8B030D-6E8A-4147-A177-3AD203B41FA5}">
                      <a16:colId xmlns:a16="http://schemas.microsoft.com/office/drawing/2014/main" val="3578569785"/>
                    </a:ext>
                  </a:extLst>
                </a:gridCol>
                <a:gridCol w="1212288">
                  <a:extLst>
                    <a:ext uri="{9D8B030D-6E8A-4147-A177-3AD203B41FA5}">
                      <a16:colId xmlns:a16="http://schemas.microsoft.com/office/drawing/2014/main" val="2374041802"/>
                    </a:ext>
                  </a:extLst>
                </a:gridCol>
              </a:tblGrid>
              <a:tr h="84475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US" sz="1000" b="0" i="0" u="none" strike="noStrike" cap="none" normalizeH="0" baseline="0">
                          <a:ln>
                            <a:noFill/>
                          </a:ln>
                          <a:solidFill>
                            <a:srgbClr val="000000"/>
                          </a:solidFill>
                          <a:effectLst/>
                          <a:latin typeface="Arial" panose="020B0604020202020204" pitchFamily="34" charset="0"/>
                          <a:cs typeface="Arial" panose="020B0604020202020204" pitchFamily="34" charset="0"/>
                        </a:rPr>
                        <a:t>Have the resilience requirements been approved by the Business Service owner or approved delegate</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altLang="en-US" sz="1000" kern="1200">
                          <a:solidFill>
                            <a:schemeClr val="tx2"/>
                          </a:solidFill>
                          <a:latin typeface="+mn-lt"/>
                          <a:ea typeface="+mn-ea"/>
                          <a:cs typeface="+mn-cs"/>
                        </a:rPr>
                        <a:t>Yes</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extLst>
                  <a:ext uri="{0D108BD9-81ED-4DB2-BD59-A6C34878D82A}">
                    <a16:rowId xmlns:a16="http://schemas.microsoft.com/office/drawing/2014/main" val="3646371104"/>
                  </a:ext>
                </a:extLst>
              </a:tr>
              <a:tr h="692376">
                <a:tc>
                  <a:txBody>
                    <a:bodyPr/>
                    <a:lstStyle/>
                    <a:p>
                      <a:pPr marL="0" marR="0" lvl="0" indent="0" algn="l" rtl="0" eaLnBrk="1" fontAlgn="base" latinLnBrk="0" hangingPunct="1">
                        <a:lnSpc>
                          <a:spcPct val="100000"/>
                        </a:lnSpc>
                        <a:spcBef>
                          <a:spcPct val="0"/>
                        </a:spcBef>
                        <a:spcAft>
                          <a:spcPct val="0"/>
                        </a:spcAft>
                        <a:buFontTx/>
                        <a:buNone/>
                      </a:pPr>
                      <a:r>
                        <a:rPr kumimoji="0" lang="en-GB" altLang="en-US" sz="1000" b="0" i="0" u="none" strike="noStrike" cap="none" normalizeH="0" baseline="0">
                          <a:ln>
                            <a:noFill/>
                          </a:ln>
                          <a:solidFill>
                            <a:srgbClr val="000000"/>
                          </a:solidFill>
                          <a:effectLst/>
                          <a:latin typeface="Arial"/>
                          <a:cs typeface="Arial"/>
                        </a:rPr>
                        <a:t>Name of the Business Service owner or approved delegate</a:t>
                      </a:r>
                      <a:endParaRPr lang="en-US" sz="1800"/>
                    </a:p>
                    <a:p>
                      <a:pPr marL="0" marR="0" lvl="0" indent="0" algn="l">
                        <a:lnSpc>
                          <a:spcPct val="100000"/>
                        </a:lnSpc>
                        <a:spcBef>
                          <a:spcPct val="0"/>
                        </a:spcBef>
                        <a:spcAft>
                          <a:spcPct val="0"/>
                        </a:spcAft>
                        <a:buFontTx/>
                        <a:buNone/>
                      </a:pPr>
                      <a:r>
                        <a:rPr lang="en-GB" altLang="en-US" sz="1000" b="0" i="0" u="none" strike="noStrike" cap="none" normalizeH="0" baseline="0">
                          <a:ln>
                            <a:noFill/>
                          </a:ln>
                          <a:solidFill>
                            <a:srgbClr val="000000"/>
                          </a:solidFill>
                          <a:effectLst/>
                          <a:latin typeface="Arial"/>
                          <a:cs typeface="Arial"/>
                        </a:rPr>
                        <a:t> </a:t>
                      </a:r>
                      <a:r>
                        <a:rPr lang="nb-NO" sz="1000" b="0" i="0" u="none" strike="noStrike" cap="none" normalizeH="0" baseline="0" noProof="0">
                          <a:ln>
                            <a:noFill/>
                          </a:ln>
                          <a:solidFill>
                            <a:srgbClr val="000000"/>
                          </a:solidFill>
                          <a:effectLst/>
                          <a:latin typeface="Arial"/>
                          <a:hlinkClick r:id="rId4"/>
                        </a:rPr>
                        <a:t>Tier 1 &amp; 2 Asset List</a:t>
                      </a:r>
                      <a:endParaRPr kumimoji="0" lang="en-US" sz="1800"/>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altLang="en-US" sz="1000" kern="1200">
                          <a:solidFill>
                            <a:schemeClr val="tx2"/>
                          </a:solidFill>
                          <a:latin typeface="+mn-lt"/>
                          <a:ea typeface="+mn-ea"/>
                          <a:cs typeface="+mn-cs"/>
                        </a:rPr>
                        <a:t>Karen Clark </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extLst>
                  <a:ext uri="{0D108BD9-81ED-4DB2-BD59-A6C34878D82A}">
                    <a16:rowId xmlns:a16="http://schemas.microsoft.com/office/drawing/2014/main" val="260552274"/>
                  </a:ext>
                </a:extLst>
              </a:tr>
              <a:tr h="406019">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altLang="en-US" sz="1000" b="0" i="0" u="none" strike="noStrike" cap="none" normalizeH="0" baseline="0">
                          <a:ln>
                            <a:noFill/>
                          </a:ln>
                          <a:solidFill>
                            <a:srgbClr val="000000"/>
                          </a:solidFill>
                          <a:effectLst/>
                          <a:latin typeface="Arial" panose="020B0604020202020204" pitchFamily="34" charset="0"/>
                          <a:cs typeface="Arial" panose="020B0604020202020204" pitchFamily="34" charset="0"/>
                        </a:rPr>
                        <a:t>Business Service Resilience Tier</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tc>
                  <a:txBody>
                    <a:bodyPr/>
                    <a:lstStyle/>
                    <a:p>
                      <a:pPr marL="0" marR="0" lvl="0" indent="0" algn="ctr" rtl="0" eaLnBrk="1" fontAlgn="base" latinLnBrk="0" hangingPunct="1">
                        <a:lnSpc>
                          <a:spcPct val="100000"/>
                        </a:lnSpc>
                        <a:spcBef>
                          <a:spcPct val="0"/>
                        </a:spcBef>
                        <a:spcAft>
                          <a:spcPct val="0"/>
                        </a:spcAft>
                        <a:buFontTx/>
                        <a:buNone/>
                      </a:pPr>
                      <a:r>
                        <a:rPr lang="en-US" altLang="en-US" sz="1000" kern="1200">
                          <a:solidFill>
                            <a:schemeClr val="tx2"/>
                          </a:solidFill>
                          <a:latin typeface="+mn-lt"/>
                          <a:ea typeface="+mn-ea"/>
                          <a:cs typeface="+mn-cs"/>
                        </a:rPr>
                        <a:t>Tier 3</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extLst>
                  <a:ext uri="{0D108BD9-81ED-4DB2-BD59-A6C34878D82A}">
                    <a16:rowId xmlns:a16="http://schemas.microsoft.com/office/drawing/2014/main" val="1942905625"/>
                  </a:ext>
                </a:extLst>
              </a:tr>
              <a:tr h="387622">
                <a:tc>
                  <a:txBody>
                    <a:bodyPr/>
                    <a:lstStyle/>
                    <a:p>
                      <a:pPr marL="0" marR="0" lvl="0" indent="0" algn="l">
                        <a:lnSpc>
                          <a:spcPct val="100000"/>
                        </a:lnSpc>
                        <a:spcBef>
                          <a:spcPct val="0"/>
                        </a:spcBef>
                        <a:spcAft>
                          <a:spcPct val="0"/>
                        </a:spcAft>
                        <a:buNone/>
                      </a:pPr>
                      <a:r>
                        <a:rPr lang="en-GB" sz="1000" b="0" i="0" u="none" strike="noStrike" cap="none" normalizeH="0" baseline="0" noProof="0">
                          <a:ln>
                            <a:noFill/>
                          </a:ln>
                          <a:solidFill>
                            <a:srgbClr val="000000"/>
                          </a:solidFill>
                          <a:effectLst/>
                          <a:latin typeface="Arial"/>
                        </a:rPr>
                        <a:t>If Tier 1 or 2 provide:</a:t>
                      </a:r>
                      <a:endParaRPr lang="en-US" sz="1000" b="0" i="0" u="none" strike="noStrike" cap="none" normalizeH="0" baseline="0" noProof="0">
                        <a:ln>
                          <a:noFill/>
                        </a:ln>
                        <a:effectLst/>
                      </a:endParaRPr>
                    </a:p>
                    <a:p>
                      <a:pPr marL="171450" marR="0" lvl="0" indent="-171450" algn="l">
                        <a:lnSpc>
                          <a:spcPct val="100000"/>
                        </a:lnSpc>
                        <a:spcBef>
                          <a:spcPct val="0"/>
                        </a:spcBef>
                        <a:spcAft>
                          <a:spcPct val="0"/>
                        </a:spcAft>
                        <a:buFont typeface="Arial,Sans-Serif"/>
                        <a:buChar char="•"/>
                      </a:pPr>
                      <a:r>
                        <a:rPr lang="en-GB" sz="1000" b="0" i="0" u="none" strike="noStrike" cap="none" normalizeH="0" baseline="0" noProof="0">
                          <a:ln>
                            <a:noFill/>
                          </a:ln>
                          <a:solidFill>
                            <a:srgbClr val="000000"/>
                          </a:solidFill>
                          <a:effectLst/>
                          <a:latin typeface="Arial"/>
                        </a:rPr>
                        <a:t>Service Name</a:t>
                      </a:r>
                      <a:endParaRPr kumimoji="0" lang="en-GB" sz="1800"/>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tc>
                  <a:txBody>
                    <a:bodyPr/>
                    <a:lstStyle/>
                    <a:p>
                      <a:pPr marL="0" lvl="0" indent="0" algn="ctr" defTabSz="914400">
                        <a:lnSpc>
                          <a:spcPct val="100000"/>
                        </a:lnSpc>
                        <a:spcBef>
                          <a:spcPct val="0"/>
                        </a:spcBef>
                        <a:spcAft>
                          <a:spcPct val="0"/>
                        </a:spcAft>
                        <a:buClrTx/>
                        <a:buSzTx/>
                        <a:buNone/>
                        <a:tabLst/>
                      </a:pPr>
                      <a:r>
                        <a:rPr lang="en-US" altLang="en-US" sz="1000" kern="1200">
                          <a:solidFill>
                            <a:schemeClr val="tx2"/>
                          </a:solidFill>
                          <a:latin typeface="+mn-lt"/>
                          <a:ea typeface="+mn-ea"/>
                          <a:cs typeface="+mn-cs"/>
                        </a:rPr>
                        <a:t>NA</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extLst>
                  <a:ext uri="{0D108BD9-81ED-4DB2-BD59-A6C34878D82A}">
                    <a16:rowId xmlns:a16="http://schemas.microsoft.com/office/drawing/2014/main" val="1687586505"/>
                  </a:ext>
                </a:extLst>
              </a:tr>
              <a:tr h="997129">
                <a:tc>
                  <a:txBody>
                    <a:bodyPr/>
                    <a:lstStyle>
                      <a:lvl1pPr>
                        <a:spcBef>
                          <a:spcPct val="50000"/>
                        </a:spcBef>
                        <a:buClr>
                          <a:schemeClr val="accent1"/>
                        </a:buClr>
                        <a:buSzPct val="95000"/>
                        <a:buFont typeface="Arial" panose="020B0604020202020204" pitchFamily="34" charset="0"/>
                        <a:defRPr sz="1000">
                          <a:solidFill>
                            <a:schemeClr val="tx2"/>
                          </a:solidFill>
                          <a:latin typeface="Arial" panose="020B0604020202020204" pitchFamily="34" charset="0"/>
                        </a:defRPr>
                      </a:lvl1pPr>
                      <a:lvl2pPr marL="742950" indent="-285750">
                        <a:spcBef>
                          <a:spcPct val="30000"/>
                        </a:spcBef>
                        <a:buClr>
                          <a:schemeClr val="accent1"/>
                        </a:buClr>
                        <a:buSzPct val="130000"/>
                        <a:buFont typeface="Wingdings" panose="05000000000000000000" pitchFamily="2" charset="2"/>
                        <a:defRPr sz="1000">
                          <a:solidFill>
                            <a:schemeClr val="tx2"/>
                          </a:solidFill>
                          <a:latin typeface="Arial" panose="020B0604020202020204" pitchFamily="34" charset="0"/>
                          <a:cs typeface="Arial" panose="020B0604020202020204" pitchFamily="34" charset="0"/>
                        </a:defRPr>
                      </a:lvl2pPr>
                      <a:lvl3pPr marL="1143000" indent="-228600">
                        <a:spcBef>
                          <a:spcPct val="30000"/>
                        </a:spcBef>
                        <a:buClr>
                          <a:schemeClr val="tx2"/>
                        </a:buClr>
                        <a:buSzPct val="100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3pPr>
                      <a:lvl4pPr marL="1600200" indent="-228600">
                        <a:spcBef>
                          <a:spcPct val="30000"/>
                        </a:spcBef>
                        <a:buClr>
                          <a:schemeClr val="tx2"/>
                        </a:buClr>
                        <a:defRPr sz="1000">
                          <a:solidFill>
                            <a:schemeClr val="tx2"/>
                          </a:solidFill>
                          <a:latin typeface="Arial" panose="020B0604020202020204" pitchFamily="34" charset="0"/>
                          <a:cs typeface="Arial" panose="020B0604020202020204" pitchFamily="34" charset="0"/>
                        </a:defRPr>
                      </a:lvl4pPr>
                      <a:lvl5pPr marL="2057400" indent="-228600">
                        <a:spcBef>
                          <a:spcPct val="30000"/>
                        </a:spcBef>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9pPr>
                    </a:lstStyle>
                    <a:p>
                      <a:pPr marL="0" marR="0" lvl="0" indent="0" algn="l" rtl="0" eaLnBrk="1" fontAlgn="base" latinLnBrk="0" hangingPunct="1">
                        <a:lnSpc>
                          <a:spcPct val="100000"/>
                        </a:lnSpc>
                        <a:spcBef>
                          <a:spcPct val="0"/>
                        </a:spcBef>
                        <a:spcAft>
                          <a:spcPct val="0"/>
                        </a:spcAft>
                        <a:buFontTx/>
                        <a:buNone/>
                      </a:pPr>
                      <a:r>
                        <a:rPr lang="en-GB" altLang="en-US" sz="1000" b="0" i="0" u="none" strike="noStrike" cap="none" normalizeH="0" baseline="0">
                          <a:ln>
                            <a:noFill/>
                          </a:ln>
                          <a:solidFill>
                            <a:srgbClr val="000000"/>
                          </a:solidFill>
                          <a:effectLst/>
                          <a:latin typeface="Arial"/>
                          <a:cs typeface="Arial"/>
                        </a:rPr>
                        <a:t>I</a:t>
                      </a:r>
                      <a:r>
                        <a:rPr lang="en-GB" sz="1000" b="0" i="0" u="none" strike="noStrike" cap="none" normalizeH="0" baseline="0" noProof="0">
                          <a:ln>
                            <a:noFill/>
                          </a:ln>
                          <a:solidFill>
                            <a:srgbClr val="000000"/>
                          </a:solidFill>
                          <a:effectLst/>
                          <a:latin typeface="Arial"/>
                        </a:rPr>
                        <a:t>f Tier 1 or 2 provide either:</a:t>
                      </a:r>
                      <a:endParaRPr kumimoji="0" lang="en-US" sz="1000"/>
                    </a:p>
                    <a:p>
                      <a:pPr marL="228600" marR="0" lvl="0" indent="-228600" algn="l" rtl="0" eaLnBrk="1" fontAlgn="base" latinLnBrk="0" hangingPunct="1">
                        <a:lnSpc>
                          <a:spcPct val="100000"/>
                        </a:lnSpc>
                        <a:spcBef>
                          <a:spcPct val="0"/>
                        </a:spcBef>
                        <a:spcAft>
                          <a:spcPct val="0"/>
                        </a:spcAft>
                        <a:buAutoNum type="alphaUcPeriod"/>
                      </a:pPr>
                      <a:r>
                        <a:rPr kumimoji="0" lang="en-GB" altLang="en-US" sz="1000" b="0" i="0" u="none" strike="noStrike" cap="none" normalizeH="0" baseline="0">
                          <a:ln>
                            <a:noFill/>
                          </a:ln>
                          <a:solidFill>
                            <a:srgbClr val="000000"/>
                          </a:solidFill>
                          <a:effectLst/>
                          <a:latin typeface="Arial"/>
                          <a:cs typeface="Arial"/>
                        </a:rPr>
                        <a:t>Service Element Name from </a:t>
                      </a:r>
                      <a:r>
                        <a:rPr kumimoji="0" lang="nb-NO" altLang="en-US" sz="1000" b="0" i="0" u="none" strike="noStrike" cap="none" normalizeH="0" baseline="0">
                          <a:ln>
                            <a:noFill/>
                          </a:ln>
                          <a:solidFill>
                            <a:srgbClr val="000000"/>
                          </a:solidFill>
                          <a:effectLst/>
                          <a:latin typeface="Arial"/>
                          <a:cs typeface="Arial"/>
                          <a:hlinkClick r:id="rId4"/>
                        </a:rPr>
                        <a:t>Tier 1 &amp; 2 Asset List</a:t>
                      </a:r>
                      <a:endParaRPr kumimoji="0" lang="en-GB" altLang="en-US" sz="1000" b="0" i="0" u="none" strike="noStrike" cap="none" normalizeH="0" baseline="0">
                        <a:ln>
                          <a:noFill/>
                        </a:ln>
                        <a:solidFill>
                          <a:srgbClr val="000000"/>
                        </a:solidFill>
                        <a:effectLst/>
                        <a:latin typeface="Arial"/>
                        <a:cs typeface="Arial"/>
                      </a:endParaRPr>
                    </a:p>
                    <a:p>
                      <a:pPr marL="228600" marR="0" lvl="0" indent="-228600" algn="l" defTabSz="914400" rtl="0" eaLnBrk="1" fontAlgn="base" latinLnBrk="0" hangingPunct="1">
                        <a:lnSpc>
                          <a:spcPct val="100000"/>
                        </a:lnSpc>
                        <a:spcBef>
                          <a:spcPct val="0"/>
                        </a:spcBef>
                        <a:spcAft>
                          <a:spcPct val="0"/>
                        </a:spcAft>
                        <a:buClrTx/>
                        <a:buSzTx/>
                        <a:buAutoNum type="alphaUcPeriod"/>
                        <a:tabLst/>
                      </a:pPr>
                      <a:r>
                        <a:rPr lang="en-GB" altLang="en-US" sz="1000" b="0" i="0" u="none" strike="noStrike" cap="none" normalizeH="0" baseline="0">
                          <a:ln>
                            <a:noFill/>
                          </a:ln>
                          <a:solidFill>
                            <a:srgbClr val="000000"/>
                          </a:solidFill>
                          <a:effectLst/>
                          <a:latin typeface="Arial"/>
                          <a:cs typeface="Arial"/>
                        </a:rPr>
                        <a:t>NEW</a:t>
                      </a:r>
                      <a:r>
                        <a:rPr kumimoji="0" lang="en-GB" altLang="en-US" sz="1000" b="0" i="0" u="none" strike="noStrike" cap="none" normalizeH="0" baseline="0">
                          <a:ln>
                            <a:noFill/>
                          </a:ln>
                          <a:solidFill>
                            <a:srgbClr val="000000"/>
                          </a:solidFill>
                          <a:effectLst/>
                          <a:latin typeface="Arial"/>
                          <a:cs typeface="Arial"/>
                        </a:rPr>
                        <a:t> </a:t>
                      </a:r>
                      <a:r>
                        <a:rPr lang="en-GB" altLang="en-US" sz="1000" b="0" i="0" u="none" strike="noStrike" cap="none" normalizeH="0" baseline="0">
                          <a:ln>
                            <a:noFill/>
                          </a:ln>
                          <a:solidFill>
                            <a:srgbClr val="000000"/>
                          </a:solidFill>
                          <a:effectLst/>
                          <a:latin typeface="Arial"/>
                          <a:cs typeface="Arial"/>
                        </a:rPr>
                        <a:t>Service</a:t>
                      </a:r>
                      <a:r>
                        <a:rPr kumimoji="0" lang="en-GB" altLang="en-US" sz="1000" b="0" i="0" u="none" strike="noStrike" cap="none" normalizeH="0" baseline="0">
                          <a:ln>
                            <a:noFill/>
                          </a:ln>
                          <a:solidFill>
                            <a:srgbClr val="000000"/>
                          </a:solidFill>
                          <a:effectLst/>
                          <a:latin typeface="Arial"/>
                          <a:cs typeface="Arial"/>
                        </a:rPr>
                        <a:t> Element Name</a:t>
                      </a:r>
                      <a:endParaRPr kumimoji="0" lang="nb-NO" altLang="en-US" sz="1000" b="0" i="0" u="none" strike="noStrike" cap="none" normalizeH="0" baseline="0">
                        <a:ln>
                          <a:noFill/>
                        </a:ln>
                        <a:solidFill>
                          <a:srgbClr val="000000"/>
                        </a:solidFill>
                        <a:effectLst/>
                        <a:latin typeface="Arial"/>
                        <a:cs typeface="Arial"/>
                      </a:endParaRP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tc>
                  <a:txBody>
                    <a:bodyPr/>
                    <a:lstStyle>
                      <a:lvl1pPr>
                        <a:spcBef>
                          <a:spcPct val="50000"/>
                        </a:spcBef>
                        <a:buClr>
                          <a:schemeClr val="accent1"/>
                        </a:buClr>
                        <a:buSzPct val="95000"/>
                        <a:buFont typeface="Arial" panose="020B0604020202020204" pitchFamily="34" charset="0"/>
                        <a:defRPr sz="1000">
                          <a:solidFill>
                            <a:schemeClr val="tx2"/>
                          </a:solidFill>
                          <a:latin typeface="Arial" panose="020B0604020202020204" pitchFamily="34" charset="0"/>
                        </a:defRPr>
                      </a:lvl1pPr>
                      <a:lvl2pPr marL="742950" indent="-285750">
                        <a:spcBef>
                          <a:spcPct val="30000"/>
                        </a:spcBef>
                        <a:buClr>
                          <a:schemeClr val="accent1"/>
                        </a:buClr>
                        <a:buSzPct val="130000"/>
                        <a:buFont typeface="Wingdings" panose="05000000000000000000" pitchFamily="2" charset="2"/>
                        <a:defRPr sz="1000">
                          <a:solidFill>
                            <a:schemeClr val="tx2"/>
                          </a:solidFill>
                          <a:latin typeface="Arial" panose="020B0604020202020204" pitchFamily="34" charset="0"/>
                          <a:cs typeface="Arial" panose="020B0604020202020204" pitchFamily="34" charset="0"/>
                        </a:defRPr>
                      </a:lvl2pPr>
                      <a:lvl3pPr marL="1143000" indent="-228600">
                        <a:spcBef>
                          <a:spcPct val="30000"/>
                        </a:spcBef>
                        <a:buClr>
                          <a:schemeClr val="tx2"/>
                        </a:buClr>
                        <a:buSzPct val="100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3pPr>
                      <a:lvl4pPr marL="1600200" indent="-228600">
                        <a:spcBef>
                          <a:spcPct val="30000"/>
                        </a:spcBef>
                        <a:buClr>
                          <a:schemeClr val="tx2"/>
                        </a:buClr>
                        <a:defRPr sz="1000">
                          <a:solidFill>
                            <a:schemeClr val="tx2"/>
                          </a:solidFill>
                          <a:latin typeface="Arial" panose="020B0604020202020204" pitchFamily="34" charset="0"/>
                          <a:cs typeface="Arial" panose="020B0604020202020204" pitchFamily="34" charset="0"/>
                        </a:defRPr>
                      </a:lvl4pPr>
                      <a:lvl5pPr marL="2057400" indent="-228600">
                        <a:spcBef>
                          <a:spcPct val="30000"/>
                        </a:spcBef>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lang="en-US" altLang="en-US" sz="1000" kern="1200">
                          <a:solidFill>
                            <a:schemeClr val="tx2"/>
                          </a:solidFill>
                          <a:latin typeface="+mn-lt"/>
                          <a:ea typeface="+mn-ea"/>
                          <a:cs typeface="+mn-cs"/>
                        </a:rPr>
                        <a:t>NA</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extLst>
                  <a:ext uri="{0D108BD9-81ED-4DB2-BD59-A6C34878D82A}">
                    <a16:rowId xmlns:a16="http://schemas.microsoft.com/office/drawing/2014/main" val="3949964144"/>
                  </a:ext>
                </a:extLst>
              </a:tr>
              <a:tr h="387622">
                <a:tc>
                  <a:txBody>
                    <a:bodyPr/>
                    <a:lstStyle>
                      <a:lvl1pPr>
                        <a:spcBef>
                          <a:spcPct val="50000"/>
                        </a:spcBef>
                        <a:buClr>
                          <a:schemeClr val="accent1"/>
                        </a:buClr>
                        <a:buSzPct val="95000"/>
                        <a:buFont typeface="Arial" panose="020B0604020202020204" pitchFamily="34" charset="0"/>
                        <a:defRPr sz="1000">
                          <a:solidFill>
                            <a:schemeClr val="tx2"/>
                          </a:solidFill>
                          <a:latin typeface="Arial" panose="020B0604020202020204" pitchFamily="34" charset="0"/>
                        </a:defRPr>
                      </a:lvl1pPr>
                      <a:lvl2pPr marL="742950" indent="-285750">
                        <a:spcBef>
                          <a:spcPct val="30000"/>
                        </a:spcBef>
                        <a:buClr>
                          <a:schemeClr val="accent1"/>
                        </a:buClr>
                        <a:buSzPct val="130000"/>
                        <a:buFont typeface="Wingdings" panose="05000000000000000000" pitchFamily="2" charset="2"/>
                        <a:defRPr sz="1000">
                          <a:solidFill>
                            <a:schemeClr val="tx2"/>
                          </a:solidFill>
                          <a:latin typeface="Arial" panose="020B0604020202020204" pitchFamily="34" charset="0"/>
                          <a:cs typeface="Arial" panose="020B0604020202020204" pitchFamily="34" charset="0"/>
                        </a:defRPr>
                      </a:lvl2pPr>
                      <a:lvl3pPr marL="1143000" indent="-228600">
                        <a:spcBef>
                          <a:spcPct val="30000"/>
                        </a:spcBef>
                        <a:buClr>
                          <a:schemeClr val="tx2"/>
                        </a:buClr>
                        <a:buSzPct val="100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3pPr>
                      <a:lvl4pPr marL="1600200" indent="-228600">
                        <a:spcBef>
                          <a:spcPct val="30000"/>
                        </a:spcBef>
                        <a:buClr>
                          <a:schemeClr val="tx2"/>
                        </a:buClr>
                        <a:defRPr sz="1000">
                          <a:solidFill>
                            <a:schemeClr val="tx2"/>
                          </a:solidFill>
                          <a:latin typeface="Arial" panose="020B0604020202020204" pitchFamily="34" charset="0"/>
                          <a:cs typeface="Arial" panose="020B0604020202020204" pitchFamily="34" charset="0"/>
                        </a:defRPr>
                      </a:lvl4pPr>
                      <a:lvl5pPr marL="2057400" indent="-228600">
                        <a:spcBef>
                          <a:spcPct val="30000"/>
                        </a:spcBef>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GB" altLang="en-US" sz="1000" b="0" i="0" u="none" strike="noStrike" cap="none" normalizeH="0" baseline="0">
                          <a:ln>
                            <a:noFill/>
                          </a:ln>
                          <a:solidFill>
                            <a:srgbClr val="000000"/>
                          </a:solidFill>
                          <a:effectLst/>
                          <a:latin typeface="Arial" panose="020B0604020202020204" pitchFamily="34" charset="0"/>
                          <a:cs typeface="Arial" panose="020B0604020202020204" pitchFamily="34" charset="0"/>
                        </a:rPr>
                        <a:t>RTO</a:t>
                      </a:r>
                    </a:p>
                    <a:p>
                      <a:pPr marL="0" marR="0" lvl="0" indent="0" algn="l" rtl="0" eaLnBrk="1" fontAlgn="base" latinLnBrk="0" hangingPunct="1">
                        <a:lnSpc>
                          <a:spcPct val="100000"/>
                        </a:lnSpc>
                        <a:spcBef>
                          <a:spcPct val="0"/>
                        </a:spcBef>
                        <a:spcAft>
                          <a:spcPct val="0"/>
                        </a:spcAft>
                        <a:buFontTx/>
                        <a:buNone/>
                      </a:pPr>
                      <a:r>
                        <a:rPr kumimoji="0" lang="en-GB" altLang="en-US" sz="1000" b="0" i="0" u="none" strike="noStrike" cap="none" normalizeH="0" baseline="0">
                          <a:ln>
                            <a:noFill/>
                          </a:ln>
                          <a:solidFill>
                            <a:srgbClr val="000000"/>
                          </a:solidFill>
                          <a:effectLst/>
                          <a:latin typeface="Arial"/>
                          <a:cs typeface="Arial"/>
                        </a:rPr>
                        <a:t>(days, hours</a:t>
                      </a:r>
                      <a:r>
                        <a:rPr lang="en-GB" altLang="en-US" sz="1000" b="0" i="0" u="none" strike="noStrike" cap="none" normalizeH="0" baseline="0">
                          <a:ln>
                            <a:noFill/>
                          </a:ln>
                          <a:solidFill>
                            <a:srgbClr val="000000"/>
                          </a:solidFill>
                          <a:effectLst/>
                          <a:latin typeface="Arial"/>
                          <a:cs typeface="Arial"/>
                        </a:rPr>
                        <a:t>, </a:t>
                      </a:r>
                      <a:r>
                        <a:rPr kumimoji="0" lang="en-GB" altLang="en-US" sz="1000" b="0" i="0" u="none" strike="noStrike" cap="none" normalizeH="0" baseline="0">
                          <a:ln>
                            <a:noFill/>
                          </a:ln>
                          <a:solidFill>
                            <a:srgbClr val="000000"/>
                          </a:solidFill>
                          <a:effectLst/>
                          <a:latin typeface="Arial"/>
                          <a:cs typeface="Arial"/>
                        </a:rPr>
                        <a:t>minutes)</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0EBF4"/>
                    </a:solidFill>
                  </a:tcPr>
                </a:tc>
                <a:tc>
                  <a:txBody>
                    <a:bodyPr/>
                    <a:lstStyle>
                      <a:lvl1pPr>
                        <a:spcBef>
                          <a:spcPct val="50000"/>
                        </a:spcBef>
                        <a:buClr>
                          <a:schemeClr val="accent1"/>
                        </a:buClr>
                        <a:buSzPct val="95000"/>
                        <a:buFont typeface="Arial" panose="020B0604020202020204" pitchFamily="34" charset="0"/>
                        <a:defRPr sz="1000">
                          <a:solidFill>
                            <a:schemeClr val="tx2"/>
                          </a:solidFill>
                          <a:latin typeface="Arial" panose="020B0604020202020204" pitchFamily="34" charset="0"/>
                        </a:defRPr>
                      </a:lvl1pPr>
                      <a:lvl2pPr marL="742950" indent="-285750">
                        <a:spcBef>
                          <a:spcPct val="30000"/>
                        </a:spcBef>
                        <a:buClr>
                          <a:schemeClr val="accent1"/>
                        </a:buClr>
                        <a:buSzPct val="130000"/>
                        <a:buFont typeface="Wingdings" panose="05000000000000000000" pitchFamily="2" charset="2"/>
                        <a:defRPr sz="1000">
                          <a:solidFill>
                            <a:schemeClr val="tx2"/>
                          </a:solidFill>
                          <a:latin typeface="Arial" panose="020B0604020202020204" pitchFamily="34" charset="0"/>
                          <a:cs typeface="Arial" panose="020B0604020202020204" pitchFamily="34" charset="0"/>
                        </a:defRPr>
                      </a:lvl2pPr>
                      <a:lvl3pPr marL="1143000" indent="-228600">
                        <a:spcBef>
                          <a:spcPct val="30000"/>
                        </a:spcBef>
                        <a:buClr>
                          <a:schemeClr val="tx2"/>
                        </a:buClr>
                        <a:buSzPct val="100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3pPr>
                      <a:lvl4pPr marL="1600200" indent="-228600">
                        <a:spcBef>
                          <a:spcPct val="30000"/>
                        </a:spcBef>
                        <a:buClr>
                          <a:schemeClr val="tx2"/>
                        </a:buClr>
                        <a:defRPr sz="1000">
                          <a:solidFill>
                            <a:schemeClr val="tx2"/>
                          </a:solidFill>
                          <a:latin typeface="Arial" panose="020B0604020202020204" pitchFamily="34" charset="0"/>
                          <a:cs typeface="Arial" panose="020B0604020202020204" pitchFamily="34" charset="0"/>
                        </a:defRPr>
                      </a:lvl4pPr>
                      <a:lvl5pPr marL="2057400" indent="-228600">
                        <a:spcBef>
                          <a:spcPct val="30000"/>
                        </a:spcBef>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GB" altLang="en-US" sz="1000" kern="1200" noProof="0">
                          <a:solidFill>
                            <a:schemeClr val="tx2"/>
                          </a:solidFill>
                          <a:latin typeface="+mn-lt"/>
                          <a:ea typeface="+mn-ea"/>
                          <a:cs typeface="+mn-cs"/>
                        </a:rPr>
                        <a:t>24 hours</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E0EBF4"/>
                    </a:solidFill>
                  </a:tcPr>
                </a:tc>
                <a:extLst>
                  <a:ext uri="{0D108BD9-81ED-4DB2-BD59-A6C34878D82A}">
                    <a16:rowId xmlns:a16="http://schemas.microsoft.com/office/drawing/2014/main" val="3835756057"/>
                  </a:ext>
                </a:extLst>
              </a:tr>
              <a:tr h="387622">
                <a:tc>
                  <a:txBody>
                    <a:bodyPr/>
                    <a:lstStyle>
                      <a:lvl1pPr>
                        <a:spcBef>
                          <a:spcPct val="50000"/>
                        </a:spcBef>
                        <a:buClr>
                          <a:schemeClr val="accent1"/>
                        </a:buClr>
                        <a:buSzPct val="95000"/>
                        <a:buFont typeface="Arial" panose="020B0604020202020204" pitchFamily="34" charset="0"/>
                        <a:defRPr sz="1000">
                          <a:solidFill>
                            <a:schemeClr val="tx2"/>
                          </a:solidFill>
                          <a:latin typeface="Arial" panose="020B0604020202020204" pitchFamily="34" charset="0"/>
                        </a:defRPr>
                      </a:lvl1pPr>
                      <a:lvl2pPr marL="742950" indent="-285750">
                        <a:spcBef>
                          <a:spcPct val="30000"/>
                        </a:spcBef>
                        <a:buClr>
                          <a:schemeClr val="accent1"/>
                        </a:buClr>
                        <a:buSzPct val="130000"/>
                        <a:buFont typeface="Wingdings" panose="05000000000000000000" pitchFamily="2" charset="2"/>
                        <a:defRPr sz="1000">
                          <a:solidFill>
                            <a:schemeClr val="tx2"/>
                          </a:solidFill>
                          <a:latin typeface="Arial" panose="020B0604020202020204" pitchFamily="34" charset="0"/>
                          <a:cs typeface="Arial" panose="020B0604020202020204" pitchFamily="34" charset="0"/>
                        </a:defRPr>
                      </a:lvl2pPr>
                      <a:lvl3pPr marL="1143000" indent="-228600">
                        <a:spcBef>
                          <a:spcPct val="30000"/>
                        </a:spcBef>
                        <a:buClr>
                          <a:schemeClr val="tx2"/>
                        </a:buClr>
                        <a:buSzPct val="100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3pPr>
                      <a:lvl4pPr marL="1600200" indent="-228600">
                        <a:spcBef>
                          <a:spcPct val="30000"/>
                        </a:spcBef>
                        <a:buClr>
                          <a:schemeClr val="tx2"/>
                        </a:buClr>
                        <a:defRPr sz="1000">
                          <a:solidFill>
                            <a:schemeClr val="tx2"/>
                          </a:solidFill>
                          <a:latin typeface="Arial" panose="020B0604020202020204" pitchFamily="34" charset="0"/>
                          <a:cs typeface="Arial" panose="020B0604020202020204" pitchFamily="34" charset="0"/>
                        </a:defRPr>
                      </a:lvl4pPr>
                      <a:lvl5pPr marL="2057400" indent="-228600">
                        <a:spcBef>
                          <a:spcPct val="30000"/>
                        </a:spcBef>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altLang="en-US" sz="1000" b="0" i="0" u="none" strike="noStrike" cap="none" normalizeH="0" baseline="0">
                          <a:ln>
                            <a:noFill/>
                          </a:ln>
                          <a:solidFill>
                            <a:srgbClr val="000000"/>
                          </a:solidFill>
                          <a:effectLst/>
                          <a:latin typeface="Arial"/>
                          <a:cs typeface="Arial"/>
                        </a:rPr>
                        <a:t>RPO</a:t>
                      </a:r>
                      <a:br>
                        <a:rPr kumimoji="0" lang="en-GB" altLang="en-US" sz="1000" b="0" i="0" u="none" strike="noStrike" cap="none" normalizeH="0" baseline="0">
                          <a:ln>
                            <a:noFill/>
                          </a:ln>
                          <a:solidFill>
                            <a:srgbClr val="000000"/>
                          </a:solidFill>
                          <a:effectLst/>
                          <a:latin typeface="Arial"/>
                          <a:cs typeface="Arial"/>
                        </a:rPr>
                      </a:br>
                      <a:r>
                        <a:rPr kumimoji="0" lang="en-GB" altLang="en-US" sz="1000" b="0" i="0" u="none" strike="noStrike" cap="none" normalizeH="0" baseline="0">
                          <a:ln>
                            <a:noFill/>
                          </a:ln>
                          <a:solidFill>
                            <a:srgbClr val="000000"/>
                          </a:solidFill>
                          <a:effectLst/>
                          <a:latin typeface="Arial"/>
                          <a:cs typeface="Arial"/>
                        </a:rPr>
                        <a:t>(days, hours</a:t>
                      </a:r>
                      <a:r>
                        <a:rPr lang="en-GB" altLang="en-US" sz="1000" b="0" i="0" u="none" strike="noStrike" cap="none" normalizeH="0" baseline="0">
                          <a:ln>
                            <a:noFill/>
                          </a:ln>
                          <a:solidFill>
                            <a:srgbClr val="000000"/>
                          </a:solidFill>
                          <a:effectLst/>
                          <a:latin typeface="Arial"/>
                          <a:cs typeface="Arial"/>
                        </a:rPr>
                        <a:t>,</a:t>
                      </a:r>
                      <a:r>
                        <a:rPr kumimoji="0" lang="en-GB" altLang="en-US" sz="1000" b="0" i="0" u="none" strike="noStrike" cap="none" normalizeH="0" baseline="0">
                          <a:ln>
                            <a:noFill/>
                          </a:ln>
                          <a:solidFill>
                            <a:srgbClr val="000000"/>
                          </a:solidFill>
                          <a:effectLst/>
                          <a:latin typeface="Arial"/>
                          <a:cs typeface="Arial"/>
                        </a:rPr>
                        <a:t> minutes)</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tc>
                  <a:txBody>
                    <a:bodyPr/>
                    <a:lstStyle>
                      <a:lvl1pPr defTabSz="685800">
                        <a:spcBef>
                          <a:spcPct val="50000"/>
                        </a:spcBef>
                        <a:buClr>
                          <a:schemeClr val="accent1"/>
                        </a:buClr>
                        <a:buSzPct val="95000"/>
                        <a:buFont typeface="Arial" panose="020B0604020202020204" pitchFamily="34" charset="0"/>
                        <a:defRPr sz="1000">
                          <a:solidFill>
                            <a:schemeClr val="tx2"/>
                          </a:solidFill>
                          <a:latin typeface="Arial" panose="020B0604020202020204" pitchFamily="34" charset="0"/>
                        </a:defRPr>
                      </a:lvl1pPr>
                      <a:lvl2pPr marL="742950" indent="-285750" defTabSz="685800">
                        <a:spcBef>
                          <a:spcPct val="30000"/>
                        </a:spcBef>
                        <a:buClr>
                          <a:schemeClr val="accent1"/>
                        </a:buClr>
                        <a:buSzPct val="130000"/>
                        <a:buFont typeface="Wingdings" panose="05000000000000000000" pitchFamily="2" charset="2"/>
                        <a:defRPr sz="1000">
                          <a:solidFill>
                            <a:schemeClr val="tx2"/>
                          </a:solidFill>
                          <a:latin typeface="Arial" panose="020B0604020202020204" pitchFamily="34" charset="0"/>
                          <a:cs typeface="Arial" panose="020B0604020202020204" pitchFamily="34" charset="0"/>
                        </a:defRPr>
                      </a:lvl2pPr>
                      <a:lvl3pPr marL="1143000" indent="-228600" defTabSz="685800">
                        <a:spcBef>
                          <a:spcPct val="30000"/>
                        </a:spcBef>
                        <a:buClr>
                          <a:schemeClr val="tx2"/>
                        </a:buClr>
                        <a:buSzPct val="100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3pPr>
                      <a:lvl4pPr marL="1600200" indent="-228600" defTabSz="685800">
                        <a:spcBef>
                          <a:spcPct val="30000"/>
                        </a:spcBef>
                        <a:buClr>
                          <a:schemeClr val="tx2"/>
                        </a:buClr>
                        <a:defRPr sz="1000">
                          <a:solidFill>
                            <a:schemeClr val="tx2"/>
                          </a:solidFill>
                          <a:latin typeface="Arial" panose="020B0604020202020204" pitchFamily="34" charset="0"/>
                          <a:cs typeface="Arial" panose="020B0604020202020204" pitchFamily="34" charset="0"/>
                        </a:defRPr>
                      </a:lvl4pPr>
                      <a:lvl5pPr marL="2057400" indent="-228600" defTabSz="685800">
                        <a:spcBef>
                          <a:spcPct val="30000"/>
                        </a:spcBef>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5pPr>
                      <a:lvl6pPr marL="2514600" indent="-228600" defTabSz="6858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6pPr>
                      <a:lvl7pPr marL="2971800" indent="-228600" defTabSz="6858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7pPr>
                      <a:lvl8pPr marL="3429000" indent="-228600" defTabSz="6858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8pPr>
                      <a:lvl9pPr marL="3886200" indent="-228600" defTabSz="685800" eaLnBrk="0" fontAlgn="base" hangingPunct="0">
                        <a:spcBef>
                          <a:spcPct val="30000"/>
                        </a:spcBef>
                        <a:spcAft>
                          <a:spcPct val="0"/>
                        </a:spcAft>
                        <a:buClr>
                          <a:schemeClr val="tx2"/>
                        </a:buClr>
                        <a:buSzPct val="95000"/>
                        <a:buFont typeface="Arial" panose="020B0604020202020204" pitchFamily="34" charset="0"/>
                        <a:defRPr sz="1000">
                          <a:solidFill>
                            <a:schemeClr val="tx2"/>
                          </a:solidFill>
                          <a:latin typeface="Arial" panose="020B0604020202020204" pitchFamily="34" charset="0"/>
                          <a:cs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GB" altLang="en-US" sz="1000" kern="1200" noProof="0">
                          <a:solidFill>
                            <a:schemeClr val="tx2"/>
                          </a:solidFill>
                          <a:latin typeface="+mn-lt"/>
                          <a:ea typeface="+mn-ea"/>
                          <a:cs typeface="+mn-cs"/>
                        </a:rPr>
                        <a:t>24 hours</a:t>
                      </a:r>
                    </a:p>
                  </a:txBody>
                  <a:tcPr marL="78156" marR="78156" marT="41435" marB="41435" anchor="ctr" horzOverflow="overflow">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solidFill>
                      <a:srgbClr val="F0F5F9"/>
                    </a:solidFill>
                  </a:tcPr>
                </a:tc>
                <a:extLst>
                  <a:ext uri="{0D108BD9-81ED-4DB2-BD59-A6C34878D82A}">
                    <a16:rowId xmlns:a16="http://schemas.microsoft.com/office/drawing/2014/main" val="3397686920"/>
                  </a:ext>
                </a:extLst>
              </a:tr>
            </a:tbl>
          </a:graphicData>
        </a:graphic>
      </p:graphicFrame>
      <p:sp>
        <p:nvSpPr>
          <p:cNvPr id="8" name="Rectangle 7">
            <a:extLst>
              <a:ext uri="{FF2B5EF4-FFF2-40B4-BE49-F238E27FC236}">
                <a16:creationId xmlns:a16="http://schemas.microsoft.com/office/drawing/2014/main" id="{D3D0E73E-D7F8-4AD9-9F4F-F7432E0D120A}"/>
              </a:ext>
            </a:extLst>
          </p:cNvPr>
          <p:cNvSpPr/>
          <p:nvPr/>
        </p:nvSpPr>
        <p:spPr>
          <a:xfrm>
            <a:off x="489287" y="6179762"/>
            <a:ext cx="9961563" cy="1015663"/>
          </a:xfrm>
          <a:prstGeom prst="rect">
            <a:avLst/>
          </a:prstGeom>
        </p:spPr>
        <p:txBody>
          <a:bodyPr wrap="square">
            <a:spAutoFit/>
          </a:bodyPr>
          <a:lstStyle/>
          <a:p>
            <a:r>
              <a:rPr lang="en-GB" sz="1000" b="1">
                <a:solidFill>
                  <a:schemeClr val="tx2"/>
                </a:solidFill>
              </a:rPr>
              <a:t>IT Application</a:t>
            </a:r>
            <a:r>
              <a:rPr lang="en-GB" sz="1000">
                <a:solidFill>
                  <a:schemeClr val="tx2"/>
                </a:solidFill>
              </a:rPr>
              <a:t> is used to describe the business software and all supporting infrastructure software and hardware that process, transmit or store bank information. This includes and is not limited to: Hardware, including servers, desktop PCs, laptops and other portable and hand-held devices; Software, including bespoke applications, and office productivity suites; Databases, including enterprise information systems; storage devices, such as hard disks, tapes and removable media; Bank IT networks, including devices such as routers, switches gateways and firewalls, and also including telephony and conferencing systems, network cabling and access points.</a:t>
            </a:r>
            <a:br>
              <a:rPr lang="en-GB" sz="1000">
                <a:solidFill>
                  <a:schemeClr val="tx2"/>
                </a:solidFill>
              </a:rPr>
            </a:br>
            <a:br>
              <a:rPr lang="en-GB" sz="1000">
                <a:solidFill>
                  <a:schemeClr val="tx2"/>
                </a:solidFill>
              </a:rPr>
            </a:br>
            <a:r>
              <a:rPr lang="en-GB" sz="1000" b="1" i="1">
                <a:solidFill>
                  <a:schemeClr val="tx2"/>
                </a:solidFill>
              </a:rPr>
              <a:t>New SD&amp;OR</a:t>
            </a:r>
            <a:r>
              <a:rPr lang="en-GB" sz="1000" b="1" i="1">
                <a:solidFill>
                  <a:srgbClr val="333333"/>
                </a:solidFill>
                <a:effectLst/>
                <a:latin typeface="-apple-system"/>
              </a:rPr>
              <a:t> </a:t>
            </a:r>
            <a:r>
              <a:rPr lang="en-GB" sz="1000" b="1" i="1" u="none" strike="noStrike">
                <a:solidFill>
                  <a:srgbClr val="0052CC"/>
                </a:solidFill>
                <a:effectLst/>
                <a:latin typeface="-apple-system"/>
                <a:hlinkClick r:id="rId5"/>
              </a:rPr>
              <a:t>Operational Resilience Framework</a:t>
            </a:r>
            <a:r>
              <a:rPr lang="en-GB" sz="1000" b="1" i="1">
                <a:solidFill>
                  <a:srgbClr val="333333"/>
                </a:solidFill>
                <a:effectLst/>
                <a:latin typeface="-apple-system"/>
              </a:rPr>
              <a:t> </a:t>
            </a:r>
            <a:r>
              <a:rPr lang="en-GB" sz="1000" b="1" i="1">
                <a:solidFill>
                  <a:schemeClr val="tx2"/>
                </a:solidFill>
              </a:rPr>
              <a:t>asks only for an RTO and RPO to be proven (please see page 8 of</a:t>
            </a:r>
            <a:r>
              <a:rPr lang="en-GB" sz="1000" b="1" i="1">
                <a:solidFill>
                  <a:srgbClr val="333333"/>
                </a:solidFill>
                <a:effectLst/>
                <a:latin typeface="-apple-system"/>
              </a:rPr>
              <a:t> </a:t>
            </a:r>
            <a:r>
              <a:rPr lang="en-GB" sz="1000" b="1" i="1" u="none" strike="noStrike">
                <a:solidFill>
                  <a:srgbClr val="0052CC"/>
                </a:solidFill>
                <a:effectLst/>
                <a:latin typeface="-apple-system"/>
                <a:hlinkClick r:id="rId6"/>
              </a:rPr>
              <a:t>NatWest Group Operational Resilience Framework</a:t>
            </a:r>
            <a:r>
              <a:rPr lang="en-GB" sz="1000" b="1" i="1">
                <a:solidFill>
                  <a:srgbClr val="333333"/>
                </a:solidFill>
                <a:effectLst/>
                <a:latin typeface="-apple-system"/>
              </a:rPr>
              <a:t> </a:t>
            </a:r>
            <a:r>
              <a:rPr lang="en-GB" sz="1000" b="1" i="1">
                <a:solidFill>
                  <a:schemeClr val="tx2"/>
                </a:solidFill>
              </a:rPr>
              <a:t>pdf).</a:t>
            </a:r>
          </a:p>
        </p:txBody>
      </p:sp>
    </p:spTree>
    <p:extLst>
      <p:ext uri="{BB962C8B-B14F-4D97-AF65-F5344CB8AC3E}">
        <p14:creationId xmlns:p14="http://schemas.microsoft.com/office/powerpoint/2010/main" val="216801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8040683-EEFA-4B01-A709-AD61F9B9F638}"/>
              </a:ext>
            </a:extLst>
          </p:cNvPr>
          <p:cNvSpPr>
            <a:spLocks noGrp="1"/>
          </p:cNvSpPr>
          <p:nvPr>
            <p:ph type="sldNum" sz="quarter" idx="10"/>
          </p:nvPr>
        </p:nvSpPr>
        <p:spPr/>
        <p:txBody>
          <a:bodyPr/>
          <a:lstStyle/>
          <a:p>
            <a:fld id="{08BDDC8D-36E9-467E-8CF1-750845950A7F}" type="slidenum">
              <a:rPr lang="en-GB" smtClean="0"/>
              <a:pPr/>
              <a:t>17</a:t>
            </a:fld>
            <a:endParaRPr lang="en-GB"/>
          </a:p>
        </p:txBody>
      </p:sp>
      <p:sp>
        <p:nvSpPr>
          <p:cNvPr id="4" name="Title 3">
            <a:extLst>
              <a:ext uri="{FF2B5EF4-FFF2-40B4-BE49-F238E27FC236}">
                <a16:creationId xmlns:a16="http://schemas.microsoft.com/office/drawing/2014/main" id="{247C8B9E-D7F8-4BB0-8F30-9ECAECCDF201}"/>
              </a:ext>
            </a:extLst>
          </p:cNvPr>
          <p:cNvSpPr>
            <a:spLocks noGrp="1"/>
          </p:cNvSpPr>
          <p:nvPr>
            <p:ph type="title"/>
          </p:nvPr>
        </p:nvSpPr>
        <p:spPr/>
        <p:txBody>
          <a:bodyPr/>
          <a:lstStyle/>
          <a:p>
            <a:r>
              <a:rPr lang="en-GB" altLang="en-US">
                <a:latin typeface="RN House Sans Regular"/>
              </a:rPr>
              <a:t>Delivery Scope: NFRs - Security Requirements </a:t>
            </a:r>
            <a:endParaRPr lang="en-GB" altLang="en-US">
              <a:highlight>
                <a:srgbClr val="FFFF00"/>
              </a:highlight>
              <a:latin typeface="RN House Sans Regular"/>
            </a:endParaRPr>
          </a:p>
        </p:txBody>
      </p:sp>
      <p:sp>
        <p:nvSpPr>
          <p:cNvPr id="11" name="Content Placeholder 1">
            <a:extLst>
              <a:ext uri="{FF2B5EF4-FFF2-40B4-BE49-F238E27FC236}">
                <a16:creationId xmlns:a16="http://schemas.microsoft.com/office/drawing/2014/main" id="{F18ECB0E-67F1-43B1-9570-557D03C921D7}"/>
              </a:ext>
            </a:extLst>
          </p:cNvPr>
          <p:cNvSpPr>
            <a:spLocks noGrp="1"/>
          </p:cNvSpPr>
          <p:nvPr>
            <p:ph sz="quarter" idx="11"/>
          </p:nvPr>
        </p:nvSpPr>
        <p:spPr>
          <a:xfrm>
            <a:off x="485999" y="2996546"/>
            <a:ext cx="10018449" cy="4431545"/>
          </a:xfrm>
        </p:spPr>
        <p:txBody>
          <a:bodyPr vert="horz" lIns="0" tIns="0" rIns="0" bIns="0" rtlCol="0" anchor="t">
            <a:noAutofit/>
          </a:bodyPr>
          <a:lstStyle/>
          <a:p>
            <a:r>
              <a:rPr lang="en-GB" sz="1200" dirty="0">
                <a:latin typeface="RN House Sans Regular"/>
              </a:rPr>
              <a:t>Describe this project’s specific business requirements that are in addition to the standard security controls that apply to all solutions:</a:t>
            </a:r>
          </a:p>
          <a:p>
            <a:pPr marL="171450" indent="-171450">
              <a:buFont typeface="Wingdings" panose="05000000000000000000" pitchFamily="2" charset="2"/>
              <a:buChar char="§"/>
            </a:pPr>
            <a:endParaRPr lang="en-GB" sz="1200" dirty="0"/>
          </a:p>
          <a:p>
            <a:pPr marL="285750" indent="-285750">
              <a:spcBef>
                <a:spcPts val="300"/>
              </a:spcBef>
              <a:buFont typeface="Wingdings" panose="05000000000000000000" pitchFamily="2" charset="2"/>
              <a:buChar char="§"/>
            </a:pPr>
            <a:r>
              <a:rPr lang="en-GB" sz="1200" b="1" dirty="0">
                <a:latin typeface="RN House Sans Regular"/>
              </a:rPr>
              <a:t>User authentication and user authorisation</a:t>
            </a:r>
          </a:p>
          <a:p>
            <a:pPr marL="455295" lvl="3" indent="-171450">
              <a:spcBef>
                <a:spcPts val="300"/>
              </a:spcBef>
              <a:buFontTx/>
              <a:buChar char="-"/>
            </a:pPr>
            <a:r>
              <a:rPr lang="en-GB" sz="1200" dirty="0">
                <a:latin typeface="RN House Sans Regular"/>
              </a:rPr>
              <a:t>Colleague authentication will be through Federated Single Sign On. </a:t>
            </a:r>
            <a:r>
              <a:rPr lang="en-GB" sz="1200" b="1" dirty="0">
                <a:latin typeface="RN House Sans Regular"/>
              </a:rPr>
              <a:t>Authorisation</a:t>
            </a:r>
            <a:r>
              <a:rPr lang="en-GB" sz="1200" dirty="0">
                <a:latin typeface="RN House Sans Regular"/>
              </a:rPr>
              <a:t> to access specific functions within the Communication Composition Portal (CCP). FSSO is managed from within 2CP application. User redirection is used to achieve seamless integration between Communication Composition Portal (2CP) and Messagepoint Dot Com (MPDC)</a:t>
            </a:r>
          </a:p>
          <a:p>
            <a:pPr marL="455295" lvl="3" indent="-171450">
              <a:spcBef>
                <a:spcPts val="300"/>
              </a:spcBef>
              <a:buFontTx/>
              <a:buChar char="-"/>
            </a:pPr>
            <a:r>
              <a:rPr lang="en-GB" sz="1200" dirty="0">
                <a:latin typeface="RN House Sans Regular"/>
              </a:rPr>
              <a:t>Communication between microservices of same application must be secured. </a:t>
            </a:r>
          </a:p>
          <a:p>
            <a:pPr marL="455295" lvl="3" indent="-171450">
              <a:spcBef>
                <a:spcPts val="300"/>
              </a:spcBef>
              <a:buFontTx/>
              <a:buChar char="-"/>
            </a:pPr>
            <a:r>
              <a:rPr lang="en-GB" sz="1200" dirty="0">
                <a:latin typeface="RN House Sans Regular"/>
              </a:rPr>
              <a:t>Communication between microservices of different application must be secured.</a:t>
            </a:r>
          </a:p>
          <a:p>
            <a:pPr marL="283845" lvl="3" indent="0">
              <a:spcBef>
                <a:spcPts val="600"/>
              </a:spcBef>
              <a:buNone/>
            </a:pPr>
            <a:r>
              <a:rPr lang="en-GB" sz="1200" dirty="0">
                <a:latin typeface="RN House Sans Regular"/>
              </a:rPr>
              <a:t>-  No customer access to Communication Composition Portal (CCP).</a:t>
            </a:r>
          </a:p>
          <a:p>
            <a:pPr marL="283845" lvl="3" indent="0">
              <a:spcBef>
                <a:spcPts val="600"/>
              </a:spcBef>
              <a:buNone/>
            </a:pPr>
            <a:r>
              <a:rPr lang="en-GB" sz="1200" b="1" dirty="0">
                <a:latin typeface="RN House Sans Regular"/>
              </a:rPr>
              <a:t>Customer identification (KYC, KYB, Anti-Money Laundering) – </a:t>
            </a:r>
            <a:r>
              <a:rPr lang="en-GB" sz="1200" dirty="0">
                <a:latin typeface="RN House Sans Regular"/>
              </a:rPr>
              <a:t>N/A</a:t>
            </a:r>
          </a:p>
          <a:p>
            <a:pPr marL="283845" lvl="3" indent="0">
              <a:spcBef>
                <a:spcPts val="600"/>
              </a:spcBef>
              <a:buNone/>
            </a:pPr>
            <a:r>
              <a:rPr lang="en-GB" sz="1200" b="1" dirty="0">
                <a:latin typeface="RN House Sans Regular"/>
              </a:rPr>
              <a:t>Creation and maintenance of Roles and permissions  </a:t>
            </a:r>
            <a:r>
              <a:rPr lang="en-GB" sz="1200" dirty="0">
                <a:latin typeface="RN House Sans Regular"/>
              </a:rPr>
              <a:t>- Maintenance of roles should be via SLX onboarding and authorization shall be done within Communication Composition Portal (CCP)</a:t>
            </a:r>
          </a:p>
          <a:p>
            <a:pPr marL="285750" indent="-285750">
              <a:spcBef>
                <a:spcPts val="600"/>
              </a:spcBef>
              <a:buFont typeface="Wingdings" panose="05000000000000000000" pitchFamily="2" charset="2"/>
              <a:buChar char="§"/>
            </a:pPr>
            <a:r>
              <a:rPr lang="en-GB" sz="1200" b="1" dirty="0">
                <a:latin typeface="RN House Sans Regular"/>
              </a:rPr>
              <a:t>Payment security and associated security controls </a:t>
            </a:r>
            <a:r>
              <a:rPr lang="en-GB" sz="1200" dirty="0">
                <a:latin typeface="RN House Sans Regular"/>
              </a:rPr>
              <a:t>– N/A</a:t>
            </a:r>
          </a:p>
          <a:p>
            <a:pPr marL="285750" indent="-285750">
              <a:spcBef>
                <a:spcPts val="600"/>
              </a:spcBef>
              <a:buFont typeface="Wingdings" panose="05000000000000000000" pitchFamily="2" charset="2"/>
              <a:buChar char="§"/>
            </a:pPr>
            <a:r>
              <a:rPr lang="en-GB" sz="1200" b="1" dirty="0">
                <a:latin typeface="RN House Sans Regular"/>
              </a:rPr>
              <a:t>Fraud prevention and monitoring &amp; alerting </a:t>
            </a:r>
            <a:r>
              <a:rPr lang="en-GB" sz="1200" dirty="0">
                <a:latin typeface="RN House Sans Regular"/>
              </a:rPr>
              <a:t>– N/A</a:t>
            </a:r>
            <a:endParaRPr lang="en-GB" sz="1200" dirty="0">
              <a:solidFill>
                <a:srgbClr val="FF0000"/>
              </a:solidFill>
              <a:latin typeface="RN House Sans Regular"/>
            </a:endParaRPr>
          </a:p>
          <a:p>
            <a:pPr marL="285750" indent="-285750">
              <a:spcBef>
                <a:spcPts val="600"/>
              </a:spcBef>
              <a:buFont typeface="Wingdings" panose="05000000000000000000" pitchFamily="2" charset="2"/>
              <a:buChar char="§"/>
            </a:pPr>
            <a:r>
              <a:rPr lang="en-GB" sz="1200" b="1" dirty="0">
                <a:latin typeface="RN House Sans Regular"/>
              </a:rPr>
              <a:t>Impact of regulatory requirements (e.g. PCI) </a:t>
            </a:r>
            <a:r>
              <a:rPr lang="en-GB" sz="1200" dirty="0">
                <a:latin typeface="RN House Sans Regular"/>
              </a:rPr>
              <a:t>– N/A</a:t>
            </a:r>
          </a:p>
          <a:p>
            <a:pPr marL="285750" indent="-285750">
              <a:spcBef>
                <a:spcPts val="600"/>
              </a:spcBef>
              <a:buFont typeface="Wingdings" panose="05000000000000000000" pitchFamily="2" charset="2"/>
              <a:buChar char="§"/>
            </a:pPr>
            <a:r>
              <a:rPr lang="en-GB" sz="1200" b="1" dirty="0">
                <a:latin typeface="RN House Sans Regular"/>
              </a:rPr>
              <a:t>Network environment placement – </a:t>
            </a:r>
            <a:r>
              <a:rPr lang="en-GB" sz="1200" dirty="0">
                <a:latin typeface="RN House Sans Regular"/>
              </a:rPr>
              <a:t>Colleague access to the solution must be available from </a:t>
            </a:r>
            <a:r>
              <a:rPr lang="en-GB" sz="1200" b="1" dirty="0">
                <a:latin typeface="RN House Sans Regular"/>
              </a:rPr>
              <a:t>EUROPA</a:t>
            </a:r>
            <a:r>
              <a:rPr lang="en-GB" sz="1200" dirty="0">
                <a:latin typeface="RN House Sans Regular"/>
              </a:rPr>
              <a:t> domains</a:t>
            </a:r>
          </a:p>
        </p:txBody>
      </p:sp>
      <p:sp>
        <p:nvSpPr>
          <p:cNvPr id="12" name="Content Placeholder 1">
            <a:extLst>
              <a:ext uri="{FF2B5EF4-FFF2-40B4-BE49-F238E27FC236}">
                <a16:creationId xmlns:a16="http://schemas.microsoft.com/office/drawing/2014/main" id="{C95BA6E8-F4BD-40F0-97A6-6C0087CFACDA}"/>
              </a:ext>
            </a:extLst>
          </p:cNvPr>
          <p:cNvSpPr txBox="1">
            <a:spLocks/>
          </p:cNvSpPr>
          <p:nvPr/>
        </p:nvSpPr>
        <p:spPr bwMode="gray">
          <a:xfrm>
            <a:off x="486000" y="1403450"/>
            <a:ext cx="5970556" cy="1074822"/>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sz="1200"/>
              <a:t>The design project must seek to meet the </a:t>
            </a:r>
            <a:r>
              <a:rPr lang="en-GB" sz="1200">
                <a:hlinkClick r:id="rId2"/>
              </a:rPr>
              <a:t>Overarching Security Design Principles</a:t>
            </a:r>
            <a:r>
              <a:rPr lang="en-GB" sz="1200">
                <a:hlinkClick r:id="rId3"/>
              </a:rPr>
              <a:t> </a:t>
            </a:r>
            <a:r>
              <a:rPr lang="en-GB" sz="1200"/>
              <a:t>by listing the control requirements the design will consider and how they will be meet.    </a:t>
            </a:r>
          </a:p>
          <a:p>
            <a:r>
              <a:rPr lang="en-GB" sz="1200"/>
              <a:t>These requirements can be self-served from pre-defined </a:t>
            </a:r>
            <a:r>
              <a:rPr lang="en-GB" sz="1200">
                <a:hlinkClick r:id="rId4"/>
              </a:rPr>
              <a:t>Security Control Patterns </a:t>
            </a:r>
            <a:r>
              <a:rPr lang="en-GB" sz="1200"/>
              <a:t>and </a:t>
            </a:r>
            <a:r>
              <a:rPr lang="en-GB" sz="1200">
                <a:hlinkClick r:id="rId5"/>
              </a:rPr>
              <a:t>High-Level Requirements</a:t>
            </a:r>
            <a:r>
              <a:rPr lang="en-GB" sz="1200"/>
              <a:t> lists, or supplied from your assigned security consultant on the project.</a:t>
            </a:r>
            <a:endParaRPr lang="en-GB"/>
          </a:p>
        </p:txBody>
      </p:sp>
      <p:graphicFrame>
        <p:nvGraphicFramePr>
          <p:cNvPr id="14" name="Table 13">
            <a:extLst>
              <a:ext uri="{FF2B5EF4-FFF2-40B4-BE49-F238E27FC236}">
                <a16:creationId xmlns:a16="http://schemas.microsoft.com/office/drawing/2014/main" id="{AEDA1490-4598-47B0-B466-1BA28BC8CDA2}"/>
              </a:ext>
            </a:extLst>
          </p:cNvPr>
          <p:cNvGraphicFramePr>
            <a:graphicFrameLocks noGrp="1"/>
          </p:cNvGraphicFramePr>
          <p:nvPr>
            <p:extLst>
              <p:ext uri="{D42A27DB-BD31-4B8C-83A1-F6EECF244321}">
                <p14:modId xmlns:p14="http://schemas.microsoft.com/office/powerpoint/2010/main" val="1043559185"/>
              </p:ext>
            </p:extLst>
          </p:nvPr>
        </p:nvGraphicFramePr>
        <p:xfrm>
          <a:off x="6607663" y="1403450"/>
          <a:ext cx="2446337" cy="1432879"/>
        </p:xfrm>
        <a:graphic>
          <a:graphicData uri="http://schemas.openxmlformats.org/drawingml/2006/table">
            <a:tbl>
              <a:tblPr firstRow="1" bandRow="1">
                <a:tableStyleId>{69CF1AB2-1976-4502-BF36-3FF5EA218861}</a:tableStyleId>
              </a:tblPr>
              <a:tblGrid>
                <a:gridCol w="1258407">
                  <a:extLst>
                    <a:ext uri="{9D8B030D-6E8A-4147-A177-3AD203B41FA5}">
                      <a16:colId xmlns:a16="http://schemas.microsoft.com/office/drawing/2014/main" val="3778550768"/>
                    </a:ext>
                  </a:extLst>
                </a:gridCol>
                <a:gridCol w="408395">
                  <a:extLst>
                    <a:ext uri="{9D8B030D-6E8A-4147-A177-3AD203B41FA5}">
                      <a16:colId xmlns:a16="http://schemas.microsoft.com/office/drawing/2014/main" val="4034083030"/>
                    </a:ext>
                  </a:extLst>
                </a:gridCol>
                <a:gridCol w="384956">
                  <a:extLst>
                    <a:ext uri="{9D8B030D-6E8A-4147-A177-3AD203B41FA5}">
                      <a16:colId xmlns:a16="http://schemas.microsoft.com/office/drawing/2014/main" val="2279922911"/>
                    </a:ext>
                  </a:extLst>
                </a:gridCol>
                <a:gridCol w="394579">
                  <a:extLst>
                    <a:ext uri="{9D8B030D-6E8A-4147-A177-3AD203B41FA5}">
                      <a16:colId xmlns:a16="http://schemas.microsoft.com/office/drawing/2014/main" val="438701973"/>
                    </a:ext>
                  </a:extLst>
                </a:gridCol>
              </a:tblGrid>
              <a:tr h="453054">
                <a:tc>
                  <a:txBody>
                    <a:bodyPr/>
                    <a:lstStyle/>
                    <a:p>
                      <a:pPr algn="l"/>
                      <a:r>
                        <a:rPr lang="en-GB" sz="1100" kern="1200" baseline="0">
                          <a:solidFill>
                            <a:schemeClr val="tx2"/>
                          </a:solidFill>
                          <a:latin typeface="RN House Sans Regular" panose="020B0504020203020204" pitchFamily="34" charset="0"/>
                          <a:ea typeface="+mn-ea"/>
                          <a:cs typeface="+mn-cs"/>
                        </a:rPr>
                        <a:t>Data</a:t>
                      </a:r>
                    </a:p>
                    <a:p>
                      <a:pPr algn="l"/>
                      <a:r>
                        <a:rPr lang="en-GB" sz="1100" kern="1200" baseline="0">
                          <a:solidFill>
                            <a:schemeClr val="tx2"/>
                          </a:solidFill>
                          <a:latin typeface="RN House Sans Regular" panose="020B0504020203020204" pitchFamily="34" charset="0"/>
                          <a:ea typeface="+mn-ea"/>
                          <a:cs typeface="+mn-cs"/>
                        </a:rPr>
                        <a:t>Classification</a:t>
                      </a:r>
                    </a:p>
                  </a:txBody>
                  <a:tcPr marL="78190" marR="78190" marT="41294" marB="41294" anchor="ctr"/>
                </a:tc>
                <a:tc gridSpan="3">
                  <a:txBody>
                    <a:bodyPr/>
                    <a:lstStyle/>
                    <a:p>
                      <a:pPr algn="ctr"/>
                      <a:r>
                        <a:rPr lang="en-GB" sz="1100" kern="1200" baseline="0">
                          <a:solidFill>
                            <a:schemeClr val="tx2"/>
                          </a:solidFill>
                          <a:latin typeface="RN House Sans Regular" panose="020B0504020203020204" pitchFamily="34" charset="0"/>
                          <a:ea typeface="+mn-ea"/>
                          <a:cs typeface="+mn-cs"/>
                        </a:rPr>
                        <a:t>Confidential</a:t>
                      </a:r>
                    </a:p>
                  </a:txBody>
                  <a:tcPr marL="78190" marR="78190" marT="41294" marB="41294" anchor="ctr"/>
                </a:tc>
                <a:tc hMerge="1">
                  <a:txBody>
                    <a:bodyPr/>
                    <a:lstStyle/>
                    <a:p>
                      <a:pPr algn="ctr"/>
                      <a:endParaRPr lang="en-GB" sz="1000" b="0"/>
                    </a:p>
                  </a:txBody>
                  <a:tcPr marL="78201" marR="78201" marT="41300" marB="41300"/>
                </a:tc>
                <a:tc hMerge="1">
                  <a:txBody>
                    <a:bodyPr/>
                    <a:lstStyle/>
                    <a:p>
                      <a:pPr algn="ctr"/>
                      <a:endParaRPr lang="en-GB" sz="1000" b="0"/>
                    </a:p>
                  </a:txBody>
                  <a:tcPr marL="78201" marR="78201" marT="41300" marB="41300"/>
                </a:tc>
                <a:extLst>
                  <a:ext uri="{0D108BD9-81ED-4DB2-BD59-A6C34878D82A}">
                    <a16:rowId xmlns:a16="http://schemas.microsoft.com/office/drawing/2014/main" val="1625704619"/>
                  </a:ext>
                </a:extLst>
              </a:tr>
              <a:tr h="234988">
                <a:tc rowSpan="2">
                  <a:txBody>
                    <a:bodyPr/>
                    <a:lstStyle/>
                    <a:p>
                      <a:pPr>
                        <a:lnSpc>
                          <a:spcPct val="150000"/>
                        </a:lnSpc>
                      </a:pPr>
                      <a:r>
                        <a:rPr lang="en-GB" sz="1100" kern="1200" baseline="0">
                          <a:solidFill>
                            <a:schemeClr val="tx2"/>
                          </a:solidFill>
                          <a:latin typeface="RN House Sans Regular" panose="020B0504020203020204" pitchFamily="34" charset="0"/>
                          <a:ea typeface="+mn-ea"/>
                          <a:cs typeface="+mn-cs"/>
                        </a:rPr>
                        <a:t>Rating Value</a:t>
                      </a:r>
                    </a:p>
                  </a:txBody>
                  <a:tcPr marL="78190" marR="78190" marT="41294" marB="41294" anchor="ctr"/>
                </a:tc>
                <a:tc>
                  <a:txBody>
                    <a:bodyPr/>
                    <a:lstStyle/>
                    <a:p>
                      <a:pPr algn="ctr"/>
                      <a:r>
                        <a:rPr lang="en-GB" sz="1100" kern="1200" baseline="0">
                          <a:solidFill>
                            <a:schemeClr val="tx2"/>
                          </a:solidFill>
                          <a:latin typeface="RN House Sans Regular" panose="020B0504020203020204" pitchFamily="34" charset="0"/>
                          <a:ea typeface="+mn-ea"/>
                          <a:cs typeface="+mn-cs"/>
                        </a:rPr>
                        <a:t>C</a:t>
                      </a:r>
                    </a:p>
                  </a:txBody>
                  <a:tcPr marL="78190" marR="78190" marT="41294" marB="41294"/>
                </a:tc>
                <a:tc>
                  <a:txBody>
                    <a:bodyPr/>
                    <a:lstStyle/>
                    <a:p>
                      <a:pPr algn="ctr"/>
                      <a:r>
                        <a:rPr lang="en-GB" sz="1100" b="0"/>
                        <a:t>I</a:t>
                      </a:r>
                    </a:p>
                  </a:txBody>
                  <a:tcPr marL="78190" marR="78190" marT="41294" marB="41294"/>
                </a:tc>
                <a:tc>
                  <a:txBody>
                    <a:bodyPr/>
                    <a:lstStyle/>
                    <a:p>
                      <a:pPr algn="ctr"/>
                      <a:r>
                        <a:rPr lang="en-GB" sz="1100" b="0"/>
                        <a:t>A</a:t>
                      </a:r>
                    </a:p>
                  </a:txBody>
                  <a:tcPr marL="78190" marR="78190" marT="41294" marB="41294"/>
                </a:tc>
                <a:extLst>
                  <a:ext uri="{0D108BD9-81ED-4DB2-BD59-A6C34878D82A}">
                    <a16:rowId xmlns:a16="http://schemas.microsoft.com/office/drawing/2014/main" val="4148099705"/>
                  </a:ext>
                </a:extLst>
              </a:tr>
              <a:tr h="276543">
                <a:tc vMerge="1">
                  <a:txBody>
                    <a:bodyPr/>
                    <a:lstStyle/>
                    <a:p>
                      <a:endParaRPr lang="en-GB"/>
                    </a:p>
                  </a:txBody>
                  <a:tcPr/>
                </a:tc>
                <a:tc>
                  <a:txBody>
                    <a:bodyPr/>
                    <a:lstStyle/>
                    <a:p>
                      <a:pPr algn="ctr"/>
                      <a:r>
                        <a:rPr lang="en-GB" sz="1100" kern="1200" baseline="0">
                          <a:solidFill>
                            <a:schemeClr val="tx2"/>
                          </a:solidFill>
                          <a:latin typeface="RN House Sans Regular" panose="020B0504020203020204" pitchFamily="34" charset="0"/>
                          <a:ea typeface="+mn-ea"/>
                          <a:cs typeface="+mn-cs"/>
                        </a:rPr>
                        <a:t>2</a:t>
                      </a:r>
                    </a:p>
                  </a:txBody>
                  <a:tcPr marL="78190" marR="78190" marT="41294" marB="41294" anchor="ctr"/>
                </a:tc>
                <a:tc>
                  <a:txBody>
                    <a:bodyPr/>
                    <a:lstStyle/>
                    <a:p>
                      <a:pPr algn="ctr"/>
                      <a:r>
                        <a:rPr lang="en-GB" sz="1100" b="0"/>
                        <a:t>2</a:t>
                      </a:r>
                    </a:p>
                  </a:txBody>
                  <a:tcPr marL="78190" marR="78190" marT="41294" marB="41294" anchor="ctr"/>
                </a:tc>
                <a:tc>
                  <a:txBody>
                    <a:bodyPr/>
                    <a:lstStyle/>
                    <a:p>
                      <a:pPr algn="ctr"/>
                      <a:r>
                        <a:rPr lang="en-GB" sz="1100" b="0"/>
                        <a:t>2</a:t>
                      </a:r>
                    </a:p>
                  </a:txBody>
                  <a:tcPr marL="78190" marR="78190" marT="41294" marB="41294" anchor="ctr"/>
                </a:tc>
                <a:extLst>
                  <a:ext uri="{0D108BD9-81ED-4DB2-BD59-A6C34878D82A}">
                    <a16:rowId xmlns:a16="http://schemas.microsoft.com/office/drawing/2014/main" val="241440904"/>
                  </a:ext>
                </a:extLst>
              </a:tr>
              <a:tr h="453054">
                <a:tc>
                  <a:txBody>
                    <a:bodyPr/>
                    <a:lstStyle/>
                    <a:p>
                      <a:r>
                        <a:rPr lang="en-GB" sz="1100" kern="1200" baseline="0">
                          <a:solidFill>
                            <a:schemeClr val="tx2"/>
                          </a:solidFill>
                          <a:latin typeface="RN House Sans Regular" panose="020B0504020203020204" pitchFamily="34" charset="0"/>
                          <a:ea typeface="+mn-ea"/>
                          <a:cs typeface="+mn-cs"/>
                        </a:rPr>
                        <a:t>ServiceNow ISBIA Reference</a:t>
                      </a:r>
                    </a:p>
                  </a:txBody>
                  <a:tcPr marL="78190" marR="78190" marT="41294" marB="41294" anchor="ctr"/>
                </a:tc>
                <a:tc gridSpan="3">
                  <a:txBody>
                    <a:bodyPr/>
                    <a:lstStyle/>
                    <a:p>
                      <a:pPr algn="ctr"/>
                      <a:r>
                        <a:rPr lang="en-GB" sz="1100" kern="1200" baseline="0">
                          <a:solidFill>
                            <a:schemeClr val="tx2"/>
                          </a:solidFill>
                          <a:latin typeface="RN House Sans Regular" panose="020B0504020203020204" pitchFamily="34" charset="0"/>
                          <a:ea typeface="+mn-ea"/>
                          <a:cs typeface="+mn-cs"/>
                        </a:rPr>
                        <a:t>BIA0020748</a:t>
                      </a:r>
                    </a:p>
                  </a:txBody>
                  <a:tcPr marL="78190" marR="78190" marT="41294" marB="41294" anchor="ctr"/>
                </a:tc>
                <a:tc hMerge="1">
                  <a:txBody>
                    <a:bodyPr/>
                    <a:lstStyle/>
                    <a:p>
                      <a:endParaRPr lang="en-GB" sz="1100" b="0"/>
                    </a:p>
                  </a:txBody>
                  <a:tcPr marL="78188" marR="78188" marT="41406" marB="41406"/>
                </a:tc>
                <a:tc hMerge="1">
                  <a:txBody>
                    <a:bodyPr/>
                    <a:lstStyle/>
                    <a:p>
                      <a:endParaRPr lang="en-GB" sz="1100" b="0"/>
                    </a:p>
                  </a:txBody>
                  <a:tcPr marL="78188" marR="78188" marT="41406" marB="41406"/>
                </a:tc>
                <a:extLst>
                  <a:ext uri="{0D108BD9-81ED-4DB2-BD59-A6C34878D82A}">
                    <a16:rowId xmlns:a16="http://schemas.microsoft.com/office/drawing/2014/main" val="1485530331"/>
                  </a:ext>
                </a:extLst>
              </a:tr>
            </a:tbl>
          </a:graphicData>
        </a:graphic>
      </p:graphicFrame>
    </p:spTree>
    <p:extLst>
      <p:ext uri="{BB962C8B-B14F-4D97-AF65-F5344CB8AC3E}">
        <p14:creationId xmlns:p14="http://schemas.microsoft.com/office/powerpoint/2010/main" val="6217155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E3DD66-5BFC-4C8E-99D1-7C30CC5BEE0E}"/>
              </a:ext>
            </a:extLst>
          </p:cNvPr>
          <p:cNvSpPr>
            <a:spLocks noGrp="1"/>
          </p:cNvSpPr>
          <p:nvPr>
            <p:ph type="sldNum" sz="quarter" idx="10"/>
          </p:nvPr>
        </p:nvSpPr>
        <p:spPr/>
        <p:txBody>
          <a:bodyPr/>
          <a:lstStyle/>
          <a:p>
            <a:fld id="{08BDDC8D-36E9-467E-8CF1-750845950A7F}" type="slidenum">
              <a:rPr lang="en-GB" smtClean="0"/>
              <a:pPr/>
              <a:t>18</a:t>
            </a:fld>
            <a:endParaRPr lang="en-GB"/>
          </a:p>
        </p:txBody>
      </p:sp>
      <p:sp>
        <p:nvSpPr>
          <p:cNvPr id="4" name="Title 3">
            <a:extLst>
              <a:ext uri="{FF2B5EF4-FFF2-40B4-BE49-F238E27FC236}">
                <a16:creationId xmlns:a16="http://schemas.microsoft.com/office/drawing/2014/main" id="{E5A3F5D2-BA22-44AB-BCE4-6D77FDB2274B}"/>
              </a:ext>
            </a:extLst>
          </p:cNvPr>
          <p:cNvSpPr>
            <a:spLocks noGrp="1"/>
          </p:cNvSpPr>
          <p:nvPr>
            <p:ph type="title"/>
          </p:nvPr>
        </p:nvSpPr>
        <p:spPr/>
        <p:txBody>
          <a:bodyPr/>
          <a:lstStyle/>
          <a:p>
            <a:r>
              <a:rPr lang="en-GB" altLang="en-US"/>
              <a:t>Phasing Overview</a:t>
            </a:r>
            <a:endParaRPr lang="en-GB"/>
          </a:p>
        </p:txBody>
      </p:sp>
      <p:sp>
        <p:nvSpPr>
          <p:cNvPr id="8" name="Content Placeholder 1">
            <a:extLst>
              <a:ext uri="{FF2B5EF4-FFF2-40B4-BE49-F238E27FC236}">
                <a16:creationId xmlns:a16="http://schemas.microsoft.com/office/drawing/2014/main" id="{031EFCC0-1D2B-4210-9835-EFD8DD2D453F}"/>
              </a:ext>
            </a:extLst>
          </p:cNvPr>
          <p:cNvSpPr txBox="1">
            <a:spLocks/>
          </p:cNvSpPr>
          <p:nvPr/>
        </p:nvSpPr>
        <p:spPr bwMode="gray">
          <a:xfrm>
            <a:off x="485999" y="1422398"/>
            <a:ext cx="9499830" cy="536058"/>
          </a:xfrm>
          <a:prstGeom prst="rect">
            <a:avLst/>
          </a:prstGeom>
        </p:spPr>
        <p:txBody>
          <a:bodyPr vert="horz" lIns="0" tIns="0" rIns="0" bIns="0" rtlCol="0" anchor="t">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altLang="en-US">
                <a:latin typeface="RN House Sans Regular"/>
              </a:rPr>
              <a:t>This target solution will be implemented in a staggered manner covering multiple phases. </a:t>
            </a:r>
            <a:r>
              <a:rPr lang="en-GB" altLang="en-US" b="1">
                <a:latin typeface="RN House Sans Regular"/>
              </a:rPr>
              <a:t>The scope of this design is to meet the objectives of Phase 1 and flexible to scale and onboard phase 2.</a:t>
            </a:r>
            <a:endParaRPr lang="en-GB" altLang="en-US" b="1"/>
          </a:p>
          <a:p>
            <a:endParaRPr lang="en-GB" altLang="en-US"/>
          </a:p>
        </p:txBody>
      </p:sp>
      <p:graphicFrame>
        <p:nvGraphicFramePr>
          <p:cNvPr id="2" name="Table 4">
            <a:extLst>
              <a:ext uri="{FF2B5EF4-FFF2-40B4-BE49-F238E27FC236}">
                <a16:creationId xmlns:a16="http://schemas.microsoft.com/office/drawing/2014/main" id="{908CB296-675E-4EF0-B856-17E6B74E6382}"/>
              </a:ext>
            </a:extLst>
          </p:cNvPr>
          <p:cNvGraphicFramePr>
            <a:graphicFrameLocks noGrp="1"/>
          </p:cNvGraphicFramePr>
          <p:nvPr>
            <p:extLst>
              <p:ext uri="{D42A27DB-BD31-4B8C-83A1-F6EECF244321}">
                <p14:modId xmlns:p14="http://schemas.microsoft.com/office/powerpoint/2010/main" val="887287456"/>
              </p:ext>
            </p:extLst>
          </p:nvPr>
        </p:nvGraphicFramePr>
        <p:xfrm>
          <a:off x="485999" y="1971625"/>
          <a:ext cx="9882367" cy="4998720"/>
        </p:xfrm>
        <a:graphic>
          <a:graphicData uri="http://schemas.openxmlformats.org/drawingml/2006/table">
            <a:tbl>
              <a:tblPr firstRow="1" bandRow="1">
                <a:tableStyleId>{5940675A-B579-460E-94D1-54222C63F5DA}</a:tableStyleId>
              </a:tblPr>
              <a:tblGrid>
                <a:gridCol w="4931100">
                  <a:extLst>
                    <a:ext uri="{9D8B030D-6E8A-4147-A177-3AD203B41FA5}">
                      <a16:colId xmlns:a16="http://schemas.microsoft.com/office/drawing/2014/main" val="3349262767"/>
                    </a:ext>
                  </a:extLst>
                </a:gridCol>
                <a:gridCol w="4951267">
                  <a:extLst>
                    <a:ext uri="{9D8B030D-6E8A-4147-A177-3AD203B41FA5}">
                      <a16:colId xmlns:a16="http://schemas.microsoft.com/office/drawing/2014/main" val="22277335"/>
                    </a:ext>
                  </a:extLst>
                </a:gridCol>
              </a:tblGrid>
              <a:tr h="307061">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600" b="1">
                          <a:latin typeface="RN House Sans Regular"/>
                        </a:rPr>
                        <a:t>Phase 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lumMod val="60000"/>
                        <a:lumOff val="40000"/>
                      </a:schemeClr>
                    </a:solidFill>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600" b="1">
                          <a:latin typeface="RN House Sans Regular"/>
                        </a:rPr>
                        <a:t>Phase 2</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867777571"/>
                  </a:ext>
                </a:extLst>
              </a:tr>
              <a:tr h="4188699">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200" kern="1200" baseline="0" dirty="0">
                          <a:solidFill>
                            <a:schemeClr val="tx2"/>
                          </a:solidFill>
                          <a:latin typeface="RN House Sans Regular"/>
                          <a:ea typeface="+mn-ea"/>
                          <a:cs typeface="+mn-cs"/>
                        </a:rPr>
                        <a:t>The objective is to stand-up the foundation for a one bank CCM solution while addressing the immediate need to replace the current Thunderhead based Letters application. This project will focus on building a new interactive Communication Composition Portal (CCP) using capabilities provided by Sefas &amp; Messagepoint with capability to extend to </a:t>
                      </a:r>
                      <a:r>
                        <a:rPr lang="en-GB" sz="1200" kern="1200" baseline="0" dirty="0">
                          <a:solidFill>
                            <a:schemeClr val="tx2"/>
                          </a:solidFill>
                          <a:latin typeface="RN House Sans Regular"/>
                          <a:ea typeface="+mn-ea"/>
                          <a:cs typeface="+mn-cs"/>
                        </a:rPr>
                        <a:t>other CCM services in the future. The aim for phase01 is to make the design extensible for further use cases, but if further changes are identified upon closer analysis then it shall be taken in phase-02.This scope will only cater for existing thunderhead templates migration to new platform. </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Migration of 189 thunderhead templates to CCP</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Communication Composition Portal</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Role based Access to features and templates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User can assign themselves to a team</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Print PDF document locally</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Auto brand based on sort code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Cancel letter queued for print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Details for auto feed</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Interview screen for information capture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Central print dispatch at set time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Asset version control</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Common elements can be shared across templates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Style sets per brand</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Archive and retrieval of digital communication (batched)</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dirty="0">
                          <a:solidFill>
                            <a:schemeClr val="tx2"/>
                          </a:solidFill>
                          <a:latin typeface="RN House Sans Regular"/>
                          <a:ea typeface="+mn-ea"/>
                          <a:cs typeface="+mn-cs"/>
                        </a:rPr>
                        <a:t>Basic Management Information (MI) Reports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200" kern="1200" baseline="0">
                          <a:solidFill>
                            <a:schemeClr val="tx2"/>
                          </a:solidFill>
                          <a:latin typeface="RN House Sans Regular"/>
                          <a:ea typeface="+mn-ea"/>
                          <a:cs typeface="+mn-cs"/>
                        </a:rPr>
                        <a:t>The objective is to identify &amp; onboard new business use-case bank wide for any CCM related requirements to align with one bank initiative.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sz="1200" kern="1200" baseline="0">
                          <a:solidFill>
                            <a:schemeClr val="tx2"/>
                          </a:solidFill>
                          <a:latin typeface="RN House Sans Regular"/>
                          <a:ea typeface="+mn-ea"/>
                          <a:cs typeface="+mn-cs"/>
                        </a:rPr>
                        <a:t>Bereavements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sz="1200" kern="1200" baseline="0">
                          <a:solidFill>
                            <a:schemeClr val="tx2"/>
                          </a:solidFill>
                          <a:latin typeface="RN House Sans Regular"/>
                          <a:ea typeface="+mn-ea"/>
                          <a:cs typeface="+mn-cs"/>
                        </a:rPr>
                        <a:t>NatWest Market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sz="1200" kern="1200" baseline="0">
                          <a:solidFill>
                            <a:schemeClr val="tx2"/>
                          </a:solidFill>
                          <a:latin typeface="RN House Sans Regular"/>
                          <a:ea typeface="+mn-ea"/>
                          <a:cs typeface="+mn-cs"/>
                        </a:rPr>
                        <a:t>Customer Lending</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sz="1200" kern="1200" baseline="0">
                          <a:solidFill>
                            <a:schemeClr val="tx2"/>
                          </a:solidFill>
                          <a:latin typeface="RN House Sans Regular"/>
                          <a:ea typeface="+mn-ea"/>
                          <a:cs typeface="+mn-cs"/>
                        </a:rPr>
                        <a:t>Customer Engagement Portal</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sz="1200" kern="1200" baseline="0">
                          <a:solidFill>
                            <a:schemeClr val="tx2"/>
                          </a:solidFill>
                          <a:latin typeface="RN House Sans Regular"/>
                          <a:ea typeface="+mn-ea"/>
                          <a:cs typeface="+mn-cs"/>
                        </a:rPr>
                        <a:t>Credit Card / Statements </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sz="1200" kern="1200" baseline="0">
                          <a:solidFill>
                            <a:schemeClr val="tx2"/>
                          </a:solidFill>
                          <a:latin typeface="RN House Sans Regular"/>
                          <a:ea typeface="+mn-ea"/>
                          <a:cs typeface="+mn-cs"/>
                        </a:rPr>
                        <a:t>Management Information (MI) to DataMart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sz="1200" kern="1200" baseline="0">
                          <a:solidFill>
                            <a:schemeClr val="tx2"/>
                          </a:solidFill>
                          <a:latin typeface="RN House Sans Regular"/>
                          <a:ea typeface="+mn-ea"/>
                          <a:cs typeface="+mn-cs"/>
                        </a:rPr>
                        <a:t>Archival &amp; Retrieval through Communication Services (CS) API</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sz="1200" kern="1200" baseline="0">
                          <a:solidFill>
                            <a:schemeClr val="tx2"/>
                          </a:solidFill>
                          <a:latin typeface="RN House Sans Regular"/>
                          <a:ea typeface="+mn-ea"/>
                          <a:cs typeface="+mn-cs"/>
                        </a:rPr>
                        <a:t>Centralized Digital Asset Management (DAM) via Adobe Experience Manager AEM</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en-US" sz="1200" kern="1200" baseline="0">
                          <a:solidFill>
                            <a:schemeClr val="tx2"/>
                          </a:solidFill>
                          <a:latin typeface="RN House Sans Regular"/>
                          <a:ea typeface="+mn-ea"/>
                          <a:cs typeface="+mn-cs"/>
                        </a:rPr>
                        <a:t>Remaining Thunderhead templates migration to CCP</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altLang="en-US" sz="1200" kern="1200" baseline="0">
                        <a:solidFill>
                          <a:schemeClr val="tx2"/>
                        </a:solidFill>
                        <a:latin typeface="RN House Sans Regular"/>
                        <a:ea typeface="+mn-ea"/>
                        <a:cs typeface="+mn-cs"/>
                      </a:endParaRP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altLang="en-US" sz="1200" kern="1200" baseline="0">
                        <a:solidFill>
                          <a:schemeClr val="tx2"/>
                        </a:solidFill>
                        <a:latin typeface="RN House Sans Regular"/>
                        <a:ea typeface="+mn-ea"/>
                        <a:cs typeface="+mn-cs"/>
                      </a:endParaRPr>
                    </a:p>
                    <a:p>
                      <a:endParaRPr lang="en-GB" sz="160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94562688"/>
                  </a:ext>
                </a:extLst>
              </a:tr>
            </a:tbl>
          </a:graphicData>
        </a:graphic>
      </p:graphicFrame>
      <p:sp>
        <p:nvSpPr>
          <p:cNvPr id="5" name="TextBox 4">
            <a:extLst>
              <a:ext uri="{FF2B5EF4-FFF2-40B4-BE49-F238E27FC236}">
                <a16:creationId xmlns:a16="http://schemas.microsoft.com/office/drawing/2014/main" id="{5A24958A-170A-433F-A7B9-EA2BD9D295DC}"/>
              </a:ext>
            </a:extLst>
          </p:cNvPr>
          <p:cNvSpPr txBox="1"/>
          <p:nvPr/>
        </p:nvSpPr>
        <p:spPr>
          <a:xfrm>
            <a:off x="485999" y="6996565"/>
            <a:ext cx="3357581" cy="220442"/>
          </a:xfrm>
          <a:prstGeom prst="rect">
            <a:avLst/>
          </a:prstGeom>
          <a:noFill/>
        </p:spPr>
        <p:txBody>
          <a:bodyPr wrap="square" lIns="0" tIns="0" rIns="0" bIns="0" rtlCol="0">
            <a:noAutofit/>
          </a:bodyPr>
          <a:lstStyle/>
          <a:p>
            <a:r>
              <a:rPr lang="en-US" sz="1100">
                <a:solidFill>
                  <a:schemeClr val="tx2"/>
                </a:solidFill>
                <a:latin typeface="Arial" panose="020B0604020202020204" pitchFamily="34" charset="0"/>
                <a:cs typeface="Arial" panose="020B0604020202020204" pitchFamily="34" charset="0"/>
              </a:rPr>
              <a:t>* Refer appendix for detailed list</a:t>
            </a:r>
            <a:endParaRPr lang="en-GB" sz="1100">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328883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BAE6B52-8085-47BE-BFDB-20A1C57E307A}"/>
              </a:ext>
            </a:extLst>
          </p:cNvPr>
          <p:cNvSpPr>
            <a:spLocks noGrp="1"/>
          </p:cNvSpPr>
          <p:nvPr>
            <p:ph type="sldNum" sz="quarter" idx="10"/>
          </p:nvPr>
        </p:nvSpPr>
        <p:spPr/>
        <p:txBody>
          <a:bodyPr/>
          <a:lstStyle/>
          <a:p>
            <a:fld id="{08BDDC8D-36E9-467E-8CF1-750845950A7F}" type="slidenum">
              <a:rPr lang="en-GB" smtClean="0"/>
              <a:pPr/>
              <a:t>19</a:t>
            </a:fld>
            <a:endParaRPr lang="en-GB"/>
          </a:p>
        </p:txBody>
      </p:sp>
      <p:sp>
        <p:nvSpPr>
          <p:cNvPr id="4" name="Title 3">
            <a:extLst>
              <a:ext uri="{FF2B5EF4-FFF2-40B4-BE49-F238E27FC236}">
                <a16:creationId xmlns:a16="http://schemas.microsoft.com/office/drawing/2014/main" id="{FB7B9272-7B00-4863-9303-CD54E3BBD85D}"/>
              </a:ext>
            </a:extLst>
          </p:cNvPr>
          <p:cNvSpPr>
            <a:spLocks noGrp="1"/>
          </p:cNvSpPr>
          <p:nvPr>
            <p:ph type="title"/>
          </p:nvPr>
        </p:nvSpPr>
        <p:spPr>
          <a:xfrm>
            <a:off x="486000" y="402312"/>
            <a:ext cx="8568000" cy="536058"/>
          </a:xfrm>
        </p:spPr>
        <p:txBody>
          <a:bodyPr/>
          <a:lstStyle/>
          <a:p>
            <a:r>
              <a:rPr lang="en-GB" altLang="en-US"/>
              <a:t>System Context – ASIS</a:t>
            </a:r>
            <a:endParaRPr lang="en-GB"/>
          </a:p>
        </p:txBody>
      </p:sp>
      <p:sp>
        <p:nvSpPr>
          <p:cNvPr id="2" name="TextBox 1">
            <a:extLst>
              <a:ext uri="{FF2B5EF4-FFF2-40B4-BE49-F238E27FC236}">
                <a16:creationId xmlns:a16="http://schemas.microsoft.com/office/drawing/2014/main" id="{AD3515AF-2F69-4E5D-B80B-EE126DD8C8D7}"/>
              </a:ext>
            </a:extLst>
          </p:cNvPr>
          <p:cNvSpPr txBox="1"/>
          <p:nvPr/>
        </p:nvSpPr>
        <p:spPr>
          <a:xfrm>
            <a:off x="486000" y="4657025"/>
            <a:ext cx="9985434" cy="2771067"/>
          </a:xfrm>
          <a:prstGeom prst="rect">
            <a:avLst/>
          </a:prstGeom>
          <a:noFill/>
        </p:spPr>
        <p:txBody>
          <a:bodyPr wrap="square" lIns="0" tIns="0" rIns="0" bIns="0" rtlCol="0" anchor="t">
            <a:noAutofit/>
          </a:bodyPr>
          <a:lstStyle/>
          <a:p>
            <a:pPr marL="342900" indent="-342900">
              <a:spcBef>
                <a:spcPts val="300"/>
              </a:spcBef>
              <a:spcAft>
                <a:spcPts val="600"/>
              </a:spcAft>
              <a:buFont typeface="+mj-lt"/>
              <a:buAutoNum type="arabicPeriod"/>
              <a:tabLst>
                <a:tab pos="228600" algn="l"/>
                <a:tab pos="900430" algn="l"/>
              </a:tabLst>
            </a:pPr>
            <a:r>
              <a:rPr lang="en-GB" sz="1100">
                <a:solidFill>
                  <a:schemeClr val="tx2"/>
                </a:solidFill>
                <a:latin typeface="RN House Sans Regular"/>
              </a:rPr>
              <a:t>Letters Application (LA): This is an application to allow NatWest staff to send letters using the Document Composition Engine</a:t>
            </a:r>
          </a:p>
          <a:p>
            <a:pPr marL="342900" indent="-342900">
              <a:spcBef>
                <a:spcPts val="300"/>
              </a:spcBef>
              <a:spcAft>
                <a:spcPts val="600"/>
              </a:spcAft>
              <a:buFont typeface="+mj-lt"/>
              <a:buAutoNum type="arabicPeriod"/>
              <a:tabLst>
                <a:tab pos="228600" algn="l"/>
                <a:tab pos="900430" algn="l"/>
              </a:tabLst>
            </a:pPr>
            <a:r>
              <a:rPr lang="en-GB" sz="1100">
                <a:solidFill>
                  <a:schemeClr val="tx2"/>
                </a:solidFill>
                <a:latin typeface="RN House Sans Regular"/>
              </a:rPr>
              <a:t>CORE APPS : Bank’s inhouse web service used by LA for fetching customer details like address, brand etc.</a:t>
            </a:r>
          </a:p>
          <a:p>
            <a:pPr marL="342900" indent="-342900">
              <a:spcBef>
                <a:spcPts val="300"/>
              </a:spcBef>
              <a:spcAft>
                <a:spcPts val="600"/>
              </a:spcAft>
              <a:buFont typeface="+mj-lt"/>
              <a:buAutoNum type="arabicPeriod"/>
              <a:tabLst>
                <a:tab pos="228600" algn="l"/>
                <a:tab pos="900430" algn="l"/>
              </a:tabLst>
            </a:pPr>
            <a:r>
              <a:rPr lang="en-GB" sz="1100">
                <a:solidFill>
                  <a:schemeClr val="tx2"/>
                </a:solidFill>
                <a:latin typeface="RN House Sans Regular"/>
              </a:rPr>
              <a:t>Document Composition Engine (DCE): This is the heart of the letter generation process. It takes supplied business information, matches it to a selected letter templates and renders a letter – either for preview (as a PDF) or for centralised printing by Group Document Services (as AFP). It is based on the Thunderhead Now package </a:t>
            </a:r>
          </a:p>
          <a:p>
            <a:pPr marL="342900" lvl="0" indent="-342900">
              <a:spcBef>
                <a:spcPts val="300"/>
              </a:spcBef>
              <a:spcAft>
                <a:spcPts val="600"/>
              </a:spcAft>
              <a:buFont typeface="+mj-lt"/>
              <a:buAutoNum type="arabicPeriod"/>
              <a:tabLst>
                <a:tab pos="228600" algn="l"/>
                <a:tab pos="900430" algn="l"/>
              </a:tabLst>
            </a:pPr>
            <a:r>
              <a:rPr lang="en-GB" sz="1100">
                <a:solidFill>
                  <a:schemeClr val="tx2"/>
                </a:solidFill>
                <a:latin typeface="RN House Sans Regular"/>
              </a:rPr>
              <a:t>Template Management System (TMS): This provides the business with the ability to edit and manage the letter templates. This includes template creation, layout design and a managed approval process. It's mainly used by template authors and approvers</a:t>
            </a:r>
          </a:p>
          <a:p>
            <a:pPr marL="342900" indent="-342900">
              <a:spcBef>
                <a:spcPts val="300"/>
              </a:spcBef>
              <a:spcAft>
                <a:spcPts val="600"/>
              </a:spcAft>
              <a:buFont typeface="+mj-lt"/>
              <a:buAutoNum type="arabicPeriod"/>
              <a:tabLst>
                <a:tab pos="228600" algn="l"/>
                <a:tab pos="900430" algn="l"/>
              </a:tabLst>
            </a:pPr>
            <a:r>
              <a:rPr lang="en-GB" sz="1100">
                <a:solidFill>
                  <a:schemeClr val="tx2"/>
                </a:solidFill>
                <a:latin typeface="RN House Sans Regular"/>
              </a:rPr>
              <a:t>CES : Bank’s inhouse web service used for logging CES event for local print and updating CES event for letter cancellation</a:t>
            </a:r>
          </a:p>
          <a:p>
            <a:pPr marL="342900" indent="-342900">
              <a:spcBef>
                <a:spcPts val="300"/>
              </a:spcBef>
              <a:spcAft>
                <a:spcPts val="600"/>
              </a:spcAft>
              <a:buFont typeface="+mj-lt"/>
              <a:buAutoNum type="arabicPeriod"/>
              <a:tabLst>
                <a:tab pos="228600" algn="l"/>
                <a:tab pos="900430" algn="l"/>
              </a:tabLst>
            </a:pPr>
            <a:r>
              <a:rPr lang="en-GB" sz="1100">
                <a:solidFill>
                  <a:schemeClr val="tx2"/>
                </a:solidFill>
                <a:latin typeface="RN House Sans Regular"/>
              </a:rPr>
              <a:t>Centralized Print (DMH) : The LA submits letters for printing to DCE.  DCE will further send the letters for printing to DMH </a:t>
            </a:r>
            <a:endParaRPr lang="en-GB" sz="1100">
              <a:solidFill>
                <a:schemeClr val="tx2"/>
              </a:solidFill>
              <a:latin typeface="RN House Sans Regular" panose="020B0504020203020204" pitchFamily="34" charset="0"/>
            </a:endParaRPr>
          </a:p>
          <a:p>
            <a:pPr marL="342900" indent="-342900">
              <a:spcBef>
                <a:spcPts val="300"/>
              </a:spcBef>
              <a:spcAft>
                <a:spcPts val="600"/>
              </a:spcAft>
              <a:buFont typeface="+mj-lt"/>
              <a:buAutoNum type="arabicPeriod"/>
              <a:tabLst>
                <a:tab pos="228600" algn="l"/>
                <a:tab pos="900430" algn="l"/>
              </a:tabLst>
            </a:pPr>
            <a:r>
              <a:rPr lang="en-GB" sz="1100">
                <a:solidFill>
                  <a:schemeClr val="tx2"/>
                </a:solidFill>
                <a:latin typeface="RN House Sans Regular"/>
              </a:rPr>
              <a:t>Print Factory (PCC/WLT) : Print vendor where files are actually printed and dispatched to customers address</a:t>
            </a:r>
          </a:p>
        </p:txBody>
      </p:sp>
      <p:pic>
        <p:nvPicPr>
          <p:cNvPr id="6" name="Picture 5">
            <a:extLst>
              <a:ext uri="{FF2B5EF4-FFF2-40B4-BE49-F238E27FC236}">
                <a16:creationId xmlns:a16="http://schemas.microsoft.com/office/drawing/2014/main" id="{01E516DB-54D3-426C-87DE-D50F5BDF9B96}"/>
              </a:ext>
            </a:extLst>
          </p:cNvPr>
          <p:cNvPicPr>
            <a:picLocks noChangeAspect="1"/>
          </p:cNvPicPr>
          <p:nvPr/>
        </p:nvPicPr>
        <p:blipFill>
          <a:blip r:embed="rId3"/>
          <a:stretch>
            <a:fillRect/>
          </a:stretch>
        </p:blipFill>
        <p:spPr>
          <a:xfrm>
            <a:off x="1823600" y="915384"/>
            <a:ext cx="6073854" cy="3611015"/>
          </a:xfrm>
          <a:prstGeom prst="rect">
            <a:avLst/>
          </a:prstGeom>
        </p:spPr>
      </p:pic>
    </p:spTree>
    <p:extLst>
      <p:ext uri="{BB962C8B-B14F-4D97-AF65-F5344CB8AC3E}">
        <p14:creationId xmlns:p14="http://schemas.microsoft.com/office/powerpoint/2010/main" val="691684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8A4B676-E3BF-422D-8C8C-7E5D04B7CFB6}"/>
              </a:ext>
            </a:extLst>
          </p:cNvPr>
          <p:cNvSpPr>
            <a:spLocks noGrp="1"/>
          </p:cNvSpPr>
          <p:nvPr>
            <p:ph sz="quarter" idx="11"/>
          </p:nvPr>
        </p:nvSpPr>
        <p:spPr>
          <a:xfrm>
            <a:off x="486000" y="3200401"/>
            <a:ext cx="9720000" cy="3865562"/>
          </a:xfrm>
        </p:spPr>
        <p:txBody>
          <a:bodyPr/>
          <a:lstStyle/>
          <a:p>
            <a:pPr>
              <a:lnSpc>
                <a:spcPct val="90000"/>
              </a:lnSpc>
              <a:tabLst>
                <a:tab pos="190500" algn="l"/>
              </a:tabLst>
              <a:defRPr/>
            </a:pPr>
            <a:r>
              <a:rPr lang="en-GB" sz="1100" b="1"/>
              <a:t>Completion Guidance</a:t>
            </a:r>
          </a:p>
          <a:p>
            <a:pPr marL="171450" indent="-171450">
              <a:lnSpc>
                <a:spcPct val="90000"/>
              </a:lnSpc>
              <a:buFont typeface="Arial" panose="020B0604020202020204" pitchFamily="34" charset="0"/>
              <a:buChar char="•"/>
              <a:tabLst>
                <a:tab pos="190500" algn="l"/>
              </a:tabLst>
              <a:defRPr/>
            </a:pPr>
            <a:r>
              <a:rPr lang="en-GB" sz="1100"/>
              <a:t>This template is for the presentation of a proposed Solution Design to the appropriate authority Governing the Design</a:t>
            </a:r>
          </a:p>
          <a:p>
            <a:pPr marL="171450" indent="-171450">
              <a:lnSpc>
                <a:spcPct val="90000"/>
              </a:lnSpc>
              <a:buFont typeface="Arial" panose="020B0604020202020204" pitchFamily="34" charset="0"/>
              <a:buChar char="•"/>
              <a:tabLst>
                <a:tab pos="190500" algn="l"/>
              </a:tabLst>
              <a:defRPr/>
            </a:pPr>
            <a:r>
              <a:rPr lang="en-GB" sz="1100"/>
              <a:t>This document serves the full role of a High Level Solution Design for I2V purposes. To satisfy this role, it should meet the Quality Criteria given in the Appendix.</a:t>
            </a:r>
          </a:p>
          <a:p>
            <a:pPr marL="171450" indent="-171450">
              <a:lnSpc>
                <a:spcPct val="90000"/>
              </a:lnSpc>
              <a:buFont typeface="Arial" panose="020B0604020202020204" pitchFamily="34" charset="0"/>
              <a:buChar char="•"/>
              <a:tabLst>
                <a:tab pos="190500" algn="l"/>
              </a:tabLst>
              <a:defRPr/>
            </a:pPr>
            <a:r>
              <a:rPr lang="en-GB" sz="1100"/>
              <a:t>The main document should contain enough detail to allow the reviewing authority to understand: </a:t>
            </a:r>
          </a:p>
          <a:p>
            <a:pPr marL="571500" indent="-190500">
              <a:spcBef>
                <a:spcPts val="0"/>
              </a:spcBef>
              <a:buFont typeface="Arial" panose="020B0604020202020204" pitchFamily="34" charset="0"/>
              <a:buChar char="–"/>
              <a:tabLst>
                <a:tab pos="190500" algn="l"/>
              </a:tabLst>
              <a:defRPr/>
            </a:pPr>
            <a:r>
              <a:rPr lang="en-GB" sz="1100"/>
              <a:t>The requirements</a:t>
            </a:r>
          </a:p>
          <a:p>
            <a:pPr marL="571500" indent="-190500">
              <a:spcBef>
                <a:spcPts val="0"/>
              </a:spcBef>
              <a:buFont typeface="Arial" panose="020B0604020202020204" pitchFamily="34" charset="0"/>
              <a:buChar char="–"/>
              <a:tabLst>
                <a:tab pos="190500" algn="l"/>
              </a:tabLst>
              <a:defRPr/>
            </a:pPr>
            <a:r>
              <a:rPr lang="en-GB" sz="1100"/>
              <a:t>A list of key functions being delivered</a:t>
            </a:r>
          </a:p>
          <a:p>
            <a:pPr marL="571500" indent="-190500">
              <a:spcBef>
                <a:spcPts val="0"/>
              </a:spcBef>
              <a:buFont typeface="Arial" panose="020B0604020202020204" pitchFamily="34" charset="0"/>
              <a:buChar char="–"/>
              <a:tabLst>
                <a:tab pos="190500" algn="l"/>
              </a:tabLst>
              <a:defRPr/>
            </a:pPr>
            <a:r>
              <a:rPr lang="en-GB" sz="1100"/>
              <a:t>A list of interconnected systems identified to deliver each function</a:t>
            </a:r>
          </a:p>
          <a:p>
            <a:pPr marL="571500" indent="-190500">
              <a:spcBef>
                <a:spcPts val="0"/>
              </a:spcBef>
              <a:buFont typeface="Arial" panose="020B0604020202020204" pitchFamily="34" charset="0"/>
              <a:buChar char="–"/>
              <a:tabLst>
                <a:tab pos="190500" algn="l"/>
              </a:tabLst>
              <a:defRPr/>
            </a:pPr>
            <a:r>
              <a:rPr lang="en-GB" sz="1100"/>
              <a:t>The architectural changes being made</a:t>
            </a:r>
          </a:p>
          <a:p>
            <a:pPr marL="571500" indent="-190500">
              <a:spcBef>
                <a:spcPts val="0"/>
              </a:spcBef>
              <a:buFont typeface="Arial" panose="020B0604020202020204" pitchFamily="34" charset="0"/>
              <a:buChar char="–"/>
              <a:tabLst>
                <a:tab pos="190500" algn="l"/>
              </a:tabLst>
              <a:defRPr/>
            </a:pPr>
            <a:r>
              <a:rPr lang="en-GB" sz="1100"/>
              <a:t>The system context diagram</a:t>
            </a:r>
          </a:p>
          <a:p>
            <a:pPr marL="571500" indent="-190500">
              <a:spcBef>
                <a:spcPts val="0"/>
              </a:spcBef>
              <a:buFont typeface="Arial" panose="020B0604020202020204" pitchFamily="34" charset="0"/>
              <a:buChar char="–"/>
              <a:tabLst>
                <a:tab pos="190500" algn="l"/>
              </a:tabLst>
              <a:defRPr/>
            </a:pPr>
            <a:r>
              <a:rPr lang="en-GB" sz="1100"/>
              <a:t>How the design meets the requirements</a:t>
            </a:r>
          </a:p>
          <a:p>
            <a:pPr marL="571500" indent="-190500">
              <a:spcBef>
                <a:spcPts val="0"/>
              </a:spcBef>
              <a:buFont typeface="Arial" panose="020B0604020202020204" pitchFamily="34" charset="0"/>
              <a:buChar char="–"/>
              <a:tabLst>
                <a:tab pos="190500" algn="l"/>
              </a:tabLst>
              <a:defRPr/>
            </a:pPr>
            <a:r>
              <a:rPr lang="en-GB" sz="1100"/>
              <a:t>The key design decisions made</a:t>
            </a:r>
          </a:p>
          <a:p>
            <a:pPr marL="171450" indent="-171450">
              <a:lnSpc>
                <a:spcPct val="90000"/>
              </a:lnSpc>
              <a:buFont typeface="Arial" panose="020B0604020202020204" pitchFamily="34" charset="0"/>
              <a:buChar char="•"/>
              <a:tabLst>
                <a:tab pos="190500" algn="l"/>
              </a:tabLst>
              <a:defRPr/>
            </a:pPr>
            <a:r>
              <a:rPr lang="en-GB" sz="1100" b="1" i="1"/>
              <a:t>The document should not contain any embedded design documents and should be complete in itself</a:t>
            </a:r>
          </a:p>
          <a:p>
            <a:pPr marL="171450" indent="-171450">
              <a:lnSpc>
                <a:spcPct val="90000"/>
              </a:lnSpc>
              <a:buFont typeface="Arial" panose="020B0604020202020204" pitchFamily="34" charset="0"/>
              <a:buChar char="•"/>
              <a:tabLst>
                <a:tab pos="190500" algn="l"/>
              </a:tabLst>
              <a:defRPr/>
            </a:pPr>
            <a:r>
              <a:rPr lang="en-GB" sz="1100"/>
              <a:t>Depending on the scale of the project and stage in the lifecycle, slides can be added based on the needs of the design. If a slide is not applicable then do not delete it, but make a brief statement to justify why it isn’t required.</a:t>
            </a:r>
          </a:p>
          <a:p>
            <a:pPr marL="171450" indent="-171450">
              <a:lnSpc>
                <a:spcPct val="90000"/>
              </a:lnSpc>
              <a:buFont typeface="Arial" panose="020B0604020202020204" pitchFamily="34" charset="0"/>
              <a:buChar char="•"/>
              <a:tabLst>
                <a:tab pos="190500" algn="l"/>
              </a:tabLst>
              <a:defRPr/>
            </a:pPr>
            <a:r>
              <a:rPr lang="en-GB" sz="1100">
                <a:solidFill>
                  <a:srgbClr val="002060"/>
                </a:solidFill>
              </a:rPr>
              <a:t>Once approved </a:t>
            </a:r>
            <a:r>
              <a:rPr lang="en-GB" sz="1100"/>
              <a:t>by the Design Authority, this document should be added to ServiceNow project documentation for ORP and to feed into the Environment Design process.</a:t>
            </a:r>
          </a:p>
          <a:p>
            <a:pPr marL="171450" indent="-171450">
              <a:lnSpc>
                <a:spcPct val="90000"/>
              </a:lnSpc>
              <a:buFont typeface="Arial" panose="020B0604020202020204" pitchFamily="34" charset="0"/>
              <a:buChar char="•"/>
              <a:tabLst>
                <a:tab pos="190500" algn="l"/>
              </a:tabLst>
              <a:defRPr/>
            </a:pPr>
            <a:r>
              <a:rPr lang="en-GB" sz="1100"/>
              <a:t>Project must go through the </a:t>
            </a:r>
            <a:r>
              <a:rPr lang="en-GB" sz="1100">
                <a:hlinkClick r:id="rId3"/>
              </a:rPr>
              <a:t>Workload Placement Decision Tree</a:t>
            </a:r>
            <a:r>
              <a:rPr lang="en-GB" sz="1100"/>
              <a:t> (WPDT) at early stage to determine the most appropriate hosting location for the service.</a:t>
            </a:r>
          </a:p>
          <a:p>
            <a:pPr marL="171450" indent="-171450">
              <a:lnSpc>
                <a:spcPct val="90000"/>
              </a:lnSpc>
              <a:buFont typeface="Arial" panose="020B0604020202020204" pitchFamily="34" charset="0"/>
              <a:buChar char="•"/>
              <a:tabLst>
                <a:tab pos="190500" algn="l"/>
              </a:tabLst>
              <a:defRPr/>
            </a:pPr>
            <a:r>
              <a:rPr lang="en-GB" sz="1100" b="1">
                <a:solidFill>
                  <a:srgbClr val="92D050"/>
                </a:solidFill>
              </a:rPr>
              <a:t>When being used for a HLSD+-lite scenario then please complete as appropriate including, at least, sections marked with this symbol</a:t>
            </a:r>
          </a:p>
        </p:txBody>
      </p:sp>
      <p:sp>
        <p:nvSpPr>
          <p:cNvPr id="3" name="Slide Number Placeholder 2">
            <a:extLst>
              <a:ext uri="{FF2B5EF4-FFF2-40B4-BE49-F238E27FC236}">
                <a16:creationId xmlns:a16="http://schemas.microsoft.com/office/drawing/2014/main" id="{D007DFCE-4BE4-43EC-BC32-956D9CF8AC59}"/>
              </a:ext>
            </a:extLst>
          </p:cNvPr>
          <p:cNvSpPr>
            <a:spLocks noGrp="1"/>
          </p:cNvSpPr>
          <p:nvPr>
            <p:ph type="sldNum" sz="quarter" idx="10"/>
          </p:nvPr>
        </p:nvSpPr>
        <p:spPr/>
        <p:txBody>
          <a:bodyPr/>
          <a:lstStyle/>
          <a:p>
            <a:fld id="{08BDDC8D-36E9-467E-8CF1-750845950A7F}" type="slidenum">
              <a:rPr lang="en-GB" smtClean="0"/>
              <a:pPr/>
              <a:t>2</a:t>
            </a:fld>
            <a:endParaRPr lang="en-GB"/>
          </a:p>
        </p:txBody>
      </p:sp>
      <p:sp>
        <p:nvSpPr>
          <p:cNvPr id="4" name="Title 3">
            <a:extLst>
              <a:ext uri="{FF2B5EF4-FFF2-40B4-BE49-F238E27FC236}">
                <a16:creationId xmlns:a16="http://schemas.microsoft.com/office/drawing/2014/main" id="{3A1B06D4-49FF-493A-8F45-2CA2D1E0C1BB}"/>
              </a:ext>
            </a:extLst>
          </p:cNvPr>
          <p:cNvSpPr>
            <a:spLocks noGrp="1"/>
          </p:cNvSpPr>
          <p:nvPr>
            <p:ph type="title"/>
          </p:nvPr>
        </p:nvSpPr>
        <p:spPr/>
        <p:txBody>
          <a:bodyPr/>
          <a:lstStyle/>
          <a:p>
            <a:r>
              <a:rPr lang="en-GB" altLang="en-US"/>
              <a:t>Solution Design and Template Completion Guidance</a:t>
            </a:r>
            <a:endParaRPr lang="en-GB"/>
          </a:p>
        </p:txBody>
      </p:sp>
      <p:pic>
        <p:nvPicPr>
          <p:cNvPr id="5" name="Graphic 4" descr="Send">
            <a:extLst>
              <a:ext uri="{FF2B5EF4-FFF2-40B4-BE49-F238E27FC236}">
                <a16:creationId xmlns:a16="http://schemas.microsoft.com/office/drawing/2014/main" id="{07C7AE5F-626A-4DCE-961A-3D35DB404D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88888" y="6697019"/>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1">
            <a:extLst>
              <a:ext uri="{FF2B5EF4-FFF2-40B4-BE49-F238E27FC236}">
                <a16:creationId xmlns:a16="http://schemas.microsoft.com/office/drawing/2014/main" id="{B9F94567-904A-4F90-BA6F-608DD7BF8492}"/>
              </a:ext>
            </a:extLst>
          </p:cNvPr>
          <p:cNvSpPr txBox="1">
            <a:spLocks/>
          </p:cNvSpPr>
          <p:nvPr/>
        </p:nvSpPr>
        <p:spPr bwMode="gray">
          <a:xfrm>
            <a:off x="482952" y="1231391"/>
            <a:ext cx="9720000" cy="1969009"/>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pPr>
              <a:lnSpc>
                <a:spcPct val="90000"/>
              </a:lnSpc>
              <a:tabLst>
                <a:tab pos="190500" algn="l"/>
              </a:tabLst>
              <a:defRPr/>
            </a:pPr>
            <a:r>
              <a:rPr lang="en-GB" sz="1100" b="1"/>
              <a:t>Solution Design Guidance</a:t>
            </a:r>
          </a:p>
          <a:p>
            <a:pPr marL="171450" indent="-171450">
              <a:lnSpc>
                <a:spcPct val="90000"/>
              </a:lnSpc>
              <a:buFont typeface="Arial" panose="020B0604020202020204" pitchFamily="34" charset="0"/>
              <a:buChar char="•"/>
              <a:tabLst>
                <a:tab pos="190500" algn="l"/>
              </a:tabLst>
              <a:defRPr/>
            </a:pPr>
            <a:r>
              <a:rPr lang="en-GB" sz="1100"/>
              <a:t>The systems, processes and operating models are in place bank-wide to be able to successfully process </a:t>
            </a:r>
            <a:r>
              <a:rPr lang="en-GB" sz="1100" u="sng"/>
              <a:t>zero and Negative Interest Rate</a:t>
            </a:r>
            <a:r>
              <a:rPr lang="en-GB" sz="1100"/>
              <a:t> products.  For applications that handle interest rates, we must continue to ensure the application will not fall over if zero or negative rates are entered.</a:t>
            </a:r>
          </a:p>
          <a:p>
            <a:pPr marL="358650" lvl="1" indent="-171450">
              <a:lnSpc>
                <a:spcPct val="90000"/>
              </a:lnSpc>
              <a:buFont typeface="Arial" panose="020B0604020202020204" pitchFamily="34" charset="0"/>
              <a:buChar char="•"/>
              <a:tabLst>
                <a:tab pos="190500" algn="l"/>
              </a:tabLst>
              <a:defRPr/>
            </a:pPr>
            <a:r>
              <a:rPr lang="en-GB" sz="900"/>
              <a:t>For applications that handle interest rates, if there is a proposed change requested, please ensure your application can handle zero or negative rates should they ever occur. We must ensure the application will not fall over if zero or negative rates are entered.</a:t>
            </a:r>
          </a:p>
          <a:p>
            <a:pPr marL="358650" lvl="1" indent="-171450">
              <a:lnSpc>
                <a:spcPct val="90000"/>
              </a:lnSpc>
              <a:buFont typeface="Arial" panose="020B0604020202020204" pitchFamily="34" charset="0"/>
              <a:buChar char="•"/>
              <a:tabLst>
                <a:tab pos="190500" algn="l"/>
              </a:tabLst>
              <a:defRPr/>
            </a:pPr>
            <a:r>
              <a:rPr lang="en-GB" sz="900"/>
              <a:t>As part of the Negative Interest Rates Programme, a bank wide assessment was carried out across all the existing application to firstly identify the ones that have an interest rate element within them, secondly we identified the applications that required changes/enhancements so they could handle/tolerate zero or negative interest rates. These enhancements were all put in place.</a:t>
            </a:r>
          </a:p>
          <a:p>
            <a:pPr marL="358650" lvl="1" indent="-171450">
              <a:lnSpc>
                <a:spcPct val="90000"/>
              </a:lnSpc>
              <a:buFont typeface="Arial" panose="020B0604020202020204" pitchFamily="34" charset="0"/>
              <a:buChar char="•"/>
              <a:tabLst>
                <a:tab pos="190500" algn="l"/>
              </a:tabLst>
              <a:defRPr/>
            </a:pPr>
            <a:r>
              <a:rPr lang="en-GB" sz="900"/>
              <a:t>Moving forward, we need to ensure that application changes or introducing new applications that deal with interest rates do not make a change which might undo or prevent zero or negative interest rates from working within the application.</a:t>
            </a:r>
          </a:p>
          <a:p>
            <a:pPr marL="171450" indent="-171450">
              <a:lnSpc>
                <a:spcPct val="90000"/>
              </a:lnSpc>
              <a:buFont typeface="Arial" panose="020B0604020202020204" pitchFamily="34" charset="0"/>
              <a:buChar char="•"/>
              <a:tabLst>
                <a:tab pos="190500" algn="l"/>
              </a:tabLst>
              <a:defRPr/>
            </a:pPr>
            <a:r>
              <a:rPr lang="en-GB" sz="1100"/>
              <a:t>Designers should consider </a:t>
            </a:r>
            <a:r>
              <a:rPr lang="en-GB" sz="1100">
                <a:hlinkClick r:id="rId5"/>
              </a:rPr>
              <a:t>NatWest Technology Principles</a:t>
            </a:r>
            <a:r>
              <a:rPr lang="en-GB" sz="1100"/>
              <a:t> while designing solutions.</a:t>
            </a:r>
            <a:endParaRPr lang="en-GB" sz="1100" b="1">
              <a:solidFill>
                <a:srgbClr val="92D050"/>
              </a:solidFill>
            </a:endParaRPr>
          </a:p>
        </p:txBody>
      </p:sp>
    </p:spTree>
    <p:extLst>
      <p:ext uri="{BB962C8B-B14F-4D97-AF65-F5344CB8AC3E}">
        <p14:creationId xmlns:p14="http://schemas.microsoft.com/office/powerpoint/2010/main" val="1309368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BAE6B52-8085-47BE-BFDB-20A1C57E307A}"/>
              </a:ext>
            </a:extLst>
          </p:cNvPr>
          <p:cNvSpPr>
            <a:spLocks noGrp="1"/>
          </p:cNvSpPr>
          <p:nvPr>
            <p:ph type="sldNum" sz="quarter" idx="10"/>
          </p:nvPr>
        </p:nvSpPr>
        <p:spPr/>
        <p:txBody>
          <a:bodyPr/>
          <a:lstStyle/>
          <a:p>
            <a:fld id="{08BDDC8D-36E9-467E-8CF1-750845950A7F}" type="slidenum">
              <a:rPr lang="en-GB" smtClean="0"/>
              <a:pPr/>
              <a:t>20</a:t>
            </a:fld>
            <a:endParaRPr lang="en-GB"/>
          </a:p>
        </p:txBody>
      </p:sp>
      <p:sp>
        <p:nvSpPr>
          <p:cNvPr id="4" name="Title 3">
            <a:extLst>
              <a:ext uri="{FF2B5EF4-FFF2-40B4-BE49-F238E27FC236}">
                <a16:creationId xmlns:a16="http://schemas.microsoft.com/office/drawing/2014/main" id="{FB7B9272-7B00-4863-9303-CD54E3BBD85D}"/>
              </a:ext>
            </a:extLst>
          </p:cNvPr>
          <p:cNvSpPr>
            <a:spLocks noGrp="1"/>
          </p:cNvSpPr>
          <p:nvPr>
            <p:ph type="title"/>
          </p:nvPr>
        </p:nvSpPr>
        <p:spPr>
          <a:xfrm>
            <a:off x="341409" y="171275"/>
            <a:ext cx="8568000" cy="536058"/>
          </a:xfrm>
        </p:spPr>
        <p:txBody>
          <a:bodyPr/>
          <a:lstStyle/>
          <a:p>
            <a:r>
              <a:rPr lang="en-GB" altLang="en-US" dirty="0"/>
              <a:t>System Context - TOBE</a:t>
            </a:r>
            <a:endParaRPr lang="en-GB" dirty="0"/>
          </a:p>
        </p:txBody>
      </p:sp>
      <p:sp>
        <p:nvSpPr>
          <p:cNvPr id="2" name="TextBox 1">
            <a:extLst>
              <a:ext uri="{FF2B5EF4-FFF2-40B4-BE49-F238E27FC236}">
                <a16:creationId xmlns:a16="http://schemas.microsoft.com/office/drawing/2014/main" id="{3EB677AD-BD15-A996-3A9D-1E26098EE620}"/>
              </a:ext>
            </a:extLst>
          </p:cNvPr>
          <p:cNvSpPr txBox="1"/>
          <p:nvPr/>
        </p:nvSpPr>
        <p:spPr>
          <a:xfrm>
            <a:off x="424536" y="3720682"/>
            <a:ext cx="9844327" cy="3577903"/>
          </a:xfrm>
          <a:prstGeom prst="rect">
            <a:avLst/>
          </a:prstGeom>
          <a:noFill/>
        </p:spPr>
        <p:txBody>
          <a:bodyPr wrap="square">
            <a:spAutoFit/>
          </a:bodyPr>
          <a:lstStyle/>
          <a:p>
            <a:pPr marL="34290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Communication Composition Portal (CCP): ReactJS based web application to allow NatWest staff to send letters using the Document Composition Engine. </a:t>
            </a:r>
          </a:p>
          <a:p>
            <a:pPr marL="34290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Communication services (CS): Microservices to establish a reusable interface between Communication Composition Portal (CCP), Messagepoint &amp; External APIs (Bank &amp; Non-Bank)</a:t>
            </a:r>
          </a:p>
          <a:p>
            <a:pPr marL="342900" lvl="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Interactive (Messagepoint): Messagepoint Connected interactive component on MPDC responsible for interactive experience for letter generators. </a:t>
            </a:r>
          </a:p>
          <a:p>
            <a:pPr marL="34290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Template Management System (Messagepoint + Sefas): This provides the IT an ability to edit and manage the letter templates. This includes template creation, layout design and a managed approval process. </a:t>
            </a:r>
          </a:p>
          <a:p>
            <a:pPr marL="34290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Communication Composition Services (CCS): Its responsible for communication composition through MP Production manager &amp; Sefas engine.</a:t>
            </a:r>
            <a:endParaRPr lang="en-GB" sz="900" dirty="0">
              <a:solidFill>
                <a:schemeClr val="tx2"/>
              </a:solidFill>
              <a:highlight>
                <a:srgbClr val="FFFF00"/>
              </a:highlight>
              <a:latin typeface="RN House Sans Regular" panose="020B0504020203020204" pitchFamily="34" charset="0"/>
            </a:endParaRPr>
          </a:p>
          <a:p>
            <a:pPr marL="34290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Centralised Print: Sefas Producer to consume all communication generated during the day for final fulfilment, Post compose documents and SFTP to GSS. GSS transfer files to PCC for final printing</a:t>
            </a:r>
          </a:p>
          <a:p>
            <a:pPr marL="34290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Core Apps: Bank’s inhouse web service used by Communication Composition Portal (CCP) for fetching customer details, log CES events, and fetch Customer CIN based on sort code &amp; Account Number.</a:t>
            </a:r>
          </a:p>
          <a:p>
            <a:pPr marL="342900" lvl="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CES: Bank’s inhouse web service used for logging CES event for local print and updating CES event for letter cancellation</a:t>
            </a:r>
          </a:p>
          <a:p>
            <a:pPr marL="34290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ECM SI: Enterprise content management Secure Inbox system to archive batched documents. Retrieval is through ECM SI Portal only.</a:t>
            </a:r>
          </a:p>
          <a:p>
            <a:pPr marL="342900" lvl="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GSS : Files generated by Sefas producer are SFTP’ed to GSS for transfer to print service provider (PCC)</a:t>
            </a:r>
          </a:p>
          <a:p>
            <a:pPr marL="342900" lvl="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Print Factory (PCC/WLT) : Print vendor i.e. Paragon Customer Communications (PCC) where files are actually printed and dispatched to customers address</a:t>
            </a:r>
          </a:p>
          <a:p>
            <a:pPr marL="342900" lvl="0" indent="-342900">
              <a:spcBef>
                <a:spcPts val="300"/>
              </a:spcBef>
              <a:spcAft>
                <a:spcPts val="600"/>
              </a:spcAft>
              <a:buFont typeface="+mj-lt"/>
              <a:buAutoNum type="arabicPeriod"/>
              <a:tabLst>
                <a:tab pos="228600" algn="l"/>
                <a:tab pos="900430" algn="l"/>
              </a:tabLst>
            </a:pPr>
            <a:r>
              <a:rPr lang="en-GB" sz="900" dirty="0">
                <a:solidFill>
                  <a:schemeClr val="tx2"/>
                </a:solidFill>
                <a:latin typeface="RN House Sans Regular" panose="020B0504020203020204" pitchFamily="34" charset="0"/>
              </a:rPr>
              <a:t>VPC Endpoints – AWS service to establish secure communication between MPDC &amp; Messagepoint Production Manager for bundle delivery</a:t>
            </a:r>
          </a:p>
        </p:txBody>
      </p:sp>
      <p:pic>
        <p:nvPicPr>
          <p:cNvPr id="7" name="Picture 6">
            <a:extLst>
              <a:ext uri="{FF2B5EF4-FFF2-40B4-BE49-F238E27FC236}">
                <a16:creationId xmlns:a16="http://schemas.microsoft.com/office/drawing/2014/main" id="{7DE5C8A2-6B68-B65F-D703-F42EC1DE939F}"/>
              </a:ext>
            </a:extLst>
          </p:cNvPr>
          <p:cNvPicPr>
            <a:picLocks noChangeAspect="1"/>
          </p:cNvPicPr>
          <p:nvPr/>
        </p:nvPicPr>
        <p:blipFill>
          <a:blip r:embed="rId3"/>
          <a:stretch>
            <a:fillRect/>
          </a:stretch>
        </p:blipFill>
        <p:spPr>
          <a:xfrm>
            <a:off x="614517" y="917286"/>
            <a:ext cx="8188038" cy="2593443"/>
          </a:xfrm>
          <a:prstGeom prst="rect">
            <a:avLst/>
          </a:prstGeom>
        </p:spPr>
      </p:pic>
    </p:spTree>
    <p:extLst>
      <p:ext uri="{BB962C8B-B14F-4D97-AF65-F5344CB8AC3E}">
        <p14:creationId xmlns:p14="http://schemas.microsoft.com/office/powerpoint/2010/main" val="5634352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A01FAE9-20BF-496F-AC5F-43AF8E3713A5}"/>
              </a:ext>
            </a:extLst>
          </p:cNvPr>
          <p:cNvSpPr>
            <a:spLocks noGrp="1"/>
          </p:cNvSpPr>
          <p:nvPr>
            <p:ph type="sldNum" sz="quarter" idx="10"/>
          </p:nvPr>
        </p:nvSpPr>
        <p:spPr/>
        <p:txBody>
          <a:bodyPr/>
          <a:lstStyle/>
          <a:p>
            <a:fld id="{08BDDC8D-36E9-467E-8CF1-750845950A7F}" type="slidenum">
              <a:rPr lang="en-GB" smtClean="0"/>
              <a:pPr/>
              <a:t>21</a:t>
            </a:fld>
            <a:endParaRPr lang="en-GB"/>
          </a:p>
        </p:txBody>
      </p:sp>
      <p:sp>
        <p:nvSpPr>
          <p:cNvPr id="4" name="Title 3">
            <a:extLst>
              <a:ext uri="{FF2B5EF4-FFF2-40B4-BE49-F238E27FC236}">
                <a16:creationId xmlns:a16="http://schemas.microsoft.com/office/drawing/2014/main" id="{0B5D0087-D344-4F5F-8F56-BFBAEA86BED3}"/>
              </a:ext>
            </a:extLst>
          </p:cNvPr>
          <p:cNvSpPr>
            <a:spLocks noGrp="1"/>
          </p:cNvSpPr>
          <p:nvPr>
            <p:ph type="title"/>
          </p:nvPr>
        </p:nvSpPr>
        <p:spPr/>
        <p:txBody>
          <a:bodyPr/>
          <a:lstStyle/>
          <a:p>
            <a:r>
              <a:rPr lang="en-GB" altLang="en-US"/>
              <a:t>Design: High Level Solution Design – As Is</a:t>
            </a:r>
            <a:endParaRPr lang="en-GB"/>
          </a:p>
        </p:txBody>
      </p:sp>
      <p:sp>
        <p:nvSpPr>
          <p:cNvPr id="9" name="TextBox 8">
            <a:extLst>
              <a:ext uri="{FF2B5EF4-FFF2-40B4-BE49-F238E27FC236}">
                <a16:creationId xmlns:a16="http://schemas.microsoft.com/office/drawing/2014/main" id="{B4BE8565-CB06-35E9-7C63-2AE194F29875}"/>
              </a:ext>
            </a:extLst>
          </p:cNvPr>
          <p:cNvSpPr txBox="1"/>
          <p:nvPr/>
        </p:nvSpPr>
        <p:spPr>
          <a:xfrm>
            <a:off x="243000" y="5450136"/>
            <a:ext cx="10207400" cy="1615827"/>
          </a:xfrm>
          <a:prstGeom prst="rect">
            <a:avLst/>
          </a:prstGeom>
          <a:noFill/>
        </p:spPr>
        <p:txBody>
          <a:bodyPr wrap="square">
            <a:spAutoFit/>
          </a:bodyPr>
          <a:lstStyle/>
          <a:p>
            <a:pPr marL="342900" lvl="0" indent="-342900" algn="just">
              <a:spcBef>
                <a:spcPts val="300"/>
              </a:spcBef>
              <a:spcAft>
                <a:spcPts val="600"/>
              </a:spcAft>
              <a:buFont typeface="Symbol" pitchFamily="2" charset="2"/>
              <a:buChar char=""/>
              <a:tabLst>
                <a:tab pos="228600" algn="l"/>
                <a:tab pos="900430" algn="l"/>
              </a:tabLst>
            </a:pPr>
            <a:r>
              <a:rPr lang="en-GB" sz="1200">
                <a:solidFill>
                  <a:schemeClr val="tx2"/>
                </a:solidFill>
                <a:latin typeface="RN House Sans Regular" panose="020B0504020203020204" pitchFamily="34" charset="0"/>
              </a:rPr>
              <a:t>Document Composition Engine (DCE): This is the heart of the letter generation process. It takes supplied business information, matches it to a selected letter templates and renders a letter – either for preview (as a PDF) or for centralised printing by Group Document Services (as AFP). It is based on the Thunderhead Now package </a:t>
            </a:r>
          </a:p>
          <a:p>
            <a:pPr marL="342900" lvl="0" indent="-342900" algn="just">
              <a:spcBef>
                <a:spcPts val="300"/>
              </a:spcBef>
              <a:spcAft>
                <a:spcPts val="600"/>
              </a:spcAft>
              <a:buFont typeface="Symbol" pitchFamily="2" charset="2"/>
              <a:buChar char=""/>
              <a:tabLst>
                <a:tab pos="228600" algn="l"/>
                <a:tab pos="900430" algn="l"/>
              </a:tabLst>
            </a:pPr>
            <a:r>
              <a:rPr lang="en-GB" sz="1200">
                <a:solidFill>
                  <a:schemeClr val="tx2"/>
                </a:solidFill>
                <a:latin typeface="RN House Sans Regular" panose="020B0504020203020204" pitchFamily="34" charset="0"/>
              </a:rPr>
              <a:t>Letters Application (LA): This is an application to allow NatWest staff to send letters using the Document Composition Engine. It is an NatWest developed application that makes use of components that are provided by Thunderhead for use with Thunderhead NOW. </a:t>
            </a:r>
          </a:p>
          <a:p>
            <a:pPr marL="342900" lvl="0" indent="-342900" algn="just">
              <a:spcBef>
                <a:spcPts val="300"/>
              </a:spcBef>
              <a:spcAft>
                <a:spcPts val="600"/>
              </a:spcAft>
              <a:buFont typeface="Symbol" pitchFamily="2" charset="2"/>
              <a:buChar char=""/>
              <a:tabLst>
                <a:tab pos="228600" algn="l"/>
                <a:tab pos="900430" algn="l"/>
              </a:tabLst>
            </a:pPr>
            <a:r>
              <a:rPr lang="en-GB" sz="1200">
                <a:solidFill>
                  <a:schemeClr val="tx2"/>
                </a:solidFill>
                <a:latin typeface="RN House Sans Regular" panose="020B0504020203020204" pitchFamily="34" charset="0"/>
              </a:rPr>
              <a:t>Template Management System (TMS): This provides the business with the ability to edit and manage the letter templates. This includes template creation, layout design and a managed approval process. </a:t>
            </a:r>
          </a:p>
        </p:txBody>
      </p:sp>
      <p:sp>
        <p:nvSpPr>
          <p:cNvPr id="10" name="Rectangle 2">
            <a:extLst>
              <a:ext uri="{FF2B5EF4-FFF2-40B4-BE49-F238E27FC236}">
                <a16:creationId xmlns:a16="http://schemas.microsoft.com/office/drawing/2014/main" id="{F32A287F-EED9-C62B-B78D-5A1451E613C9}"/>
              </a:ext>
            </a:extLst>
          </p:cNvPr>
          <p:cNvSpPr>
            <a:spLocks noChangeArrowheads="1"/>
          </p:cNvSpPr>
          <p:nvPr/>
        </p:nvSpPr>
        <p:spPr bwMode="auto">
          <a:xfrm>
            <a:off x="6289433" y="2192642"/>
            <a:ext cx="722674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11" name="Object 10">
            <a:extLst>
              <a:ext uri="{FF2B5EF4-FFF2-40B4-BE49-F238E27FC236}">
                <a16:creationId xmlns:a16="http://schemas.microsoft.com/office/drawing/2014/main" id="{D54DE45D-6756-453C-3582-61867CC7A320}"/>
              </a:ext>
            </a:extLst>
          </p:cNvPr>
          <p:cNvGraphicFramePr>
            <a:graphicFrameLocks noChangeAspect="1"/>
          </p:cNvGraphicFramePr>
          <p:nvPr>
            <p:extLst>
              <p:ext uri="{D42A27DB-BD31-4B8C-83A1-F6EECF244321}">
                <p14:modId xmlns:p14="http://schemas.microsoft.com/office/powerpoint/2010/main" val="3063470579"/>
              </p:ext>
            </p:extLst>
          </p:nvPr>
        </p:nvGraphicFramePr>
        <p:xfrm>
          <a:off x="2107591" y="941122"/>
          <a:ext cx="6478218" cy="4420758"/>
        </p:xfrm>
        <a:graphic>
          <a:graphicData uri="http://schemas.openxmlformats.org/presentationml/2006/ole">
            <mc:AlternateContent xmlns:mc="http://schemas.openxmlformats.org/markup-compatibility/2006">
              <mc:Choice xmlns:v="urn:schemas-microsoft-com:vml" Requires="v">
                <p:oleObj name="Picture" r:id="rId3" imgW="9105900" imgH="6235700" progId="Word.Picture.8">
                  <p:embed/>
                </p:oleObj>
              </mc:Choice>
              <mc:Fallback>
                <p:oleObj name="Picture" r:id="rId3" imgW="9105900" imgH="6235700" progId="Word.Picture.8">
                  <p:embed/>
                  <p:pic>
                    <p:nvPicPr>
                      <p:cNvPr id="11" name="Object 10">
                        <a:extLst>
                          <a:ext uri="{FF2B5EF4-FFF2-40B4-BE49-F238E27FC236}">
                            <a16:creationId xmlns:a16="http://schemas.microsoft.com/office/drawing/2014/main" id="{D54DE45D-6756-453C-3582-61867CC7A3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07591" y="941122"/>
                        <a:ext cx="6478218" cy="4420758"/>
                      </a:xfrm>
                      <a:prstGeom prst="rect">
                        <a:avLst/>
                      </a:prstGeom>
                      <a:noFill/>
                    </p:spPr>
                  </p:pic>
                </p:oleObj>
              </mc:Fallback>
            </mc:AlternateContent>
          </a:graphicData>
        </a:graphic>
      </p:graphicFrame>
    </p:spTree>
    <p:extLst>
      <p:ext uri="{BB962C8B-B14F-4D97-AF65-F5344CB8AC3E}">
        <p14:creationId xmlns:p14="http://schemas.microsoft.com/office/powerpoint/2010/main" val="1084516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22</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t>Design: High Level Solution Design – To Be (1/2)</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06CA9BEC-2C1D-BE8C-B9CB-29DD19AD60D7}"/>
              </a:ext>
            </a:extLst>
          </p:cNvPr>
          <p:cNvPicPr>
            <a:picLocks noChangeAspect="1"/>
          </p:cNvPicPr>
          <p:nvPr/>
        </p:nvPicPr>
        <p:blipFill>
          <a:blip r:embed="rId4"/>
          <a:stretch>
            <a:fillRect/>
          </a:stretch>
        </p:blipFill>
        <p:spPr>
          <a:xfrm>
            <a:off x="589909" y="1382886"/>
            <a:ext cx="9362210" cy="5235275"/>
          </a:xfrm>
          <a:prstGeom prst="rect">
            <a:avLst/>
          </a:prstGeom>
        </p:spPr>
      </p:pic>
    </p:spTree>
    <p:extLst>
      <p:ext uri="{BB962C8B-B14F-4D97-AF65-F5344CB8AC3E}">
        <p14:creationId xmlns:p14="http://schemas.microsoft.com/office/powerpoint/2010/main" val="2554760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23</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t>Design: High Level Solution Design – To Be (2/2)</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D395DE98-6F96-0B89-EBA8-DC2FFB14D8B0}"/>
              </a:ext>
            </a:extLst>
          </p:cNvPr>
          <p:cNvSpPr txBox="1"/>
          <p:nvPr/>
        </p:nvSpPr>
        <p:spPr>
          <a:xfrm>
            <a:off x="272719" y="1433436"/>
            <a:ext cx="10420681" cy="5878532"/>
          </a:xfrm>
          <a:prstGeom prst="rect">
            <a:avLst/>
          </a:prstGeom>
          <a:noFill/>
        </p:spPr>
        <p:txBody>
          <a:bodyPr wrap="square" lIns="91440" tIns="45720" rIns="91440" bIns="45720" anchor="t">
            <a:spAutoFit/>
          </a:bodyPr>
          <a:lstStyle>
            <a:defPPr>
              <a:defRPr lang="en-US"/>
            </a:defPPr>
            <a:lvl1pPr marL="342900" lvl="0" indent="-342900" algn="just">
              <a:spcBef>
                <a:spcPts val="300"/>
              </a:spcBef>
              <a:spcAft>
                <a:spcPts val="600"/>
              </a:spcAft>
              <a:buFont typeface="Symbol" pitchFamily="2" charset="2"/>
              <a:buChar char=""/>
              <a:tabLst>
                <a:tab pos="228600" algn="l"/>
                <a:tab pos="900430" algn="l"/>
              </a:tabLst>
              <a:defRPr sz="1200">
                <a:solidFill>
                  <a:schemeClr val="tx2"/>
                </a:solidFill>
                <a:latin typeface="RN House Sans Regular" panose="020B0504020203020204" pitchFamily="34" charset="0"/>
              </a:defRPr>
            </a:lvl1pPr>
          </a:lstStyle>
          <a:p>
            <a:pPr algn="l">
              <a:buFont typeface="+mj-lt"/>
              <a:buAutoNum type="arabicPeriod"/>
            </a:pPr>
            <a:r>
              <a:rPr lang="en-GB" sz="1300" dirty="0">
                <a:latin typeface="RN House Sans Regular"/>
              </a:rPr>
              <a:t>Messagepoint Core – </a:t>
            </a:r>
            <a:r>
              <a:rPr lang="en-IN" sz="1300" b="0" kern="1200" dirty="0">
                <a:solidFill>
                  <a:schemeClr val="tx2"/>
                </a:solidFill>
                <a:latin typeface="RN House Sans Regular"/>
                <a:ea typeface="+mn-ea"/>
                <a:cs typeface="+mn-cs"/>
              </a:rPr>
              <a:t>Messagepoint Core, a </a:t>
            </a:r>
            <a:r>
              <a:rPr lang="en-US" sz="1300" b="0" kern="1200" dirty="0">
                <a:solidFill>
                  <a:schemeClr val="tx2"/>
                </a:solidFill>
                <a:latin typeface="RN House Sans Regular"/>
                <a:ea typeface="+mn-ea"/>
                <a:cs typeface="+mn-cs"/>
              </a:rPr>
              <a:t>SaaS/Web based solution to design touchpoints, manage content. </a:t>
            </a:r>
            <a:r>
              <a:rPr lang="en-IN" sz="1300" b="0" kern="1200" dirty="0">
                <a:solidFill>
                  <a:schemeClr val="tx2"/>
                </a:solidFill>
                <a:latin typeface="RN House Sans Regular"/>
                <a:ea typeface="+mn-ea"/>
                <a:cs typeface="+mn-cs"/>
              </a:rPr>
              <a:t>It’s a part of Template Management System (TMS)</a:t>
            </a:r>
            <a:endParaRPr lang="en-GB" sz="1300" dirty="0">
              <a:latin typeface="RN House Sans Regular"/>
            </a:endParaRPr>
          </a:p>
          <a:p>
            <a:pPr algn="l">
              <a:buFont typeface="+mj-lt"/>
              <a:buAutoNum type="arabicPeriod"/>
            </a:pPr>
            <a:r>
              <a:rPr lang="en-GB" sz="1300" dirty="0">
                <a:latin typeface="RN House Sans Regular"/>
              </a:rPr>
              <a:t>Sefas Designer - </a:t>
            </a:r>
            <a:r>
              <a:rPr lang="en-IN" sz="1300" b="0" kern="1200" dirty="0">
                <a:solidFill>
                  <a:schemeClr val="tx2"/>
                </a:solidFill>
                <a:latin typeface="RN House Sans Regular"/>
                <a:ea typeface="+mn-ea"/>
                <a:cs typeface="+mn-cs"/>
              </a:rPr>
              <a:t>Developers use on-prem Sefas HC designer to create Master Templates &amp; Layouts. The approved design is stored into design repository. It’s a part of Template Management System (TMS)</a:t>
            </a:r>
            <a:endParaRPr lang="en-GB" sz="1300" dirty="0">
              <a:latin typeface="RN House Sans Regular"/>
            </a:endParaRPr>
          </a:p>
          <a:p>
            <a:pPr algn="l">
              <a:buFont typeface="+mj-lt"/>
              <a:buAutoNum type="arabicPeriod"/>
            </a:pPr>
            <a:r>
              <a:rPr lang="en-GB" sz="1300" dirty="0">
                <a:latin typeface="RN House Sans Regular"/>
              </a:rPr>
              <a:t>Messagepoint Connected UI – Messagepoint Connected is a cloud-based, Interactive Communications solution that enables front end users to quickly personalize, request approvals for (if required) and send communications to customers via print channel. </a:t>
            </a:r>
          </a:p>
          <a:p>
            <a:pPr algn="l">
              <a:buFont typeface="+mj-lt"/>
              <a:buAutoNum type="arabicPeriod"/>
            </a:pPr>
            <a:r>
              <a:rPr lang="en-GB" sz="1300" dirty="0">
                <a:latin typeface="RN House Sans Regular"/>
              </a:rPr>
              <a:t>Communication Composition Portal (CCP) - Web application to allow Bank staff to send letters using the Messagepoint (new SaaS product) Interview screens and Sefas. Application to be built using React Framework.</a:t>
            </a:r>
          </a:p>
          <a:p>
            <a:pPr algn="l">
              <a:buFont typeface="+mj-lt"/>
              <a:buAutoNum type="arabicPeriod"/>
            </a:pPr>
            <a:r>
              <a:rPr lang="en-GB" sz="1300" dirty="0">
                <a:latin typeface="RN House Sans Regular"/>
              </a:rPr>
              <a:t>Communication Services (CS) - Multiple Spring Boot microservices serving CCM business functionalities</a:t>
            </a:r>
          </a:p>
          <a:p>
            <a:pPr algn="l">
              <a:buFont typeface="+mj-lt"/>
              <a:buAutoNum type="arabicPeriod"/>
            </a:pPr>
            <a:r>
              <a:rPr lang="en-GB" sz="1300" dirty="0">
                <a:latin typeface="RN House Sans Regular"/>
              </a:rPr>
              <a:t>IAM (</a:t>
            </a:r>
            <a:r>
              <a:rPr lang="en-GB" sz="1300" dirty="0" err="1">
                <a:latin typeface="RN House Sans Regular"/>
              </a:rPr>
              <a:t>PingIdP</a:t>
            </a:r>
            <a:r>
              <a:rPr lang="en-GB" sz="1300" dirty="0">
                <a:latin typeface="RN House Sans Regular"/>
              </a:rPr>
              <a:t>) – Bank’s Identity provider for FSSO authentication for 2CP &amp; Messagepoint</a:t>
            </a:r>
          </a:p>
          <a:p>
            <a:pPr algn="l">
              <a:buFont typeface="+mj-lt"/>
              <a:buAutoNum type="arabicPeriod"/>
            </a:pPr>
            <a:r>
              <a:rPr lang="en-GB" sz="1300" dirty="0">
                <a:latin typeface="RN House Sans Regular"/>
              </a:rPr>
              <a:t>Core System – Bank's backend web-services that provides customer address, brand, CIN</a:t>
            </a:r>
            <a:r>
              <a:rPr lang="en-GB" sz="1300" dirty="0">
                <a:solidFill>
                  <a:srgbClr val="00B050"/>
                </a:solidFill>
                <a:latin typeface="RN House Sans Regular"/>
              </a:rPr>
              <a:t> </a:t>
            </a:r>
            <a:r>
              <a:rPr lang="en-GB" sz="1300" dirty="0">
                <a:latin typeface="RN House Sans Regular"/>
              </a:rPr>
              <a:t>based on sort-code &amp; account-number</a:t>
            </a:r>
          </a:p>
          <a:p>
            <a:pPr algn="l">
              <a:buFont typeface="+mj-lt"/>
              <a:buAutoNum type="arabicPeriod"/>
            </a:pPr>
            <a:r>
              <a:rPr lang="en-GB" sz="1300" dirty="0">
                <a:latin typeface="RN House Sans Regular"/>
              </a:rPr>
              <a:t>CES – Customer Event System is bank's centralized solution to capture customer events and logs</a:t>
            </a:r>
          </a:p>
          <a:p>
            <a:pPr algn="l">
              <a:buFont typeface="+mj-lt"/>
              <a:buAutoNum type="arabicPeriod"/>
            </a:pPr>
            <a:r>
              <a:rPr lang="en-GB" sz="1300" dirty="0">
                <a:latin typeface="RN House Sans Regular"/>
              </a:rPr>
              <a:t>VPC Endpoints – AWS Service used for ingress communication between MPDC and Messagepoint Production Manager (MPPM) to download job bundles and process order</a:t>
            </a:r>
            <a:endParaRPr lang="en-GB" sz="1300" dirty="0">
              <a:latin typeface="RN House Sans Regular" panose="020B0504020203020204" pitchFamily="34" charset="0"/>
            </a:endParaRPr>
          </a:p>
          <a:p>
            <a:pPr algn="l">
              <a:buFont typeface="+mj-lt"/>
              <a:buAutoNum type="arabicPeriod"/>
            </a:pPr>
            <a:r>
              <a:rPr lang="en-GB" sz="1300" dirty="0">
                <a:latin typeface="RN House Sans Regular"/>
              </a:rPr>
              <a:t>Communication Composition Services (CCS) - Product services to be consumed by Communication services (CS) to compose, post compose and perform downstream operations on the customer communication.</a:t>
            </a:r>
          </a:p>
          <a:p>
            <a:pPr marL="807260" lvl="1" indent="-285750">
              <a:buFont typeface="Arial" panose="020B0604020202020204" pitchFamily="34" charset="0"/>
              <a:buChar char="•"/>
            </a:pPr>
            <a:r>
              <a:rPr lang="en-GB" sz="1300" i="1" dirty="0">
                <a:solidFill>
                  <a:schemeClr val="tx2"/>
                </a:solidFill>
                <a:latin typeface="RN House Sans Regular" panose="020B0504020203020204" pitchFamily="34" charset="0"/>
              </a:rPr>
              <a:t>Messagepoint Production Manager (Content Composition)</a:t>
            </a:r>
          </a:p>
          <a:p>
            <a:pPr marL="807260" lvl="1" indent="-285750">
              <a:buFont typeface="Arial" panose="020B0604020202020204" pitchFamily="34" charset="0"/>
              <a:buChar char="•"/>
            </a:pPr>
            <a:r>
              <a:rPr lang="en-GB" sz="1300" i="1" dirty="0">
                <a:solidFill>
                  <a:schemeClr val="tx2"/>
                </a:solidFill>
                <a:latin typeface="RN House Sans Regular" panose="020B0504020203020204" pitchFamily="34" charset="0"/>
              </a:rPr>
              <a:t>Sefas (Engine/Composition, Producer/Post Composition)</a:t>
            </a:r>
            <a:endParaRPr lang="en-GB" sz="400" i="1" dirty="0">
              <a:solidFill>
                <a:schemeClr val="tx2"/>
              </a:solidFill>
              <a:latin typeface="RN House Sans Regular" panose="020B0504020203020204" pitchFamily="34" charset="0"/>
            </a:endParaRPr>
          </a:p>
          <a:p>
            <a:pPr algn="l">
              <a:buFont typeface="+mj-lt"/>
              <a:buAutoNum type="arabicPeriod"/>
            </a:pPr>
            <a:r>
              <a:rPr lang="en-GB" sz="1300" dirty="0">
                <a:latin typeface="RN House Sans Regular"/>
              </a:rPr>
              <a:t>GSS – Bank’s native solution for any internal or external file transfer</a:t>
            </a:r>
          </a:p>
          <a:p>
            <a:pPr algn="l">
              <a:buFont typeface="+mj-lt"/>
              <a:buAutoNum type="arabicPeriod"/>
            </a:pPr>
            <a:r>
              <a:rPr lang="en-GB" sz="1300" dirty="0">
                <a:latin typeface="RN House Sans Regular"/>
              </a:rPr>
              <a:t>ECM SI – Enterprise Content Management is bank's archival repository. This </a:t>
            </a:r>
          </a:p>
          <a:p>
            <a:pPr algn="l">
              <a:buFont typeface="+mj-lt"/>
              <a:buAutoNum type="arabicPeriod"/>
            </a:pPr>
            <a:r>
              <a:rPr lang="en-GB" sz="1300" dirty="0">
                <a:latin typeface="RN House Sans Regular"/>
              </a:rPr>
              <a:t>Print Factory – Paragon Customer Communications (PCC) print service provider (PSP) to receive print and related metadata files for fulfilment</a:t>
            </a:r>
            <a:endParaRPr lang="en-GB" sz="1300" dirty="0">
              <a:latin typeface="RN House Sans Regular" panose="020B0504020203020204" pitchFamily="34" charset="0"/>
            </a:endParaRPr>
          </a:p>
        </p:txBody>
      </p:sp>
    </p:spTree>
    <p:extLst>
      <p:ext uri="{BB962C8B-B14F-4D97-AF65-F5344CB8AC3E}">
        <p14:creationId xmlns:p14="http://schemas.microsoft.com/office/powerpoint/2010/main" val="15498975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24</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solidFill>
                  <a:srgbClr val="42145F"/>
                </a:solidFill>
                <a:latin typeface="RN House Sans Regular"/>
              </a:rPr>
              <a:t>Design: Communication Composition Portal – 1/2</a:t>
            </a:r>
            <a:endParaRPr lang="en-GB">
              <a:solidFill>
                <a:srgbClr val="42145F"/>
              </a:solidFill>
              <a:latin typeface="RN House Sans Regular"/>
            </a:endParaRPr>
          </a:p>
        </p:txBody>
      </p:sp>
      <p:pic>
        <p:nvPicPr>
          <p:cNvPr id="5" name="Picture 4">
            <a:extLst>
              <a:ext uri="{FF2B5EF4-FFF2-40B4-BE49-F238E27FC236}">
                <a16:creationId xmlns:a16="http://schemas.microsoft.com/office/drawing/2014/main" id="{3B0EF13B-069E-7AD2-D182-7E7BC1D4875A}"/>
              </a:ext>
            </a:extLst>
          </p:cNvPr>
          <p:cNvPicPr>
            <a:picLocks noChangeAspect="1"/>
          </p:cNvPicPr>
          <p:nvPr/>
        </p:nvPicPr>
        <p:blipFill>
          <a:blip r:embed="rId3"/>
          <a:stretch>
            <a:fillRect/>
          </a:stretch>
        </p:blipFill>
        <p:spPr>
          <a:xfrm>
            <a:off x="485999" y="1031358"/>
            <a:ext cx="6925993" cy="5305942"/>
          </a:xfrm>
          <a:prstGeom prst="rect">
            <a:avLst/>
          </a:prstGeom>
        </p:spPr>
      </p:pic>
      <p:sp>
        <p:nvSpPr>
          <p:cNvPr id="7" name="TextBox 6">
            <a:extLst>
              <a:ext uri="{FF2B5EF4-FFF2-40B4-BE49-F238E27FC236}">
                <a16:creationId xmlns:a16="http://schemas.microsoft.com/office/drawing/2014/main" id="{5663EB68-DEFE-E4F6-741A-F3D6D4D79FAE}"/>
              </a:ext>
            </a:extLst>
          </p:cNvPr>
          <p:cNvSpPr txBox="1"/>
          <p:nvPr/>
        </p:nvSpPr>
        <p:spPr>
          <a:xfrm>
            <a:off x="6005401" y="1788086"/>
            <a:ext cx="4485624" cy="5455340"/>
          </a:xfrm>
          <a:prstGeom prst="rect">
            <a:avLst/>
          </a:prstGeom>
          <a:noFill/>
        </p:spPr>
        <p:txBody>
          <a:bodyPr wrap="square" lIns="91440" tIns="45720" rIns="91440" bIns="45720" anchor="t">
            <a:spAutoFit/>
          </a:bodyPr>
          <a:lstStyle>
            <a:defPPr>
              <a:defRPr lang="en-US"/>
            </a:defPPr>
            <a:lvl1pPr marL="342900" lvl="0" indent="-342900" algn="just">
              <a:spcBef>
                <a:spcPts val="300"/>
              </a:spcBef>
              <a:spcAft>
                <a:spcPts val="600"/>
              </a:spcAft>
              <a:buFont typeface="Symbol" pitchFamily="2" charset="2"/>
              <a:buChar char=""/>
              <a:tabLst>
                <a:tab pos="228600" algn="l"/>
                <a:tab pos="900430" algn="l"/>
              </a:tabLst>
              <a:defRPr sz="1200">
                <a:solidFill>
                  <a:schemeClr val="tx2"/>
                </a:solidFill>
                <a:latin typeface="RN House Sans Regular" panose="020B0504020203020204" pitchFamily="34" charset="0"/>
              </a:defRPr>
            </a:lvl1pPr>
          </a:lstStyle>
          <a:p>
            <a:pPr marL="0" indent="0" algn="l">
              <a:buNone/>
            </a:pPr>
            <a:r>
              <a:rPr lang="en-GB" b="1">
                <a:latin typeface="RN House Sans Regular"/>
              </a:rPr>
              <a:t>Communication Composition Portal </a:t>
            </a:r>
            <a:r>
              <a:rPr lang="en-GB">
                <a:latin typeface="RN House Sans Regular"/>
              </a:rPr>
              <a:t>: </a:t>
            </a:r>
          </a:p>
          <a:p>
            <a:pPr marL="0" indent="0" algn="l">
              <a:buNone/>
            </a:pPr>
            <a:r>
              <a:rPr lang="en-GB">
                <a:latin typeface="RN House Sans Regular"/>
              </a:rPr>
              <a:t>Since containerisation is the bank’s strategic approach, a new Lightweight React JS web app will be designed, containerized and orchestrated through AWS EKS</a:t>
            </a:r>
            <a:endParaRPr lang="en-US">
              <a:latin typeface="RN House Sans Regular"/>
            </a:endParaRPr>
          </a:p>
          <a:p>
            <a:pPr marL="521335" lvl="1"/>
            <a:r>
              <a:rPr lang="en-US" sz="1200" b="1">
                <a:solidFill>
                  <a:schemeClr val="tx2"/>
                </a:solidFill>
                <a:latin typeface="RN House Sans Regular"/>
              </a:rPr>
              <a:t>Common landing interface for all support users to provision</a:t>
            </a:r>
          </a:p>
          <a:p>
            <a:pPr marL="1200150" lvl="2" indent="-285750">
              <a:buFont typeface="Wingdings,Sans-Serif" pitchFamily="2" charset="2"/>
              <a:buChar char="ü"/>
            </a:pPr>
            <a:r>
              <a:rPr lang="en-US" sz="1200">
                <a:solidFill>
                  <a:schemeClr val="tx2"/>
                </a:solidFill>
                <a:latin typeface="RN House Sans Regular"/>
              </a:rPr>
              <a:t>Bespoke experience through federated single sign on using </a:t>
            </a:r>
            <a:r>
              <a:rPr lang="en-US" sz="1200">
                <a:solidFill>
                  <a:schemeClr val="tx2"/>
                </a:solidFill>
                <a:latin typeface="RN House Sans Regular"/>
                <a:hlinkClick r:id="rId4">
                  <a:extLst>
                    <a:ext uri="{A12FA001-AC4F-418D-AE19-62706E023703}">
                      <ahyp:hlinkClr xmlns:ahyp="http://schemas.microsoft.com/office/drawing/2018/hyperlinkcolor" val="tx"/>
                    </a:ext>
                  </a:extLst>
                </a:hlinkClick>
              </a:rPr>
              <a:t>WIAM-07</a:t>
            </a:r>
            <a:r>
              <a:rPr lang="en-US" sz="1200">
                <a:solidFill>
                  <a:schemeClr val="tx2"/>
                </a:solidFill>
                <a:latin typeface="RN House Sans Regular"/>
              </a:rPr>
              <a:t> pattern</a:t>
            </a:r>
          </a:p>
          <a:p>
            <a:pPr marL="1200150" lvl="2" indent="-285750">
              <a:buFont typeface="Wingdings,Sans-Serif" pitchFamily="2" charset="2"/>
              <a:buChar char="ü"/>
            </a:pPr>
            <a:r>
              <a:rPr lang="en-US" sz="1200">
                <a:solidFill>
                  <a:schemeClr val="tx2"/>
                </a:solidFill>
                <a:latin typeface="RN House Sans Regular"/>
              </a:rPr>
              <a:t>Bank webservice routing based on sort code </a:t>
            </a:r>
            <a:endParaRPr lang="en-US" sz="1200">
              <a:solidFill>
                <a:schemeClr val="tx2"/>
              </a:solidFill>
              <a:cs typeface="Arial"/>
            </a:endParaRPr>
          </a:p>
          <a:p>
            <a:pPr marL="1200150" lvl="2" indent="-285750">
              <a:buFont typeface="Wingdings,Sans-Serif" pitchFamily="2" charset="2"/>
              <a:buChar char="ü"/>
            </a:pPr>
            <a:r>
              <a:rPr lang="en-US" sz="1200">
                <a:solidFill>
                  <a:schemeClr val="tx2"/>
                </a:solidFill>
                <a:latin typeface="RN House Sans Regular"/>
              </a:rPr>
              <a:t>Brand profiling (including auto touchpoint routing, user profiling)</a:t>
            </a:r>
          </a:p>
          <a:p>
            <a:pPr marL="1200150" lvl="2" indent="-285750">
              <a:buFont typeface="Wingdings,Sans-Serif" pitchFamily="2" charset="2"/>
              <a:buChar char="ü"/>
            </a:pPr>
            <a:r>
              <a:rPr lang="en-US" sz="1200">
                <a:solidFill>
                  <a:schemeClr val="tx2"/>
                </a:solidFill>
                <a:latin typeface="RN House Sans Regular"/>
              </a:rPr>
              <a:t>Prefill Interview fields based on brand and customer data</a:t>
            </a:r>
          </a:p>
          <a:p>
            <a:pPr marL="1200150" lvl="2" indent="-285750">
              <a:buFont typeface="Wingdings,Sans-Serif" pitchFamily="2" charset="2"/>
              <a:buChar char="ü"/>
            </a:pPr>
            <a:r>
              <a:rPr lang="en-US" sz="1200">
                <a:solidFill>
                  <a:schemeClr val="tx2"/>
                </a:solidFill>
                <a:latin typeface="RN House Sans Regular"/>
              </a:rPr>
              <a:t>Delete documents before print. </a:t>
            </a:r>
          </a:p>
          <a:p>
            <a:pPr marL="1200150" lvl="2" indent="-285750">
              <a:buFont typeface="Wingdings,Sans-Serif" pitchFamily="2" charset="2"/>
              <a:buChar char="ü"/>
            </a:pPr>
            <a:r>
              <a:rPr lang="en-US" sz="1200">
                <a:solidFill>
                  <a:schemeClr val="tx2"/>
                </a:solidFill>
                <a:latin typeface="RN House Sans Regular"/>
              </a:rPr>
              <a:t>View last 7 days history</a:t>
            </a:r>
          </a:p>
          <a:p>
            <a:pPr marL="1200150" lvl="2" indent="-285750">
              <a:buFont typeface="Wingdings,Sans-Serif" pitchFamily="2" charset="2"/>
              <a:buChar char="ü"/>
            </a:pPr>
            <a:r>
              <a:rPr lang="en-US" sz="1200">
                <a:solidFill>
                  <a:schemeClr val="tx2"/>
                </a:solidFill>
                <a:latin typeface="RN House Sans Regular"/>
              </a:rPr>
              <a:t>Generate Management Information (MI) reports </a:t>
            </a:r>
          </a:p>
          <a:p>
            <a:pPr marL="392891" lvl="1"/>
            <a:r>
              <a:rPr lang="en-US" sz="1200" b="1">
                <a:solidFill>
                  <a:schemeClr val="tx2"/>
                </a:solidFill>
                <a:latin typeface="RN House Sans Regular"/>
              </a:rPr>
              <a:t>Data Persistence</a:t>
            </a:r>
          </a:p>
          <a:p>
            <a:pPr marL="1200150" lvl="2" indent="-285750">
              <a:buFont typeface="Wingdings,Sans-Serif" pitchFamily="2" charset="2"/>
              <a:buChar char="ü"/>
            </a:pPr>
            <a:r>
              <a:rPr lang="en-GB" sz="1200">
                <a:solidFill>
                  <a:schemeClr val="tx2"/>
                </a:solidFill>
                <a:latin typeface="RN House Sans Regular"/>
              </a:rPr>
              <a:t>Audit data and some MI details.</a:t>
            </a:r>
          </a:p>
          <a:p>
            <a:pPr marL="1200150" lvl="2" indent="-285750">
              <a:buFont typeface="Wingdings,Sans-Serif" pitchFamily="2" charset="2"/>
              <a:buChar char="ü"/>
            </a:pPr>
            <a:r>
              <a:rPr lang="en-GB" sz="1200">
                <a:solidFill>
                  <a:schemeClr val="tx2"/>
                </a:solidFill>
                <a:latin typeface="RN House Sans Regular"/>
              </a:rPr>
              <a:t>Staff related details.</a:t>
            </a:r>
          </a:p>
          <a:p>
            <a:pPr marL="1200150" lvl="2" indent="-285750">
              <a:buFont typeface="Wingdings,Sans-Serif" pitchFamily="2" charset="2"/>
              <a:buChar char="ü"/>
            </a:pPr>
            <a:r>
              <a:rPr lang="en-GB" sz="1200">
                <a:solidFill>
                  <a:schemeClr val="tx2"/>
                </a:solidFill>
                <a:latin typeface="RN House Sans Regular"/>
              </a:rPr>
              <a:t>Team details</a:t>
            </a:r>
          </a:p>
          <a:p>
            <a:pPr marL="1200150" lvl="2" indent="-285750">
              <a:buFont typeface="Wingdings,Sans-Serif" pitchFamily="2" charset="2"/>
              <a:buChar char="ü"/>
            </a:pPr>
            <a:r>
              <a:rPr lang="en-GB" sz="1200">
                <a:solidFill>
                  <a:schemeClr val="tx2"/>
                </a:solidFill>
                <a:latin typeface="RN House Sans Regular"/>
              </a:rPr>
              <a:t>Team assignment &amp; Team Maintenance</a:t>
            </a:r>
          </a:p>
          <a:p>
            <a:pPr marL="1200150" lvl="2" indent="-285750">
              <a:buFont typeface="Wingdings,Sans-Serif" pitchFamily="2" charset="2"/>
              <a:buChar char="ü"/>
            </a:pPr>
            <a:r>
              <a:rPr lang="en-GB" sz="1200">
                <a:solidFill>
                  <a:schemeClr val="tx2"/>
                </a:solidFill>
                <a:latin typeface="RN House Sans Regular"/>
              </a:rPr>
              <a:t>Users, groups &amp; permissions</a:t>
            </a:r>
          </a:p>
          <a:p>
            <a:pPr marL="1200150" lvl="2" indent="-285750">
              <a:buFont typeface="Wingdings,Sans-Serif" pitchFamily="2" charset="2"/>
              <a:buChar char="ü"/>
            </a:pPr>
            <a:r>
              <a:rPr lang="en-GB" sz="1200">
                <a:solidFill>
                  <a:schemeClr val="tx2"/>
                </a:solidFill>
                <a:latin typeface="RN House Sans Regular"/>
              </a:rPr>
              <a:t>Documents will be stored in ECM SI with record management through ECM SI (max 10 years)</a:t>
            </a:r>
          </a:p>
          <a:p>
            <a:pPr marL="1200150" lvl="2" indent="-285750">
              <a:buFont typeface="Wingdings,Sans-Serif" pitchFamily="2" charset="2"/>
              <a:buChar char="ü"/>
            </a:pPr>
            <a:endParaRPr lang="en-GB" sz="1200">
              <a:solidFill>
                <a:schemeClr val="tx2"/>
              </a:solidFill>
              <a:latin typeface="RN House Sans Regular"/>
            </a:endParaRPr>
          </a:p>
        </p:txBody>
      </p:sp>
    </p:spTree>
    <p:extLst>
      <p:ext uri="{BB962C8B-B14F-4D97-AF65-F5344CB8AC3E}">
        <p14:creationId xmlns:p14="http://schemas.microsoft.com/office/powerpoint/2010/main" val="3228707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25</a:t>
            </a:fld>
            <a:endParaRPr lang="en-GB"/>
          </a:p>
        </p:txBody>
      </p:sp>
      <p:sp>
        <p:nvSpPr>
          <p:cNvPr id="8" name="TextBox 7">
            <a:extLst>
              <a:ext uri="{FF2B5EF4-FFF2-40B4-BE49-F238E27FC236}">
                <a16:creationId xmlns:a16="http://schemas.microsoft.com/office/drawing/2014/main" id="{D395DE98-6F96-0B89-EBA8-DC2FFB14D8B0}"/>
              </a:ext>
            </a:extLst>
          </p:cNvPr>
          <p:cNvSpPr txBox="1"/>
          <p:nvPr/>
        </p:nvSpPr>
        <p:spPr>
          <a:xfrm>
            <a:off x="485775" y="1620827"/>
            <a:ext cx="9572625" cy="3046988"/>
          </a:xfrm>
          <a:prstGeom prst="rect">
            <a:avLst/>
          </a:prstGeom>
          <a:noFill/>
        </p:spPr>
        <p:txBody>
          <a:bodyPr wrap="square" lIns="91440" tIns="45720" rIns="91440" bIns="45720" anchor="t">
            <a:spAutoFit/>
          </a:bodyPr>
          <a:lstStyle>
            <a:defPPr>
              <a:defRPr lang="en-US"/>
            </a:defPPr>
            <a:lvl1pPr marL="342900" lvl="0" indent="-342900" algn="just">
              <a:spcBef>
                <a:spcPts val="300"/>
              </a:spcBef>
              <a:spcAft>
                <a:spcPts val="600"/>
              </a:spcAft>
              <a:buFont typeface="Symbol" pitchFamily="2" charset="2"/>
              <a:buChar char=""/>
              <a:tabLst>
                <a:tab pos="228600" algn="l"/>
                <a:tab pos="900430" algn="l"/>
              </a:tabLst>
              <a:defRPr sz="1200">
                <a:solidFill>
                  <a:schemeClr val="tx2"/>
                </a:solidFill>
                <a:latin typeface="RN House Sans Regular" panose="020B0504020203020204" pitchFamily="34" charset="0"/>
              </a:defRPr>
            </a:lvl1pPr>
          </a:lstStyle>
          <a:p>
            <a:pPr algn="l"/>
            <a:r>
              <a:rPr lang="en-US">
                <a:latin typeface="RN House Sans Regular"/>
              </a:rPr>
              <a:t>The main component of React application is the App Root component. This component connects all components and views.</a:t>
            </a:r>
            <a:r>
              <a:rPr lang="en-GB">
                <a:latin typeface="RN House Sans Regular"/>
              </a:rPr>
              <a:t> </a:t>
            </a:r>
            <a:endParaRPr lang="en-US"/>
          </a:p>
          <a:p>
            <a:pPr algn="l"/>
            <a:r>
              <a:rPr lang="en-GB">
                <a:latin typeface="RN House Sans Regular"/>
              </a:rPr>
              <a:t>App Root component invokes nested login component. The user is allowed into the application through SSO via PingIdentity.</a:t>
            </a:r>
          </a:p>
          <a:p>
            <a:pPr algn="l"/>
            <a:r>
              <a:rPr lang="en-US">
                <a:latin typeface="RN House Sans Regular"/>
              </a:rPr>
              <a:t>Views module contains application's web pages.</a:t>
            </a:r>
            <a:endParaRPr lang="en-US"/>
          </a:p>
          <a:p>
            <a:pPr algn="l"/>
            <a:r>
              <a:rPr lang="en-US">
                <a:latin typeface="RN House Sans Regular"/>
              </a:rPr>
              <a:t>Services module contains functions to interact with external API resources.</a:t>
            </a:r>
            <a:r>
              <a:rPr lang="en-GB">
                <a:latin typeface="RN House Sans Regular"/>
              </a:rPr>
              <a:t> </a:t>
            </a:r>
            <a:endParaRPr lang="en-US"/>
          </a:p>
          <a:p>
            <a:pPr algn="l"/>
            <a:r>
              <a:rPr lang="en-US">
                <a:latin typeface="RN House Sans Regular"/>
              </a:rPr>
              <a:t>Utils module contains reusable function snippets for performing quick tasks like text truncation or down casing.</a:t>
            </a:r>
            <a:r>
              <a:rPr lang="en-GB">
                <a:latin typeface="RN House Sans Regular"/>
              </a:rPr>
              <a:t> </a:t>
            </a:r>
            <a:endParaRPr lang="en-US"/>
          </a:p>
          <a:p>
            <a:pPr algn="l"/>
            <a:r>
              <a:rPr lang="en-US">
                <a:latin typeface="RN House Sans Regular"/>
              </a:rPr>
              <a:t>Store module houses state management files, such as Redux, which are used to make certain functions and variables available throughout Communication Composition Portal (CCP).</a:t>
            </a:r>
            <a:r>
              <a:rPr lang="en-GB">
                <a:latin typeface="RN House Sans Regular"/>
              </a:rPr>
              <a:t> </a:t>
            </a:r>
          </a:p>
          <a:p>
            <a:pPr algn="l"/>
            <a:r>
              <a:rPr lang="en-US">
                <a:latin typeface="RN House Sans Regular"/>
              </a:rPr>
              <a:t>Hooks module contains codes and logic that can be reused across multiple components.</a:t>
            </a:r>
            <a:r>
              <a:rPr lang="en-GB">
                <a:latin typeface="RN House Sans Regular"/>
              </a:rPr>
              <a:t> </a:t>
            </a:r>
            <a:endParaRPr lang="en-US"/>
          </a:p>
          <a:p>
            <a:pPr algn="l"/>
            <a:r>
              <a:rPr lang="en-GB">
                <a:latin typeface="RN House Sans Regular"/>
              </a:rPr>
              <a:t>Config module contains application configurations like date format, default language, some master data set.</a:t>
            </a:r>
          </a:p>
          <a:p>
            <a:pPr algn="l"/>
            <a:r>
              <a:rPr lang="en-GB">
                <a:latin typeface="RN House Sans Regular"/>
              </a:rPr>
              <a:t>Communication Composition Portal (CCP) will use third party components for specific purpose such as routing, state management, REST API calls to bank CCM services etc.</a:t>
            </a:r>
          </a:p>
        </p:txBody>
      </p:sp>
      <p:sp>
        <p:nvSpPr>
          <p:cNvPr id="9" name="Title 3">
            <a:extLst>
              <a:ext uri="{FF2B5EF4-FFF2-40B4-BE49-F238E27FC236}">
                <a16:creationId xmlns:a16="http://schemas.microsoft.com/office/drawing/2014/main" id="{1C18F8C7-85B8-4E96-A321-8F8F79FA6670}"/>
              </a:ext>
            </a:extLst>
          </p:cNvPr>
          <p:cNvSpPr>
            <a:spLocks noGrp="1"/>
          </p:cNvSpPr>
          <p:nvPr>
            <p:ph type="title"/>
          </p:nvPr>
        </p:nvSpPr>
        <p:spPr>
          <a:xfrm>
            <a:off x="485775" y="495300"/>
            <a:ext cx="8567738" cy="536575"/>
          </a:xfrm>
        </p:spPr>
        <p:txBody>
          <a:bodyPr/>
          <a:lstStyle/>
          <a:p>
            <a:r>
              <a:rPr lang="en-GB" altLang="en-US">
                <a:solidFill>
                  <a:srgbClr val="42145F"/>
                </a:solidFill>
                <a:latin typeface="RN House Sans Regular"/>
              </a:rPr>
              <a:t>Design: Communication Composition Portal Overview – 2/2</a:t>
            </a:r>
            <a:endParaRPr lang="en-GB">
              <a:solidFill>
                <a:srgbClr val="42145F"/>
              </a:solidFill>
              <a:latin typeface="RN House Sans Regular"/>
            </a:endParaRPr>
          </a:p>
        </p:txBody>
      </p:sp>
    </p:spTree>
    <p:extLst>
      <p:ext uri="{BB962C8B-B14F-4D97-AF65-F5344CB8AC3E}">
        <p14:creationId xmlns:p14="http://schemas.microsoft.com/office/powerpoint/2010/main" val="959663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26</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a:xfrm>
            <a:off x="358198" y="198132"/>
            <a:ext cx="8568000" cy="536058"/>
          </a:xfrm>
        </p:spPr>
        <p:txBody>
          <a:bodyPr/>
          <a:lstStyle/>
          <a:p>
            <a:r>
              <a:rPr lang="en-GB" altLang="en-US" dirty="0">
                <a:solidFill>
                  <a:srgbClr val="42145F"/>
                </a:solidFill>
                <a:latin typeface="RN House Sans Regular"/>
              </a:rPr>
              <a:t>Design: Communication Services - 1/2</a:t>
            </a:r>
            <a:endParaRPr lang="en-GB" dirty="0">
              <a:solidFill>
                <a:srgbClr val="42145F"/>
              </a:solidFill>
              <a:latin typeface="RN House Sans Regular"/>
            </a:endParaRPr>
          </a:p>
        </p:txBody>
      </p:sp>
      <p:pic>
        <p:nvPicPr>
          <p:cNvPr id="5" name="Picture 4">
            <a:extLst>
              <a:ext uri="{FF2B5EF4-FFF2-40B4-BE49-F238E27FC236}">
                <a16:creationId xmlns:a16="http://schemas.microsoft.com/office/drawing/2014/main" id="{FADBBE16-A9E1-B407-CD6D-4ADF352122EF}"/>
              </a:ext>
            </a:extLst>
          </p:cNvPr>
          <p:cNvPicPr>
            <a:picLocks noChangeAspect="1"/>
          </p:cNvPicPr>
          <p:nvPr/>
        </p:nvPicPr>
        <p:blipFill>
          <a:blip r:embed="rId3"/>
          <a:stretch>
            <a:fillRect/>
          </a:stretch>
        </p:blipFill>
        <p:spPr>
          <a:xfrm>
            <a:off x="358198" y="1235059"/>
            <a:ext cx="9124950" cy="6096000"/>
          </a:xfrm>
          <a:prstGeom prst="rect">
            <a:avLst/>
          </a:prstGeom>
        </p:spPr>
      </p:pic>
    </p:spTree>
    <p:extLst>
      <p:ext uri="{BB962C8B-B14F-4D97-AF65-F5344CB8AC3E}">
        <p14:creationId xmlns:p14="http://schemas.microsoft.com/office/powerpoint/2010/main" val="14181252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27</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solidFill>
                  <a:srgbClr val="42145F"/>
                </a:solidFill>
                <a:latin typeface="RN House Sans Regular"/>
              </a:rPr>
              <a:t>Design: Communication Services - 2/2</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8A743665-C216-451A-89F6-CA96D4711056}"/>
              </a:ext>
            </a:extLst>
          </p:cNvPr>
          <p:cNvSpPr txBox="1"/>
          <p:nvPr/>
        </p:nvSpPr>
        <p:spPr>
          <a:xfrm>
            <a:off x="327947" y="1226655"/>
            <a:ext cx="5317149" cy="5701561"/>
          </a:xfrm>
          <a:prstGeom prst="rect">
            <a:avLst/>
          </a:prstGeom>
          <a:noFill/>
          <a:ln>
            <a:solidFill>
              <a:schemeClr val="accent1">
                <a:lumMod val="60000"/>
                <a:lumOff val="40000"/>
              </a:schemeClr>
            </a:solidFill>
          </a:ln>
        </p:spPr>
        <p:txBody>
          <a:bodyPr wrap="square" lIns="91440" tIns="45720" rIns="91440" bIns="45720" anchor="t">
            <a:spAutoFit/>
          </a:bodyPr>
          <a:lstStyle>
            <a:defPPr>
              <a:defRPr lang="en-US"/>
            </a:defPPr>
            <a:lvl1pPr marL="342900" lvl="0" indent="-342900" algn="just">
              <a:spcBef>
                <a:spcPts val="300"/>
              </a:spcBef>
              <a:spcAft>
                <a:spcPts val="600"/>
              </a:spcAft>
              <a:buFont typeface="Symbol" pitchFamily="2" charset="2"/>
              <a:buChar char=""/>
              <a:tabLst>
                <a:tab pos="228600" algn="l"/>
                <a:tab pos="900430" algn="l"/>
              </a:tabLst>
              <a:defRPr sz="1200">
                <a:solidFill>
                  <a:schemeClr val="tx2"/>
                </a:solidFill>
                <a:latin typeface="RN House Sans Regular" panose="020B0504020203020204" pitchFamily="34" charset="0"/>
              </a:defRPr>
            </a:lvl1pPr>
          </a:lstStyle>
          <a:p>
            <a:pPr marL="0" indent="0" algn="l">
              <a:buNone/>
            </a:pPr>
            <a:r>
              <a:rPr lang="en-GB" b="1" dirty="0">
                <a:latin typeface="RN House Sans Regular"/>
              </a:rPr>
              <a:t>Bank Communication Services Key APIs: </a:t>
            </a:r>
            <a:r>
              <a:rPr lang="en-GB" dirty="0">
                <a:latin typeface="RN House Sans Regular"/>
              </a:rPr>
              <a:t> 	</a:t>
            </a:r>
          </a:p>
          <a:p>
            <a:pPr algn="l">
              <a:buFont typeface="+mj-lt"/>
              <a:buAutoNum type="arabicPeriod"/>
            </a:pPr>
            <a:r>
              <a:rPr lang="en-GB" dirty="0">
                <a:latin typeface="RN House Sans Regular"/>
              </a:rPr>
              <a:t>AUTH API - Service to authenticate user, profile, and support SSO. </a:t>
            </a:r>
            <a:r>
              <a:rPr lang="en-US" dirty="0">
                <a:latin typeface="RN House Sans Regular"/>
              </a:rPr>
              <a:t>Auth service will provide the authentication and authorization services for the user to login into the application and to see features based on assigned user roles. PingFederate identity provider is used to accomplish this task. </a:t>
            </a:r>
            <a:endParaRPr lang="en-GB" dirty="0">
              <a:latin typeface="RN House Sans Regular"/>
            </a:endParaRPr>
          </a:p>
          <a:p>
            <a:pPr algn="l">
              <a:buFont typeface="+mj-lt"/>
              <a:buAutoNum type="arabicPeriod"/>
            </a:pPr>
            <a:r>
              <a:rPr lang="en-GB" dirty="0">
                <a:latin typeface="RN House Sans Regular"/>
              </a:rPr>
              <a:t>CONNECTED API - Service to invoke Messagepoint cloud API for orders, invoke route service to fetch customer data, invoke transform service, and load data to Production manager on premise</a:t>
            </a:r>
          </a:p>
          <a:p>
            <a:pPr algn="l">
              <a:buFont typeface="+mj-lt"/>
              <a:buAutoNum type="arabicPeriod"/>
            </a:pPr>
            <a:r>
              <a:rPr lang="en-GB" dirty="0">
                <a:latin typeface="RN House Sans Regular"/>
              </a:rPr>
              <a:t>ROUTE API - </a:t>
            </a:r>
            <a:r>
              <a:rPr lang="en-US" dirty="0">
                <a:latin typeface="RN House Sans Regular"/>
              </a:rPr>
              <a:t>Route service is designed to communicate with banking core system APIs to fetch the customer address, CIN based on provided sort code, account number &amp; log CES events</a:t>
            </a:r>
            <a:endParaRPr lang="en-GB" dirty="0">
              <a:latin typeface="RN House Sans Regular"/>
            </a:endParaRPr>
          </a:p>
          <a:p>
            <a:pPr algn="l">
              <a:buFont typeface="+mj-lt"/>
              <a:buAutoNum type="arabicPeriod"/>
            </a:pPr>
            <a:r>
              <a:rPr lang="en-GB" dirty="0">
                <a:latin typeface="RN House Sans Regular"/>
              </a:rPr>
              <a:t>TRANSFORMATION API - Service to perform data conversion, validation, pre-processing, validate data operations</a:t>
            </a:r>
          </a:p>
          <a:p>
            <a:pPr algn="l">
              <a:buFont typeface="+mj-lt"/>
              <a:buAutoNum type="arabicPeriod"/>
            </a:pPr>
            <a:r>
              <a:rPr lang="en-GB" dirty="0">
                <a:latin typeface="RN House Sans Regular"/>
              </a:rPr>
              <a:t>COMPOSE API - Generic OnDemand composition service to invoke the engine to generate document or fetch generated documents and render on CCP portal. Used for displaying today’s and last 7 day’s history from current date.</a:t>
            </a:r>
          </a:p>
          <a:p>
            <a:pPr algn="l">
              <a:buFont typeface="+mj-lt"/>
              <a:buAutoNum type="arabicPeriod"/>
            </a:pPr>
            <a:r>
              <a:rPr lang="en-GB" dirty="0">
                <a:latin typeface="RN House Sans Regular"/>
              </a:rPr>
              <a:t>PRINTSPOOL API - Service to perform operations on print queue like viewing documents from the queue, deleting documents from queue etc.</a:t>
            </a:r>
          </a:p>
          <a:p>
            <a:pPr algn="l">
              <a:buFont typeface="+mj-lt"/>
              <a:buAutoNum type="arabicPeriod"/>
            </a:pPr>
            <a:r>
              <a:rPr lang="en-GB" dirty="0">
                <a:latin typeface="RN House Sans Regular"/>
              </a:rPr>
              <a:t>MI API - Generic </a:t>
            </a:r>
            <a:r>
              <a:rPr lang="en-US" sz="1200" dirty="0">
                <a:solidFill>
                  <a:schemeClr val="tx2"/>
                </a:solidFill>
                <a:latin typeface="RN House Sans Regular"/>
              </a:rPr>
              <a:t>Management Information (MI) </a:t>
            </a:r>
            <a:r>
              <a:rPr lang="en-GB" dirty="0">
                <a:latin typeface="RN House Sans Regular"/>
              </a:rPr>
              <a:t>service to log data in MI database and generate report for authorized colleagues based on provided date range. User can generate 90 days report and admin users may generate 365 days report dated back from current date.</a:t>
            </a:r>
          </a:p>
        </p:txBody>
      </p:sp>
      <p:sp>
        <p:nvSpPr>
          <p:cNvPr id="7" name="TextBox 6">
            <a:extLst>
              <a:ext uri="{FF2B5EF4-FFF2-40B4-BE49-F238E27FC236}">
                <a16:creationId xmlns:a16="http://schemas.microsoft.com/office/drawing/2014/main" id="{7BDE71CF-6042-4685-875B-60405BE68FA6}"/>
              </a:ext>
            </a:extLst>
          </p:cNvPr>
          <p:cNvSpPr txBox="1"/>
          <p:nvPr/>
        </p:nvSpPr>
        <p:spPr>
          <a:xfrm>
            <a:off x="5708345" y="1444204"/>
            <a:ext cx="4657108" cy="5447645"/>
          </a:xfrm>
          <a:prstGeom prst="rect">
            <a:avLst/>
          </a:prstGeom>
          <a:noFill/>
          <a:ln>
            <a:solidFill>
              <a:schemeClr val="accent6">
                <a:lumMod val="60000"/>
                <a:lumOff val="40000"/>
              </a:schemeClr>
            </a:solidFill>
          </a:ln>
        </p:spPr>
        <p:txBody>
          <a:bodyPr wrap="square" lIns="91440" tIns="45720" rIns="91440" bIns="45720" anchor="t">
            <a:spAutoFit/>
          </a:bodyPr>
          <a:lstStyle>
            <a:defPPr>
              <a:defRPr lang="en-US"/>
            </a:defPPr>
            <a:lvl1pPr marL="342900" lvl="0" indent="-342900" algn="just">
              <a:spcBef>
                <a:spcPts val="300"/>
              </a:spcBef>
              <a:spcAft>
                <a:spcPts val="600"/>
              </a:spcAft>
              <a:buFont typeface="Symbol" pitchFamily="2" charset="2"/>
              <a:buChar char=""/>
              <a:tabLst>
                <a:tab pos="228600" algn="l"/>
                <a:tab pos="900430" algn="l"/>
              </a:tabLst>
              <a:defRPr sz="1200">
                <a:solidFill>
                  <a:schemeClr val="tx2"/>
                </a:solidFill>
                <a:latin typeface="RN House Sans Regular" panose="020B0504020203020204" pitchFamily="34" charset="0"/>
              </a:defRPr>
            </a:lvl1pPr>
          </a:lstStyle>
          <a:p>
            <a:pPr marL="0" indent="0" algn="l">
              <a:buNone/>
            </a:pPr>
            <a:r>
              <a:rPr lang="en-GB" b="1">
                <a:latin typeface="RN House Sans Regular"/>
              </a:rPr>
              <a:t>Bank Communication Services will be implemented using Spring-boot microservices </a:t>
            </a:r>
          </a:p>
          <a:p>
            <a:pPr algn="l">
              <a:buFont typeface="+mj-lt"/>
              <a:buAutoNum type="arabicPeriod"/>
            </a:pPr>
            <a:r>
              <a:rPr lang="en-GB">
                <a:latin typeface="RN House Sans Regular"/>
              </a:rPr>
              <a:t>Autogenerated ExternalOrderID shall be used to trace the transaction end to end. </a:t>
            </a:r>
          </a:p>
          <a:p>
            <a:pPr algn="l">
              <a:buFont typeface="+mj-lt"/>
              <a:buAutoNum type="arabicPeriod"/>
            </a:pPr>
            <a:r>
              <a:rPr lang="en-GB">
                <a:latin typeface="RN House Sans Regular"/>
              </a:rPr>
              <a:t>Spring Boot Microservices will be built with docker images and deployed as Kubernetes pods using AWS EKS. The pods shall be configured for auto-scaling based on the metrics (CPU and memory utilization)</a:t>
            </a:r>
          </a:p>
          <a:p>
            <a:pPr algn="l">
              <a:buFont typeface="+mj-lt"/>
              <a:buAutoNum type="arabicPeriod"/>
            </a:pPr>
            <a:r>
              <a:rPr lang="en-GB">
                <a:latin typeface="RN House Sans Regular"/>
              </a:rPr>
              <a:t>Authentication service creates a valid SAML token after successful authentication.</a:t>
            </a:r>
          </a:p>
          <a:p>
            <a:pPr algn="l">
              <a:buFont typeface="+mj-lt"/>
              <a:buAutoNum type="arabicPeriod"/>
            </a:pPr>
            <a:r>
              <a:rPr lang="en-GB">
                <a:latin typeface="RN House Sans Regular"/>
              </a:rPr>
              <a:t>Customer events are logged through microservice to Customer Event System (CES) for log aggregation.</a:t>
            </a:r>
          </a:p>
          <a:p>
            <a:pPr algn="l">
              <a:buFont typeface="+mj-lt"/>
              <a:buAutoNum type="arabicPeriod"/>
            </a:pPr>
            <a:r>
              <a:rPr lang="en-GB">
                <a:latin typeface="RN House Sans Regular"/>
              </a:rPr>
              <a:t>Cloudwatch container insights is used for centralized logging and metrics extract from various cluster components. Cloudwatch Agent &amp; FleuntBit daemonsets are deployed on each of the cluster nodes. </a:t>
            </a:r>
          </a:p>
          <a:p>
            <a:pPr algn="l">
              <a:buFont typeface="+mj-lt"/>
              <a:buAutoNum type="arabicPeriod"/>
            </a:pPr>
            <a:r>
              <a:rPr lang="en-GB">
                <a:latin typeface="RN House Sans Regular"/>
              </a:rPr>
              <a:t>AWS native cloud services (Cloudwatch container insights) will be used for real time performance monitoring</a:t>
            </a:r>
          </a:p>
          <a:p>
            <a:pPr algn="l">
              <a:buAutoNum type="arabicPeriod"/>
            </a:pPr>
            <a:r>
              <a:rPr lang="en-GB">
                <a:latin typeface="RN House Sans Regular"/>
              </a:rPr>
              <a:t>Health check end point (actuator) shall be implemented for all microservices that will depict the overall health of the service.</a:t>
            </a:r>
          </a:p>
          <a:p>
            <a:pPr algn="l">
              <a:buFont typeface="+mj-lt"/>
              <a:buAutoNum type="arabicPeriod"/>
            </a:pPr>
            <a:r>
              <a:rPr lang="en-GB">
                <a:latin typeface="RN House Sans Regular"/>
              </a:rPr>
              <a:t>External configuration management shall be done using application properties of Spring Boot framework through K8S Configmaps &amp; Secrets</a:t>
            </a:r>
          </a:p>
        </p:txBody>
      </p:sp>
    </p:spTree>
    <p:extLst>
      <p:ext uri="{BB962C8B-B14F-4D97-AF65-F5344CB8AC3E}">
        <p14:creationId xmlns:p14="http://schemas.microsoft.com/office/powerpoint/2010/main" val="17432509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28</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a:xfrm>
            <a:off x="486000" y="273609"/>
            <a:ext cx="8568000" cy="536058"/>
          </a:xfrm>
        </p:spPr>
        <p:txBody>
          <a:bodyPr/>
          <a:lstStyle/>
          <a:p>
            <a:r>
              <a:rPr lang="en-GB" altLang="en-US">
                <a:solidFill>
                  <a:srgbClr val="42145F"/>
                </a:solidFill>
                <a:latin typeface="RN House Sans Regular"/>
              </a:rPr>
              <a:t>Design: Communication Composition Services – 1/2</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TextBox 27">
            <a:extLst>
              <a:ext uri="{FF2B5EF4-FFF2-40B4-BE49-F238E27FC236}">
                <a16:creationId xmlns:a16="http://schemas.microsoft.com/office/drawing/2014/main" id="{F8F5B20A-0F33-23D5-AD5C-A142480DE938}"/>
              </a:ext>
            </a:extLst>
          </p:cNvPr>
          <p:cNvSpPr txBox="1"/>
          <p:nvPr/>
        </p:nvSpPr>
        <p:spPr>
          <a:xfrm>
            <a:off x="3225800" y="10668000"/>
            <a:ext cx="0" cy="0"/>
          </a:xfrm>
          <a:prstGeom prst="rect">
            <a:avLst/>
          </a:prstGeom>
          <a:noFill/>
        </p:spPr>
        <p:txBody>
          <a:bodyPr wrap="none" lIns="0" tIns="0" rIns="0" bIns="0" rtlCol="0">
            <a:noAutofit/>
          </a:bodyPr>
          <a:lstStyle/>
          <a:p>
            <a:endParaRPr lang="en-US" sz="1100" err="1">
              <a:solidFill>
                <a:schemeClr val="tx2"/>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5D55C5D7-497D-B588-B7D0-6E9D6852FD43}"/>
              </a:ext>
            </a:extLst>
          </p:cNvPr>
          <p:cNvPicPr>
            <a:picLocks noChangeAspect="1"/>
          </p:cNvPicPr>
          <p:nvPr/>
        </p:nvPicPr>
        <p:blipFill>
          <a:blip r:embed="rId4"/>
          <a:stretch>
            <a:fillRect/>
          </a:stretch>
        </p:blipFill>
        <p:spPr>
          <a:xfrm>
            <a:off x="203237" y="1705298"/>
            <a:ext cx="10286926" cy="4797113"/>
          </a:xfrm>
          <a:prstGeom prst="rect">
            <a:avLst/>
          </a:prstGeom>
        </p:spPr>
      </p:pic>
    </p:spTree>
    <p:extLst>
      <p:ext uri="{BB962C8B-B14F-4D97-AF65-F5344CB8AC3E}">
        <p14:creationId xmlns:p14="http://schemas.microsoft.com/office/powerpoint/2010/main" val="12237484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29</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a:xfrm>
            <a:off x="486000" y="273609"/>
            <a:ext cx="8568000" cy="536058"/>
          </a:xfrm>
        </p:spPr>
        <p:txBody>
          <a:bodyPr/>
          <a:lstStyle/>
          <a:p>
            <a:r>
              <a:rPr lang="en-GB" altLang="en-US">
                <a:solidFill>
                  <a:srgbClr val="42145F"/>
                </a:solidFill>
                <a:latin typeface="RN House Sans Regular"/>
              </a:rPr>
              <a:t>Design: Communication Composition Services – 2/2</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TextBox 27">
            <a:extLst>
              <a:ext uri="{FF2B5EF4-FFF2-40B4-BE49-F238E27FC236}">
                <a16:creationId xmlns:a16="http://schemas.microsoft.com/office/drawing/2014/main" id="{F8F5B20A-0F33-23D5-AD5C-A142480DE938}"/>
              </a:ext>
            </a:extLst>
          </p:cNvPr>
          <p:cNvSpPr txBox="1"/>
          <p:nvPr/>
        </p:nvSpPr>
        <p:spPr>
          <a:xfrm>
            <a:off x="3225800" y="10668000"/>
            <a:ext cx="0" cy="0"/>
          </a:xfrm>
          <a:prstGeom prst="rect">
            <a:avLst/>
          </a:prstGeom>
          <a:noFill/>
        </p:spPr>
        <p:txBody>
          <a:bodyPr wrap="none" lIns="0" tIns="0" rIns="0" bIns="0" rtlCol="0">
            <a:noAutofit/>
          </a:bodyPr>
          <a:lstStyle/>
          <a:p>
            <a:endParaRPr lang="en-US" sz="1100" err="1">
              <a:solidFill>
                <a:schemeClr val="tx2"/>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B4A96E77-775C-4DEC-A288-C127356E91C1}"/>
              </a:ext>
            </a:extLst>
          </p:cNvPr>
          <p:cNvSpPr txBox="1"/>
          <p:nvPr/>
        </p:nvSpPr>
        <p:spPr>
          <a:xfrm>
            <a:off x="486000" y="600887"/>
            <a:ext cx="8766489" cy="6740307"/>
          </a:xfrm>
          <a:prstGeom prst="rect">
            <a:avLst/>
          </a:prstGeom>
          <a:noFill/>
        </p:spPr>
        <p:txBody>
          <a:bodyPr wrap="square">
            <a:spAutoFit/>
          </a:bodyPr>
          <a:lstStyle/>
          <a:p>
            <a:pPr marL="228600" indent="-228600">
              <a:buFont typeface="+mj-lt"/>
              <a:buAutoNum type="arabicPeriod"/>
            </a:pPr>
            <a:r>
              <a:rPr lang="en-IN" sz="1200" b="0" kern="1200" dirty="0">
                <a:solidFill>
                  <a:schemeClr val="tx2"/>
                </a:solidFill>
                <a:latin typeface="RN House Sans Regular"/>
                <a:ea typeface="+mn-ea"/>
                <a:cs typeface="+mn-cs"/>
              </a:rPr>
              <a:t>Developers Use Messagepoint </a:t>
            </a:r>
            <a:r>
              <a:rPr lang="en-US" sz="1200" b="0" kern="1200" dirty="0">
                <a:solidFill>
                  <a:schemeClr val="tx2"/>
                </a:solidFill>
                <a:latin typeface="RN House Sans Regular"/>
                <a:ea typeface="+mn-ea"/>
                <a:cs typeface="+mn-cs"/>
              </a:rPr>
              <a:t>SaaS/Web based solution hosted in </a:t>
            </a:r>
            <a:r>
              <a:rPr lang="en-US" sz="1200" b="0" kern="1200" dirty="0" err="1">
                <a:solidFill>
                  <a:schemeClr val="tx2"/>
                </a:solidFill>
                <a:latin typeface="RN House Sans Regular"/>
                <a:ea typeface="+mn-ea"/>
                <a:cs typeface="+mn-cs"/>
              </a:rPr>
              <a:t>Messagepoint</a:t>
            </a:r>
            <a:r>
              <a:rPr lang="en-US" sz="1200" b="0" kern="1200" dirty="0">
                <a:solidFill>
                  <a:schemeClr val="tx2"/>
                </a:solidFill>
                <a:latin typeface="RN House Sans Regular"/>
                <a:ea typeface="+mn-ea"/>
                <a:cs typeface="+mn-cs"/>
              </a:rPr>
              <a:t> Data Center (DC) to design touchpoints, manage content </a:t>
            </a:r>
            <a:r>
              <a:rPr lang="en-IN" sz="1200" b="0" kern="1200" dirty="0">
                <a:solidFill>
                  <a:schemeClr val="tx2"/>
                </a:solidFill>
                <a:latin typeface="RN House Sans Regular"/>
                <a:ea typeface="+mn-ea"/>
                <a:cs typeface="+mn-cs"/>
              </a:rPr>
              <a:t>&amp; finalize touchpoints through inbuilt </a:t>
            </a:r>
            <a:r>
              <a:rPr lang="en-IN" sz="1200" b="0" kern="1200" dirty="0" err="1">
                <a:solidFill>
                  <a:schemeClr val="tx2"/>
                </a:solidFill>
                <a:latin typeface="RN House Sans Regular"/>
                <a:ea typeface="+mn-ea"/>
                <a:cs typeface="+mn-cs"/>
              </a:rPr>
              <a:t>sefas</a:t>
            </a:r>
            <a:r>
              <a:rPr lang="en-IN" sz="1200" b="0" kern="1200" dirty="0">
                <a:solidFill>
                  <a:schemeClr val="tx2"/>
                </a:solidFill>
                <a:latin typeface="RN House Sans Regular"/>
                <a:ea typeface="+mn-ea"/>
                <a:cs typeface="+mn-cs"/>
              </a:rPr>
              <a:t> connector. </a:t>
            </a:r>
            <a:r>
              <a:rPr lang="en-GB" sz="1200" b="0" kern="1200" dirty="0">
                <a:solidFill>
                  <a:schemeClr val="tx2"/>
                </a:solidFill>
                <a:latin typeface="RN House Sans Regular"/>
                <a:ea typeface="+mn-ea"/>
                <a:cs typeface="+mn-cs"/>
              </a:rPr>
              <a:t>The Messagepoint shall be used to store and to reuse centralised assets (images etc..) during touchpoint creation. </a:t>
            </a:r>
          </a:p>
          <a:p>
            <a:pPr marL="228600" indent="-228600">
              <a:buFont typeface="+mj-lt"/>
              <a:buAutoNum type="arabicPeriod"/>
            </a:pPr>
            <a:endParaRPr lang="en-GB" sz="1200" dirty="0">
              <a:solidFill>
                <a:schemeClr val="tx2"/>
              </a:solidFill>
              <a:latin typeface="RN House Sans Regular"/>
            </a:endParaRPr>
          </a:p>
          <a:p>
            <a:pPr marL="228600" indent="-228600">
              <a:buFont typeface="+mj-lt"/>
              <a:buAutoNum type="arabicPeriod"/>
            </a:pPr>
            <a:r>
              <a:rPr lang="en-IN" sz="1200" b="0" kern="1200" dirty="0">
                <a:solidFill>
                  <a:schemeClr val="tx2"/>
                </a:solidFill>
                <a:latin typeface="RN House Sans Regular"/>
                <a:ea typeface="+mn-ea"/>
                <a:cs typeface="+mn-cs"/>
              </a:rPr>
              <a:t>Developers use on-prem Sefas HC designer to create Master Templates &amp; Layouts. The approved design is stored into design repository</a:t>
            </a:r>
          </a:p>
          <a:p>
            <a:pPr marL="228600" indent="-228600">
              <a:buFont typeface="+mj-lt"/>
              <a:buAutoNum type="arabicPeriod"/>
            </a:pPr>
            <a:endParaRPr lang="en-GB" sz="1200" dirty="0">
              <a:solidFill>
                <a:schemeClr val="tx2"/>
              </a:solidFill>
              <a:latin typeface="RN House Sans Regular"/>
            </a:endParaRPr>
          </a:p>
          <a:p>
            <a:pPr marL="228600" indent="-228600">
              <a:buFont typeface="+mj-lt"/>
              <a:buAutoNum type="arabicPeriod"/>
            </a:pPr>
            <a:r>
              <a:rPr lang="en-IN" sz="1200" b="0" kern="1200" dirty="0">
                <a:solidFill>
                  <a:schemeClr val="tx2"/>
                </a:solidFill>
                <a:latin typeface="RN House Sans Regular"/>
                <a:ea typeface="+mn-ea"/>
                <a:cs typeface="+mn-cs"/>
              </a:rPr>
              <a:t>Design repository centrally manage templates, resources etc..</a:t>
            </a:r>
          </a:p>
          <a:p>
            <a:pPr marL="228600" indent="-228600">
              <a:buFont typeface="+mj-lt"/>
              <a:buAutoNum type="arabicPeriod"/>
            </a:pPr>
            <a:endParaRPr lang="en-GB" sz="1200" dirty="0">
              <a:solidFill>
                <a:schemeClr val="tx2"/>
              </a:solidFill>
              <a:latin typeface="RN House Sans Regular"/>
            </a:endParaRPr>
          </a:p>
          <a:p>
            <a:pPr marL="228600" indent="-228600">
              <a:buFont typeface="+mj-lt"/>
              <a:buAutoNum type="arabicPeriod"/>
            </a:pPr>
            <a:r>
              <a:rPr lang="en-GB" sz="1200" b="0" kern="1200" dirty="0">
                <a:solidFill>
                  <a:schemeClr val="tx2"/>
                </a:solidFill>
                <a:latin typeface="RN House Sans Regular"/>
                <a:ea typeface="+mn-ea"/>
                <a:cs typeface="+mn-cs"/>
              </a:rPr>
              <a:t>Business user's logon to newly built Communication Composition Portal (CCP) &amp; create an order for correspondence through Messagepoint Connected interview and interactive steps</a:t>
            </a:r>
          </a:p>
          <a:p>
            <a:pPr marL="228600" indent="-228600">
              <a:buFont typeface="+mj-lt"/>
              <a:buAutoNum type="arabicPeriod"/>
            </a:pPr>
            <a:endParaRPr lang="en-GB" sz="1200" dirty="0">
              <a:solidFill>
                <a:schemeClr val="tx2"/>
              </a:solidFill>
              <a:latin typeface="RN House Sans Regular"/>
            </a:endParaRPr>
          </a:p>
          <a:p>
            <a:pPr marL="228600" marR="0" lvl="0" indent="-228600" defTabSz="1034701" rtl="0" eaLnBrk="1" fontAlgn="auto" latinLnBrk="0" hangingPunct="1">
              <a:lnSpc>
                <a:spcPct val="100000"/>
              </a:lnSpc>
              <a:spcBef>
                <a:spcPts val="0"/>
              </a:spcBef>
              <a:spcAft>
                <a:spcPts val="0"/>
              </a:spcAft>
              <a:buClrTx/>
              <a:buSzTx/>
              <a:buFont typeface="+mj-lt"/>
              <a:buAutoNum type="arabicPeriod"/>
              <a:tabLst/>
              <a:defRPr/>
            </a:pPr>
            <a:r>
              <a:rPr lang="en-GB" sz="1200" b="0" kern="1200" dirty="0">
                <a:solidFill>
                  <a:schemeClr val="tx2"/>
                </a:solidFill>
                <a:latin typeface="RN House Sans Regular"/>
                <a:ea typeface="+mn-ea"/>
                <a:cs typeface="+mn-cs"/>
              </a:rPr>
              <a:t>Upon making all changes on an order, user sends the proof request, and a PDF document is generated by Messagepoint Production Manager either for local print or central print based on value selected by user from the interview screen. The production manager generates and uploads files (PDF + VPF + VPF Index) into AWS Simple Storage Service (AWS S3)</a:t>
            </a:r>
          </a:p>
          <a:p>
            <a:pPr marL="228600" marR="0" lvl="0" indent="-228600" defTabSz="1034701" rtl="0" eaLnBrk="1" fontAlgn="auto" latinLnBrk="0" hangingPunct="1">
              <a:lnSpc>
                <a:spcPct val="100000"/>
              </a:lnSpc>
              <a:spcBef>
                <a:spcPts val="0"/>
              </a:spcBef>
              <a:spcAft>
                <a:spcPts val="0"/>
              </a:spcAft>
              <a:buClrTx/>
              <a:buSzTx/>
              <a:buFont typeface="+mj-lt"/>
              <a:buAutoNum type="arabicPeriod"/>
              <a:tabLst/>
              <a:defRPr/>
            </a:pPr>
            <a:endParaRPr lang="en-IN" sz="1200" b="0" kern="1200" dirty="0">
              <a:solidFill>
                <a:schemeClr val="tx2"/>
              </a:solidFill>
              <a:latin typeface="RN House Sans Regular"/>
              <a:ea typeface="+mn-ea"/>
              <a:cs typeface="+mn-cs"/>
            </a:endParaRPr>
          </a:p>
          <a:p>
            <a:pPr marL="228600" indent="-228600">
              <a:buFont typeface="+mj-lt"/>
              <a:buAutoNum type="arabicPeriod"/>
            </a:pPr>
            <a:r>
              <a:rPr lang="en-IN" sz="1200" b="0" kern="1200" dirty="0">
                <a:solidFill>
                  <a:schemeClr val="tx2"/>
                </a:solidFill>
                <a:latin typeface="RN House Sans Regular" panose="020B0504020203020204" pitchFamily="34" charset="0"/>
                <a:ea typeface="+mn-ea"/>
                <a:cs typeface="+mn-cs"/>
              </a:rPr>
              <a:t>A scheduled polling script runs after 7PM BST and downloads S3 files to EFS (NAS Storage). Sefas producer polls for generated copies of communication in the </a:t>
            </a:r>
            <a:r>
              <a:rPr lang="en-IN" sz="1200" dirty="0">
                <a:solidFill>
                  <a:schemeClr val="tx2"/>
                </a:solidFill>
                <a:latin typeface="RN House Sans Regular" panose="020B0504020203020204" pitchFamily="34" charset="0"/>
              </a:rPr>
              <a:t>EFS</a:t>
            </a:r>
            <a:r>
              <a:rPr lang="en-IN" sz="1200" b="0" kern="1200" dirty="0">
                <a:solidFill>
                  <a:schemeClr val="tx2"/>
                </a:solidFill>
                <a:latin typeface="RN House Sans Regular" panose="020B0504020203020204" pitchFamily="34" charset="0"/>
                <a:ea typeface="+mn-ea"/>
                <a:cs typeface="+mn-cs"/>
              </a:rPr>
              <a:t> storage and handle the post-processing of documents &amp; SFTP to GSS. GSS then delivers </a:t>
            </a:r>
            <a:r>
              <a:rPr lang="en-IN" sz="1200" b="0" kern="1200" dirty="0" err="1">
                <a:solidFill>
                  <a:schemeClr val="tx2"/>
                </a:solidFill>
                <a:latin typeface="RN House Sans Regular" panose="020B0504020203020204" pitchFamily="34" charset="0"/>
                <a:ea typeface="+mn-ea"/>
                <a:cs typeface="+mn-cs"/>
              </a:rPr>
              <a:t>SFTPed</a:t>
            </a:r>
            <a:r>
              <a:rPr lang="en-IN" sz="1200" b="0" kern="1200" dirty="0">
                <a:solidFill>
                  <a:schemeClr val="tx2"/>
                </a:solidFill>
                <a:latin typeface="RN House Sans Regular" panose="020B0504020203020204" pitchFamily="34" charset="0"/>
                <a:ea typeface="+mn-ea"/>
                <a:cs typeface="+mn-cs"/>
              </a:rPr>
              <a:t> files to end-customers through Print Service Provider (PSP) viz; Paragon Customer Communications (PCC). Generated communications does not necessarily go through all steps depicted in the diagram, instead only eligible steps are applied, and communications are delivered. GSS also sends PDF file to ECM archival system</a:t>
            </a:r>
          </a:p>
          <a:p>
            <a:pPr marL="228600" indent="-228600">
              <a:buFont typeface="+mj-lt"/>
              <a:buAutoNum type="arabicPeriod"/>
            </a:pPr>
            <a:endParaRPr lang="en-IN" sz="1200" b="0" kern="1200" dirty="0">
              <a:solidFill>
                <a:schemeClr val="tx2"/>
              </a:solidFill>
              <a:latin typeface="RN House Sans Regular" panose="020B0504020203020204" pitchFamily="34" charset="0"/>
              <a:ea typeface="+mn-ea"/>
              <a:cs typeface="+mn-cs"/>
            </a:endParaRPr>
          </a:p>
          <a:p>
            <a:pPr marL="228600" indent="-228600">
              <a:buFont typeface="+mj-lt"/>
              <a:buAutoNum type="arabicPeriod"/>
            </a:pPr>
            <a:r>
              <a:rPr lang="en-GB" sz="1200" b="0" kern="1200" dirty="0">
                <a:solidFill>
                  <a:schemeClr val="tx2"/>
                </a:solidFill>
                <a:latin typeface="RN House Sans Regular" panose="020B0504020203020204" pitchFamily="34" charset="0"/>
                <a:ea typeface="+mn-ea"/>
                <a:cs typeface="+mn-cs"/>
              </a:rPr>
              <a:t>The VPF file is converted to AFP, containing all required production markings, along with TLE indexes after necessary post-processing using </a:t>
            </a:r>
            <a:r>
              <a:rPr lang="en-GB" sz="1200" b="0" kern="1200" dirty="0" err="1">
                <a:solidFill>
                  <a:schemeClr val="tx2"/>
                </a:solidFill>
                <a:latin typeface="RN House Sans Regular" panose="020B0504020203020204" pitchFamily="34" charset="0"/>
                <a:ea typeface="+mn-ea"/>
                <a:cs typeface="+mn-cs"/>
              </a:rPr>
              <a:t>sefas</a:t>
            </a:r>
            <a:r>
              <a:rPr lang="en-GB" sz="1200" b="0" kern="1200" dirty="0">
                <a:solidFill>
                  <a:schemeClr val="tx2"/>
                </a:solidFill>
                <a:latin typeface="RN House Sans Regular" panose="020B0504020203020204" pitchFamily="34" charset="0"/>
                <a:ea typeface="+mn-ea"/>
                <a:cs typeface="+mn-cs"/>
              </a:rPr>
              <a:t> engine and submitted to print-provider for delivery to the customer</a:t>
            </a:r>
            <a:r>
              <a:rPr lang="en-IN" sz="1200" b="0" kern="1200" dirty="0">
                <a:solidFill>
                  <a:schemeClr val="tx2"/>
                </a:solidFill>
                <a:latin typeface="RN House Sans Regular" panose="020B0504020203020204" pitchFamily="34" charset="0"/>
                <a:ea typeface="+mn-ea"/>
                <a:cs typeface="+mn-cs"/>
              </a:rPr>
              <a:t>. The list of files sent to PSP is maintained in the reconciliation database for reporting, &amp; reprocessing. Generated PDF files are batched with metadata and sent for archival.</a:t>
            </a:r>
          </a:p>
          <a:p>
            <a:pPr marL="228600" indent="-228600">
              <a:buFont typeface="+mj-lt"/>
              <a:buAutoNum type="arabicPeriod"/>
            </a:pPr>
            <a:endParaRPr lang="en-IN" sz="1200" b="0" kern="1200" dirty="0">
              <a:solidFill>
                <a:schemeClr val="tx2"/>
              </a:solidFill>
              <a:latin typeface="RN House Sans Regular" panose="020B0504020203020204" pitchFamily="34" charset="0"/>
              <a:ea typeface="+mn-ea"/>
              <a:cs typeface="+mn-cs"/>
            </a:endParaRPr>
          </a:p>
          <a:p>
            <a:pPr marL="228600" indent="-228600">
              <a:buFont typeface="+mj-lt"/>
              <a:buAutoNum type="arabicPeriod"/>
            </a:pPr>
            <a:r>
              <a:rPr lang="en-IN" sz="1200" b="0" kern="1200" dirty="0">
                <a:solidFill>
                  <a:schemeClr val="tx2"/>
                </a:solidFill>
                <a:latin typeface="RN House Sans Regular" panose="020B0504020203020204" pitchFamily="34" charset="0"/>
                <a:ea typeface="+mn-ea"/>
                <a:cs typeface="+mn-cs"/>
              </a:rPr>
              <a:t>PSP may generate file with list of all failed communications and pass back to be used for reconciliation at the reprocessing. Delivery of communication is maintained in communication tracking database for reporting or reprocessing purpose</a:t>
            </a:r>
          </a:p>
          <a:p>
            <a:pPr marL="228600" indent="-228600">
              <a:buFont typeface="+mj-lt"/>
              <a:buAutoNum type="arabicPeriod"/>
            </a:pPr>
            <a:endParaRPr lang="en-IN" sz="1200" b="0" kern="1200" dirty="0">
              <a:solidFill>
                <a:schemeClr val="tx2"/>
              </a:solidFill>
              <a:latin typeface="RN House Sans Regular" panose="020B0504020203020204" pitchFamily="34" charset="0"/>
              <a:ea typeface="+mn-ea"/>
              <a:cs typeface="+mn-cs"/>
            </a:endParaRPr>
          </a:p>
          <a:p>
            <a:pPr marL="228600" indent="-228600">
              <a:buFont typeface="+mj-lt"/>
              <a:buAutoNum type="arabicPeriod"/>
            </a:pPr>
            <a:r>
              <a:rPr lang="en-US" sz="1200" kern="1200" baseline="0" dirty="0">
                <a:solidFill>
                  <a:schemeClr val="tx2"/>
                </a:solidFill>
                <a:latin typeface="RN House Sans Regular" panose="020B0504020203020204" pitchFamily="34" charset="0"/>
                <a:ea typeface="+mn-ea"/>
                <a:cs typeface="+mn-cs"/>
              </a:rPr>
              <a:t>To transfer </a:t>
            </a:r>
            <a:r>
              <a:rPr lang="en-GB" sz="1200" kern="1200" baseline="0" dirty="0">
                <a:solidFill>
                  <a:schemeClr val="tx2"/>
                </a:solidFill>
                <a:latin typeface="RN House Sans Regular" panose="020B0504020203020204" pitchFamily="34" charset="0"/>
                <a:ea typeface="+mn-ea"/>
                <a:cs typeface="+mn-cs"/>
              </a:rPr>
              <a:t>transfer files within NatWest GSS to PCC via Connect Direct, </a:t>
            </a:r>
            <a:r>
              <a:rPr lang="en-GB" sz="1200" kern="1200" baseline="0" dirty="0">
                <a:solidFill>
                  <a:schemeClr val="tx2"/>
                </a:solidFill>
                <a:latin typeface="RN House Sans Regular" panose="020B0504020203020204" pitchFamily="34" charset="0"/>
                <a:ea typeface="+mn-ea"/>
                <a:cs typeface="+mn-cs"/>
                <a:hlinkClick r:id="rId4">
                  <a:extLst>
                    <a:ext uri="{A12FA001-AC4F-418D-AE19-62706E023703}">
                      <ahyp:hlinkClr xmlns:ahyp="http://schemas.microsoft.com/office/drawing/2018/hyperlinkcolor" val="tx"/>
                    </a:ext>
                  </a:extLst>
                </a:hlinkClick>
              </a:rPr>
              <a:t>SP031</a:t>
            </a:r>
            <a:r>
              <a:rPr lang="en-GB" sz="1200" dirty="0">
                <a:solidFill>
                  <a:schemeClr val="tx2"/>
                </a:solidFill>
                <a:latin typeface="RN House Sans Regular" panose="020B0504020203020204" pitchFamily="34" charset="0"/>
              </a:rPr>
              <a:t> is used</a:t>
            </a:r>
          </a:p>
          <a:p>
            <a:pPr marL="228600" indent="-228600">
              <a:buFont typeface="+mj-lt"/>
              <a:buAutoNum type="arabicPeriod"/>
            </a:pPr>
            <a:endParaRPr lang="en-IN" sz="1200" b="0" kern="1200" dirty="0">
              <a:solidFill>
                <a:schemeClr val="tx2"/>
              </a:solidFill>
              <a:latin typeface="RN House Sans Regular" panose="020B0504020203020204" pitchFamily="34" charset="0"/>
              <a:ea typeface="+mn-ea"/>
              <a:cs typeface="+mn-cs"/>
            </a:endParaRPr>
          </a:p>
          <a:p>
            <a:pPr marL="228600" indent="-228600">
              <a:buFont typeface="+mj-lt"/>
              <a:buAutoNum type="arabicPeriod"/>
            </a:pPr>
            <a:r>
              <a:rPr lang="en-US" sz="1200" kern="1200" baseline="0" dirty="0">
                <a:solidFill>
                  <a:schemeClr val="tx2"/>
                </a:solidFill>
                <a:latin typeface="RN House Sans Regular" panose="020B0504020203020204" pitchFamily="34" charset="0"/>
                <a:ea typeface="+mn-ea"/>
                <a:cs typeface="+mn-cs"/>
              </a:rPr>
              <a:t>To transfer </a:t>
            </a:r>
            <a:r>
              <a:rPr lang="en-GB" sz="1200" kern="1200" baseline="0" dirty="0">
                <a:solidFill>
                  <a:schemeClr val="tx2"/>
                </a:solidFill>
                <a:latin typeface="RN House Sans Regular" panose="020B0504020203020204" pitchFamily="34" charset="0"/>
                <a:ea typeface="+mn-ea"/>
                <a:cs typeface="+mn-cs"/>
              </a:rPr>
              <a:t>transfer files from Natwest GSS system to external sources via Connect Direct, </a:t>
            </a:r>
            <a:r>
              <a:rPr lang="en-GB" sz="1200" dirty="0">
                <a:solidFill>
                  <a:schemeClr val="tx2"/>
                </a:solidFill>
                <a:latin typeface="RN House Sans Regular" panose="020B0504020203020204" pitchFamily="34" charset="0"/>
                <a:hlinkClick r:id="rId5">
                  <a:extLst>
                    <a:ext uri="{A12FA001-AC4F-418D-AE19-62706E023703}">
                      <ahyp:hlinkClr xmlns:ahyp="http://schemas.microsoft.com/office/drawing/2018/hyperlinkcolor" val="tx"/>
                    </a:ext>
                  </a:extLst>
                </a:hlinkClick>
              </a:rPr>
              <a:t>SP032</a:t>
            </a:r>
            <a:r>
              <a:rPr lang="en-GB" sz="1200" dirty="0">
                <a:solidFill>
                  <a:schemeClr val="tx2"/>
                </a:solidFill>
                <a:latin typeface="RN House Sans Regular" panose="020B0504020203020204" pitchFamily="34" charset="0"/>
              </a:rPr>
              <a:t> is used</a:t>
            </a:r>
          </a:p>
        </p:txBody>
      </p:sp>
    </p:spTree>
    <p:extLst>
      <p:ext uri="{BB962C8B-B14F-4D97-AF65-F5344CB8AC3E}">
        <p14:creationId xmlns:p14="http://schemas.microsoft.com/office/powerpoint/2010/main" val="2285650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5F044C9-8731-4A91-9389-C86458380C40}"/>
              </a:ext>
            </a:extLst>
          </p:cNvPr>
          <p:cNvSpPr>
            <a:spLocks noGrp="1"/>
          </p:cNvSpPr>
          <p:nvPr>
            <p:ph type="sldNum" sz="quarter" idx="10"/>
          </p:nvPr>
        </p:nvSpPr>
        <p:spPr/>
        <p:txBody>
          <a:bodyPr/>
          <a:lstStyle/>
          <a:p>
            <a:fld id="{08BDDC8D-36E9-467E-8CF1-750845950A7F}" type="slidenum">
              <a:rPr lang="en-GB" smtClean="0"/>
              <a:pPr/>
              <a:t>3</a:t>
            </a:fld>
            <a:endParaRPr lang="en-GB"/>
          </a:p>
        </p:txBody>
      </p:sp>
      <p:sp>
        <p:nvSpPr>
          <p:cNvPr id="4" name="Title 3">
            <a:extLst>
              <a:ext uri="{FF2B5EF4-FFF2-40B4-BE49-F238E27FC236}">
                <a16:creationId xmlns:a16="http://schemas.microsoft.com/office/drawing/2014/main" id="{F912FCC9-59F2-45FE-825B-20DBC4A2DBD7}"/>
              </a:ext>
            </a:extLst>
          </p:cNvPr>
          <p:cNvSpPr>
            <a:spLocks noGrp="1"/>
          </p:cNvSpPr>
          <p:nvPr>
            <p:ph type="title"/>
          </p:nvPr>
        </p:nvSpPr>
        <p:spPr/>
        <p:txBody>
          <a:bodyPr/>
          <a:lstStyle/>
          <a:p>
            <a:r>
              <a:rPr lang="en-GB" altLang="en-US"/>
              <a:t>Introduction: Engaged Design Areas and Feedback (1/2)</a:t>
            </a:r>
            <a:endParaRPr lang="en-GB"/>
          </a:p>
        </p:txBody>
      </p:sp>
      <p:pic>
        <p:nvPicPr>
          <p:cNvPr id="7" name="Graphic 4" descr="Send">
            <a:extLst>
              <a:ext uri="{FF2B5EF4-FFF2-40B4-BE49-F238E27FC236}">
                <a16:creationId xmlns:a16="http://schemas.microsoft.com/office/drawing/2014/main" id="{4FA8BA83-7686-4B3F-AB6C-3246A7D8C3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8" name="Table 7">
            <a:extLst>
              <a:ext uri="{FF2B5EF4-FFF2-40B4-BE49-F238E27FC236}">
                <a16:creationId xmlns:a16="http://schemas.microsoft.com/office/drawing/2014/main" id="{5E275DB1-BFA4-4C25-B4DF-CA9E184B19E0}"/>
              </a:ext>
            </a:extLst>
          </p:cNvPr>
          <p:cNvGraphicFramePr>
            <a:graphicFrameLocks noGrp="1"/>
          </p:cNvGraphicFramePr>
          <p:nvPr>
            <p:extLst>
              <p:ext uri="{D42A27DB-BD31-4B8C-83A1-F6EECF244321}">
                <p14:modId xmlns:p14="http://schemas.microsoft.com/office/powerpoint/2010/main" val="2802192989"/>
              </p:ext>
            </p:extLst>
          </p:nvPr>
        </p:nvGraphicFramePr>
        <p:xfrm>
          <a:off x="413067" y="1427735"/>
          <a:ext cx="9794333" cy="5904831"/>
        </p:xfrm>
        <a:graphic>
          <a:graphicData uri="http://schemas.openxmlformats.org/drawingml/2006/table">
            <a:tbl>
              <a:tblPr firstRow="1" bandRow="1">
                <a:tableStyleId>{5C22544A-7EE6-4342-B048-85BDC9FD1C3A}</a:tableStyleId>
              </a:tblPr>
              <a:tblGrid>
                <a:gridCol w="2270110">
                  <a:extLst>
                    <a:ext uri="{9D8B030D-6E8A-4147-A177-3AD203B41FA5}">
                      <a16:colId xmlns:a16="http://schemas.microsoft.com/office/drawing/2014/main" val="1874470319"/>
                    </a:ext>
                  </a:extLst>
                </a:gridCol>
                <a:gridCol w="2908618">
                  <a:extLst>
                    <a:ext uri="{9D8B030D-6E8A-4147-A177-3AD203B41FA5}">
                      <a16:colId xmlns:a16="http://schemas.microsoft.com/office/drawing/2014/main" val="1223887062"/>
                    </a:ext>
                  </a:extLst>
                </a:gridCol>
                <a:gridCol w="4615605">
                  <a:extLst>
                    <a:ext uri="{9D8B030D-6E8A-4147-A177-3AD203B41FA5}">
                      <a16:colId xmlns:a16="http://schemas.microsoft.com/office/drawing/2014/main" val="3516689961"/>
                    </a:ext>
                  </a:extLst>
                </a:gridCol>
              </a:tblGrid>
              <a:tr h="501253">
                <a:tc>
                  <a:txBody>
                    <a:bodyPr/>
                    <a:lstStyle/>
                    <a:p>
                      <a:r>
                        <a:rPr lang="en-GB" sz="1050" dirty="0">
                          <a:solidFill>
                            <a:schemeClr val="bg1">
                              <a:lumMod val="95000"/>
                            </a:schemeClr>
                          </a:solidFill>
                        </a:rPr>
                        <a:t>Design Area </a:t>
                      </a:r>
                      <a:br>
                        <a:rPr lang="en-GB" sz="1050" dirty="0">
                          <a:solidFill>
                            <a:schemeClr val="bg1">
                              <a:lumMod val="95000"/>
                            </a:schemeClr>
                          </a:solidFill>
                        </a:rPr>
                      </a:br>
                      <a:r>
                        <a:rPr lang="en-GB" sz="900" b="0" dirty="0">
                          <a:solidFill>
                            <a:schemeClr val="bg1">
                              <a:lumMod val="95000"/>
                            </a:schemeClr>
                          </a:solidFill>
                        </a:rPr>
                        <a:t>(Domain, CoE or Franchise)</a:t>
                      </a:r>
                    </a:p>
                    <a:p>
                      <a:r>
                        <a:rPr lang="en-GB" sz="900" b="0" dirty="0">
                          <a:solidFill>
                            <a:schemeClr val="bg1">
                              <a:lumMod val="95000"/>
                            </a:schemeClr>
                          </a:solidFill>
                        </a:rPr>
                        <a:t>(Add additional domains, if required)</a:t>
                      </a:r>
                      <a:endParaRPr lang="en-GB" sz="1000" b="0" dirty="0">
                        <a:solidFill>
                          <a:schemeClr val="bg1">
                            <a:lumMod val="95000"/>
                          </a:schemeClr>
                        </a:solidFill>
                      </a:endParaRPr>
                    </a:p>
                  </a:txBody>
                  <a:tcPr marL="91437" marR="91437" marT="45718" marB="45718"/>
                </a:tc>
                <a:tc>
                  <a:txBody>
                    <a:bodyPr/>
                    <a:lstStyle/>
                    <a:p>
                      <a:r>
                        <a:rPr lang="en-GB" sz="1050">
                          <a:solidFill>
                            <a:schemeClr val="bg1">
                              <a:lumMod val="95000"/>
                            </a:schemeClr>
                          </a:solidFill>
                        </a:rPr>
                        <a:t>Platform(s)</a:t>
                      </a:r>
                    </a:p>
                  </a:txBody>
                  <a:tcPr marL="91437" marR="91437" marT="45718" marB="45718"/>
                </a:tc>
                <a:tc>
                  <a:txBody>
                    <a:bodyPr/>
                    <a:lstStyle/>
                    <a:p>
                      <a:r>
                        <a:rPr lang="en-GB" sz="1050" baseline="0">
                          <a:solidFill>
                            <a:schemeClr val="bg1">
                              <a:lumMod val="95000"/>
                            </a:schemeClr>
                          </a:solidFill>
                        </a:rPr>
                        <a:t>Stakeholder approval/comments</a:t>
                      </a:r>
                      <a:endParaRPr lang="en-GB" sz="1050">
                        <a:solidFill>
                          <a:schemeClr val="bg1">
                            <a:lumMod val="95000"/>
                          </a:schemeClr>
                        </a:solidFill>
                      </a:endParaRPr>
                    </a:p>
                  </a:txBody>
                  <a:tcPr marL="91437" marR="91437" marT="45718" marB="45718"/>
                </a:tc>
                <a:extLst>
                  <a:ext uri="{0D108BD9-81ED-4DB2-BD59-A6C34878D82A}">
                    <a16:rowId xmlns:a16="http://schemas.microsoft.com/office/drawing/2014/main" val="1531695554"/>
                  </a:ext>
                </a:extLst>
              </a:tr>
              <a:tr h="232463">
                <a:tc>
                  <a:txBody>
                    <a:bodyPr/>
                    <a:lstStyle/>
                    <a:p>
                      <a:pPr marL="0" algn="l" defTabSz="1034701" rtl="0" eaLnBrk="1" latinLnBrk="0" hangingPunct="1"/>
                      <a:r>
                        <a:rPr lang="en-GB" sz="1000" kern="1200" baseline="0">
                          <a:solidFill>
                            <a:schemeClr val="tx2"/>
                          </a:solidFill>
                          <a:latin typeface="RN House Sans Regular" panose="020B0504020203020204" pitchFamily="34" charset="0"/>
                          <a:ea typeface="+mn-ea"/>
                          <a:cs typeface="+mn-cs"/>
                        </a:rPr>
                        <a:t>CB</a:t>
                      </a:r>
                    </a:p>
                  </a:txBody>
                  <a:tcPr marL="91437" marR="91437" marT="45718" marB="45718"/>
                </a:tc>
                <a:tc>
                  <a:txBody>
                    <a:bodyPr/>
                    <a:lstStyle/>
                    <a:p>
                      <a:pPr marL="0" algn="l" defTabSz="1034701" rtl="0" eaLnBrk="1" latinLnBrk="0" hangingPunct="1"/>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r>
                        <a:rPr lang="en-GB" sz="1000" kern="1200" baseline="0">
                          <a:solidFill>
                            <a:schemeClr val="tx2"/>
                          </a:solidFill>
                          <a:latin typeface="RN House Sans Regular" panose="020B0504020203020204" pitchFamily="34" charset="0"/>
                          <a:ea typeface="+mn-ea"/>
                          <a:cs typeface="+mn-cs"/>
                        </a:rPr>
                        <a:t>NA</a:t>
                      </a:r>
                    </a:p>
                  </a:txBody>
                  <a:tcPr marL="91437" marR="91437" marT="45718" marB="45718"/>
                </a:tc>
                <a:extLst>
                  <a:ext uri="{0D108BD9-81ED-4DB2-BD59-A6C34878D82A}">
                    <a16:rowId xmlns:a16="http://schemas.microsoft.com/office/drawing/2014/main" val="2561723778"/>
                  </a:ext>
                </a:extLst>
              </a:tr>
              <a:tr h="232463">
                <a:tc>
                  <a:txBody>
                    <a:bodyPr/>
                    <a:lstStyle/>
                    <a:p>
                      <a:pPr marL="0" algn="l" defTabSz="1034701" rtl="0" eaLnBrk="1" latinLnBrk="0" hangingPunct="1"/>
                      <a:r>
                        <a:rPr lang="en-GB" sz="1000" kern="1200" baseline="0">
                          <a:solidFill>
                            <a:schemeClr val="tx2"/>
                          </a:solidFill>
                          <a:latin typeface="RN House Sans Regular" panose="020B0504020203020204" pitchFamily="34" charset="0"/>
                          <a:ea typeface="+mn-ea"/>
                          <a:cs typeface="+mn-cs"/>
                        </a:rPr>
                        <a:t>RB</a:t>
                      </a:r>
                    </a:p>
                  </a:txBody>
                  <a:tcPr marL="91437" marR="91437" marT="45718" marB="45718"/>
                </a:tc>
                <a:tc>
                  <a:txBody>
                    <a:bodyPr/>
                    <a:lstStyle/>
                    <a:p>
                      <a:pPr marL="0" algn="l" defTabSz="1034701" rtl="0" eaLnBrk="1" latinLnBrk="0" hangingPunct="1"/>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NA</a:t>
                      </a:r>
                    </a:p>
                  </a:txBody>
                  <a:tcPr marL="91437" marR="91437" marT="45718" marB="45718"/>
                </a:tc>
                <a:extLst>
                  <a:ext uri="{0D108BD9-81ED-4DB2-BD59-A6C34878D82A}">
                    <a16:rowId xmlns:a16="http://schemas.microsoft.com/office/drawing/2014/main" val="1691864187"/>
                  </a:ext>
                </a:extLst>
              </a:tr>
              <a:tr h="232463">
                <a:tc>
                  <a:txBody>
                    <a:bodyPr/>
                    <a:lstStyle/>
                    <a:p>
                      <a:pPr marL="0" algn="l" defTabSz="1034701" rtl="0" eaLnBrk="1" latinLnBrk="0" hangingPunct="1"/>
                      <a:r>
                        <a:rPr lang="en-GB" sz="1000" kern="1200" baseline="0">
                          <a:solidFill>
                            <a:schemeClr val="tx2"/>
                          </a:solidFill>
                          <a:latin typeface="RN House Sans Regular" panose="020B0504020203020204" pitchFamily="34" charset="0"/>
                          <a:ea typeface="+mn-ea"/>
                          <a:cs typeface="+mn-cs"/>
                        </a:rPr>
                        <a:t>NWM</a:t>
                      </a:r>
                    </a:p>
                  </a:txBody>
                  <a:tcPr marL="91437" marR="91437" marT="45718" marB="45718"/>
                </a:tc>
                <a:tc>
                  <a:txBody>
                    <a:bodyPr/>
                    <a:lstStyle/>
                    <a:p>
                      <a:pPr marL="0" algn="l" defTabSz="1034701" rtl="0" eaLnBrk="1" latinLnBrk="0" hangingPunct="1"/>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Akshay Hardi, Amit Kapoor, Rahul Sharma</a:t>
                      </a:r>
                    </a:p>
                  </a:txBody>
                  <a:tcPr marL="91437" marR="91437" marT="45718" marB="45718"/>
                </a:tc>
                <a:extLst>
                  <a:ext uri="{0D108BD9-81ED-4DB2-BD59-A6C34878D82A}">
                    <a16:rowId xmlns:a16="http://schemas.microsoft.com/office/drawing/2014/main" val="2831832759"/>
                  </a:ext>
                </a:extLst>
              </a:tr>
              <a:tr h="232463">
                <a:tc>
                  <a:txBody>
                    <a:bodyPr/>
                    <a:lstStyle/>
                    <a:p>
                      <a:pPr marL="0" algn="l" defTabSz="1034701" rtl="0" eaLnBrk="1" latinLnBrk="0" hangingPunct="1"/>
                      <a:r>
                        <a:rPr lang="en-GB" sz="1000" kern="1200" baseline="0">
                          <a:solidFill>
                            <a:schemeClr val="tx2"/>
                          </a:solidFill>
                          <a:latin typeface="RN House Sans Regular" panose="020B0504020203020204" pitchFamily="34" charset="0"/>
                          <a:ea typeface="+mn-ea"/>
                          <a:cs typeface="+mn-cs"/>
                        </a:rPr>
                        <a:t>Data &amp; Analytics</a:t>
                      </a:r>
                    </a:p>
                  </a:txBody>
                  <a:tcPr marL="91437" marR="91437" marT="45718" marB="45718"/>
                </a:tc>
                <a:tc>
                  <a:txBody>
                    <a:bodyPr/>
                    <a:lstStyle/>
                    <a:p>
                      <a:pPr marL="0" algn="l" defTabSz="1034701" rtl="0" eaLnBrk="1" latinLnBrk="0" hangingPunct="1"/>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000" kern="1200" baseline="0" noProof="0">
                          <a:solidFill>
                            <a:schemeClr val="tx2"/>
                          </a:solidFill>
                          <a:latin typeface="RN House Sans Regular" panose="020B0504020203020204" pitchFamily="34" charset="0"/>
                          <a:ea typeface="+mn-ea"/>
                          <a:cs typeface="+mn-cs"/>
                        </a:rPr>
                        <a:t>N</a:t>
                      </a:r>
                      <a:r>
                        <a:rPr lang="en-GB" sz="1000" kern="1200" baseline="0" noProof="0">
                          <a:solidFill>
                            <a:schemeClr val="tx2"/>
                          </a:solidFill>
                          <a:latin typeface="RN House Sans Regular" panose="020B0504020203020204" pitchFamily="34" charset="0"/>
                          <a:ea typeface="+mn-ea"/>
                          <a:cs typeface="+mn-cs"/>
                        </a:rPr>
                        <a:t>A</a:t>
                      </a:r>
                    </a:p>
                  </a:txBody>
                  <a:tcPr marL="91437" marR="91437" marT="45718" marB="45718"/>
                </a:tc>
                <a:extLst>
                  <a:ext uri="{0D108BD9-81ED-4DB2-BD59-A6C34878D82A}">
                    <a16:rowId xmlns:a16="http://schemas.microsoft.com/office/drawing/2014/main" val="4276876762"/>
                  </a:ext>
                </a:extLst>
              </a:tr>
              <a:tr h="232463">
                <a:tc>
                  <a:txBody>
                    <a:bodyPr/>
                    <a:lstStyle/>
                    <a:p>
                      <a:pPr marL="0" algn="l" defTabSz="1034701" rtl="0" eaLnBrk="1" latinLnBrk="0" hangingPunct="1"/>
                      <a:r>
                        <a:rPr lang="en-IN" sz="1000" kern="1200" baseline="0">
                          <a:solidFill>
                            <a:schemeClr val="tx2"/>
                          </a:solidFill>
                          <a:latin typeface="RN House Sans Regular" panose="020B0504020203020204" pitchFamily="34" charset="0"/>
                          <a:ea typeface="+mn-ea"/>
                          <a:cs typeface="+mn-cs"/>
                        </a:rPr>
                        <a:t>Payments</a:t>
                      </a:r>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algn="l" defTabSz="1034701" rtl="0" eaLnBrk="1" latinLnBrk="0" hangingPunct="1"/>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NA</a:t>
                      </a:r>
                    </a:p>
                  </a:txBody>
                  <a:tcPr marL="91437" marR="91437" marT="45718" marB="45718"/>
                </a:tc>
                <a:extLst>
                  <a:ext uri="{0D108BD9-81ED-4DB2-BD59-A6C34878D82A}">
                    <a16:rowId xmlns:a16="http://schemas.microsoft.com/office/drawing/2014/main" val="3542708629"/>
                  </a:ext>
                </a:extLst>
              </a:tr>
              <a:tr h="523047">
                <a:tc>
                  <a:txBody>
                    <a:bodyPr/>
                    <a:lstStyle/>
                    <a:p>
                      <a:pPr marL="0" algn="l" defTabSz="1034701" rtl="0" eaLnBrk="1" latinLnBrk="0" hangingPunct="1"/>
                      <a:r>
                        <a:rPr lang="en-GB" sz="1000" kern="1200" baseline="0">
                          <a:solidFill>
                            <a:schemeClr val="tx2"/>
                          </a:solidFill>
                          <a:latin typeface="RN House Sans Regular" panose="020B0504020203020204" pitchFamily="34" charset="0"/>
                          <a:ea typeface="+mn-ea"/>
                          <a:cs typeface="+mn-cs"/>
                        </a:rPr>
                        <a:t>Core (including CES)</a:t>
                      </a:r>
                    </a:p>
                  </a:txBody>
                  <a:tcPr marL="91437" marR="91437" marT="45718" marB="45718"/>
                </a:tc>
                <a:tc>
                  <a:txBody>
                    <a:bodyPr/>
                    <a:lstStyle/>
                    <a:p>
                      <a:pPr marL="0" algn="l" defTabSz="1034701" rtl="0" eaLnBrk="1" latinLnBrk="0" hangingPunct="1"/>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b="1" kern="1200" baseline="0" noProof="0">
                          <a:solidFill>
                            <a:schemeClr val="tx2"/>
                          </a:solidFill>
                          <a:latin typeface="RN House Sans Regular" panose="020B0504020203020204" pitchFamily="34" charset="0"/>
                          <a:ea typeface="+mn-ea"/>
                          <a:cs typeface="+mn-cs"/>
                        </a:rPr>
                        <a:t>Lynne Hopkins - </a:t>
                      </a:r>
                      <a:r>
                        <a:rPr lang="en-GB" sz="1000" kern="1200" baseline="0">
                          <a:solidFill>
                            <a:schemeClr val="tx2"/>
                          </a:solidFill>
                          <a:latin typeface="RN House Sans Regular" panose="020B0504020203020204" pitchFamily="34" charset="0"/>
                          <a:ea typeface="+mn-ea"/>
                          <a:cs typeface="+mn-cs"/>
                        </a:rPr>
                        <a:t>Existing endpoint to be consumed for statement address (CWStatementAddressAAA web service), and for CES events, Enterprise Service Platform (ESP) services to be consumed.</a:t>
                      </a:r>
                      <a:endParaRPr lang="en-GB" sz="1000" kern="1200" baseline="0" noProof="0">
                        <a:solidFill>
                          <a:schemeClr val="tx2"/>
                        </a:solidFill>
                        <a:latin typeface="RN House Sans Regular" panose="020B0504020203020204" pitchFamily="34" charset="0"/>
                        <a:ea typeface="+mn-ea"/>
                        <a:cs typeface="+mn-cs"/>
                      </a:endParaRPr>
                    </a:p>
                  </a:txBody>
                  <a:tcPr marL="91437" marR="91437" marT="45718" marB="45718"/>
                </a:tc>
                <a:extLst>
                  <a:ext uri="{0D108BD9-81ED-4DB2-BD59-A6C34878D82A}">
                    <a16:rowId xmlns:a16="http://schemas.microsoft.com/office/drawing/2014/main" val="3115123092"/>
                  </a:ext>
                </a:extLst>
              </a:tr>
              <a:tr h="813631">
                <a:tc>
                  <a:txBody>
                    <a:bodyPr/>
                    <a:lstStyle/>
                    <a:p>
                      <a:pPr marL="0" algn="l" defTabSz="1034701" rtl="0" eaLnBrk="1" latinLnBrk="0" hangingPunct="1"/>
                      <a:r>
                        <a:rPr lang="en-GB" sz="1000" kern="1200" baseline="0">
                          <a:solidFill>
                            <a:schemeClr val="tx2"/>
                          </a:solidFill>
                          <a:latin typeface="RN House Sans Regular" panose="020B0504020203020204" pitchFamily="34" charset="0"/>
                          <a:ea typeface="+mn-ea"/>
                          <a:cs typeface="+mn-cs"/>
                        </a:rPr>
                        <a:t>ESP</a:t>
                      </a:r>
                    </a:p>
                  </a:txBody>
                  <a:tcPr marL="91437" marR="91437" marT="45718" marB="45718"/>
                </a:tc>
                <a:tc>
                  <a:txBody>
                    <a:bodyPr/>
                    <a:lstStyle/>
                    <a:p>
                      <a:pPr marL="0" algn="l" defTabSz="1034701" rtl="0" eaLnBrk="1" latinLnBrk="0" hangingPunct="1"/>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b="1" kern="1200" baseline="0" noProof="0">
                          <a:solidFill>
                            <a:schemeClr val="tx2"/>
                          </a:solidFill>
                          <a:latin typeface="RN House Sans Regular" panose="020B0504020203020204" pitchFamily="34" charset="0"/>
                          <a:ea typeface="+mn-ea"/>
                          <a:cs typeface="+mn-cs"/>
                        </a:rPr>
                        <a:t>Lynne Hopkins - </a:t>
                      </a:r>
                      <a:r>
                        <a:rPr lang="en-GB" sz="1000" kern="1200" baseline="0">
                          <a:solidFill>
                            <a:schemeClr val="tx2"/>
                          </a:solidFill>
                          <a:latin typeface="RN House Sans Regular" panose="020B0504020203020204" pitchFamily="34" charset="0"/>
                          <a:ea typeface="+mn-ea"/>
                          <a:cs typeface="+mn-cs"/>
                        </a:rPr>
                        <a:t>Existing cicscore services to be consumed for statement address (ContactPreferenceManagement), CES events (CommunicationManagement) and Customer CIN (CustomerArrangementManagement), through Enterprise Service Platform (ESP) web-services.</a:t>
                      </a:r>
                      <a:endParaRPr lang="en-GB" sz="1000" kern="1200" baseline="0" noProof="0">
                        <a:solidFill>
                          <a:schemeClr val="tx2"/>
                        </a:solidFill>
                        <a:latin typeface="RN House Sans Regular" panose="020B0504020203020204" pitchFamily="34" charset="0"/>
                        <a:ea typeface="+mn-ea"/>
                        <a:cs typeface="+mn-cs"/>
                      </a:endParaRPr>
                    </a:p>
                  </a:txBody>
                  <a:tcPr marL="91437" marR="91437" marT="45718" marB="45718"/>
                </a:tc>
                <a:extLst>
                  <a:ext uri="{0D108BD9-81ED-4DB2-BD59-A6C34878D82A}">
                    <a16:rowId xmlns:a16="http://schemas.microsoft.com/office/drawing/2014/main" val="639038032"/>
                  </a:ext>
                </a:extLst>
              </a:tr>
              <a:tr h="428316">
                <a:tc rowSpan="5">
                  <a:txBody>
                    <a:bodyPr/>
                    <a:lstStyle/>
                    <a:p>
                      <a:pPr marL="0" algn="l" defTabSz="1034701" rtl="0" eaLnBrk="1" latinLnBrk="0" hangingPunct="1"/>
                      <a:r>
                        <a:rPr lang="en-GB" sz="1000" kern="1200" baseline="0">
                          <a:solidFill>
                            <a:schemeClr val="tx2"/>
                          </a:solidFill>
                          <a:latin typeface="RN House Sans Regular" panose="020B0504020203020204" pitchFamily="34" charset="0"/>
                          <a:ea typeface="+mn-ea"/>
                          <a:cs typeface="+mn-cs"/>
                        </a:rPr>
                        <a:t>Enterprise Engineering</a:t>
                      </a:r>
                    </a:p>
                  </a:txBody>
                  <a:tcPr marL="91437" marR="91437" marT="45718" marB="45718"/>
                </a:tc>
                <a:tc>
                  <a:txBody>
                    <a:bodyPr/>
                    <a:lstStyle/>
                    <a:p>
                      <a:pPr marL="0" algn="l" defTabSz="1034701" rtl="0" eaLnBrk="1" latinLnBrk="0" hangingPunct="1"/>
                      <a:r>
                        <a:rPr lang="en-US" sz="1000" kern="1200" baseline="0" dirty="0">
                          <a:solidFill>
                            <a:schemeClr val="tx2"/>
                          </a:solidFill>
                          <a:latin typeface="RN House Sans Regular" panose="020B0504020203020204" pitchFamily="34" charset="0"/>
                          <a:ea typeface="+mn-ea"/>
                          <a:cs typeface="+mn-cs"/>
                        </a:rPr>
                        <a:t>API</a:t>
                      </a:r>
                      <a:r>
                        <a:rPr lang="en-GB" sz="1000" kern="1200" baseline="0" dirty="0">
                          <a:solidFill>
                            <a:schemeClr val="tx2"/>
                          </a:solidFill>
                          <a:latin typeface="RN House Sans Regular" panose="020B0504020203020204" pitchFamily="34" charset="0"/>
                          <a:ea typeface="+mn-ea"/>
                          <a:cs typeface="+mn-cs"/>
                        </a:rPr>
                        <a:t>(APIGEE)</a:t>
                      </a: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Namespace &amp; API’s are approved. Sandbox environment is created</a:t>
                      </a:r>
                    </a:p>
                  </a:txBody>
                  <a:tcPr marL="91437" marR="91437" marT="45718" marB="45718"/>
                </a:tc>
                <a:extLst>
                  <a:ext uri="{0D108BD9-81ED-4DB2-BD59-A6C34878D82A}">
                    <a16:rowId xmlns:a16="http://schemas.microsoft.com/office/drawing/2014/main" val="388206499"/>
                  </a:ext>
                </a:extLst>
              </a:tr>
              <a:tr h="1118744">
                <a:tc vMerge="1">
                  <a:txBody>
                    <a:bodyPr/>
                    <a:lstStyle/>
                    <a:p>
                      <a:endParaRPr lang="en-GB" sz="900">
                        <a:solidFill>
                          <a:srgbClr val="002469"/>
                        </a:solidFill>
                      </a:endParaRPr>
                    </a:p>
                  </a:txBody>
                  <a:tcPr marL="91437" marR="91437" marT="45718" marB="45718"/>
                </a:tc>
                <a:tc>
                  <a:txBody>
                    <a:bodyPr/>
                    <a:lstStyle/>
                    <a:p>
                      <a:pPr marL="0" algn="l" defTabSz="1034701" rtl="0" eaLnBrk="1" latinLnBrk="0" hangingPunct="1"/>
                      <a:r>
                        <a:rPr lang="en-US" sz="1000" kern="1200" baseline="0">
                          <a:solidFill>
                            <a:schemeClr val="tx2"/>
                          </a:solidFill>
                          <a:latin typeface="RN House Sans Regular" panose="020B0504020203020204" pitchFamily="34" charset="0"/>
                          <a:ea typeface="+mn-ea"/>
                          <a:cs typeface="+mn-cs"/>
                        </a:rPr>
                        <a:t>IAM</a:t>
                      </a:r>
                    </a:p>
                    <a:p>
                      <a:pPr marL="0" algn="l" defTabSz="1034701" rtl="0" eaLnBrk="1" latinLnBrk="0" hangingPunct="1"/>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sv-SE" sz="1000" b="1" kern="1200" baseline="0">
                          <a:solidFill>
                            <a:schemeClr val="tx2"/>
                          </a:solidFill>
                          <a:latin typeface="RN House Sans Regular" panose="020B0504020203020204" pitchFamily="34" charset="0"/>
                          <a:ea typeface="+mn-ea"/>
                          <a:cs typeface="+mn-cs"/>
                        </a:rPr>
                        <a:t>Lavanya Jayachandran</a:t>
                      </a:r>
                      <a:r>
                        <a:rPr lang="en-GB" sz="1000" b="1" kern="1200" baseline="0">
                          <a:solidFill>
                            <a:schemeClr val="tx2"/>
                          </a:solidFill>
                          <a:latin typeface="RN House Sans Regular" panose="020B0504020203020204" pitchFamily="34" charset="0"/>
                          <a:ea typeface="+mn-ea"/>
                          <a:cs typeface="+mn-cs"/>
                        </a:rPr>
                        <a:t>, Adithya Maddur, Mukundhan Santhanam, Balamurugan Murugapperumal - </a:t>
                      </a:r>
                      <a:r>
                        <a:rPr lang="en-GB" sz="1000" kern="1200" baseline="0">
                          <a:solidFill>
                            <a:schemeClr val="tx2"/>
                          </a:solidFill>
                          <a:latin typeface="RN House Sans Regular" panose="020B0504020203020204" pitchFamily="34" charset="0"/>
                          <a:ea typeface="+mn-ea"/>
                          <a:cs typeface="+mn-cs"/>
                        </a:rPr>
                        <a:t>Reviewed the design &amp; validated the pattern. FSSO design is ok. Self Service been suggested during execution. </a:t>
                      </a:r>
                      <a:r>
                        <a:rPr lang="en-GB" sz="1000" kern="1200" baseline="0">
                          <a:solidFill>
                            <a:schemeClr val="tx2"/>
                          </a:solidFill>
                          <a:latin typeface="RN House Sans Regular" panose="020B0504020203020204" pitchFamily="34" charset="0"/>
                          <a:ea typeface="+mn-ea"/>
                          <a:cs typeface="+mn-cs"/>
                          <a:hlinkClick r:id="rId4"/>
                        </a:rPr>
                        <a:t>WIAM07</a:t>
                      </a:r>
                      <a:r>
                        <a:rPr lang="en-GB" sz="1000" kern="1200" baseline="0">
                          <a:solidFill>
                            <a:schemeClr val="tx2"/>
                          </a:solidFill>
                          <a:latin typeface="RN House Sans Regular" panose="020B0504020203020204" pitchFamily="34" charset="0"/>
                          <a:ea typeface="+mn-ea"/>
                          <a:cs typeface="+mn-cs"/>
                        </a:rPr>
                        <a:t> suggested.</a:t>
                      </a:r>
                    </a:p>
                    <a:p>
                      <a:pPr marL="0" marR="0" lvl="0" indent="0" algn="l" defTabSz="1034701" rtl="0" eaLnBrk="1" fontAlgn="auto" latinLnBrk="0" hangingPunct="1">
                        <a:lnSpc>
                          <a:spcPct val="100000"/>
                        </a:lnSpc>
                        <a:spcBef>
                          <a:spcPts val="0"/>
                        </a:spcBef>
                        <a:spcAft>
                          <a:spcPts val="0"/>
                        </a:spcAft>
                        <a:buClrTx/>
                        <a:buSzTx/>
                        <a:buFontTx/>
                        <a:buNone/>
                        <a:tabLst/>
                        <a:defRPr/>
                      </a:pPr>
                      <a:r>
                        <a:rPr lang="en-GB" sz="1100" u="sng" kern="1200">
                          <a:solidFill>
                            <a:schemeClr val="dk1"/>
                          </a:solidFill>
                          <a:effectLst/>
                          <a:latin typeface="+mn-lt"/>
                          <a:ea typeface="+mn-ea"/>
                          <a:cs typeface="+mn-cs"/>
                          <a:hlinkClick r:id="rId5"/>
                        </a:rPr>
                        <a:t>[IADSPED-63479] Letters - EE Tools JIRA (rbsgrp.net)</a:t>
                      </a:r>
                      <a:endParaRPr lang="en-GB" sz="1100" u="sng" kern="1200">
                        <a:solidFill>
                          <a:schemeClr val="dk1"/>
                        </a:solidFill>
                        <a:effectLst/>
                        <a:latin typeface="+mn-lt"/>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a:solidFill>
                            <a:schemeClr val="tx2"/>
                          </a:solidFill>
                          <a:latin typeface="RN House Sans Regular" panose="020B0504020203020204" pitchFamily="34" charset="0"/>
                          <a:ea typeface="+mn-ea"/>
                          <a:cs typeface="+mn-cs"/>
                        </a:rPr>
                        <a:t>Both 2CP &amp; MPDC must be onboarded to IAM </a:t>
                      </a:r>
                    </a:p>
                    <a:p>
                      <a:pPr marL="0" marR="0" lvl="0" indent="0" algn="l" defTabSz="1034701" rtl="0" eaLnBrk="1" fontAlgn="auto" latinLnBrk="0" hangingPunct="1">
                        <a:lnSpc>
                          <a:spcPct val="100000"/>
                        </a:lnSpc>
                        <a:spcBef>
                          <a:spcPts val="0"/>
                        </a:spcBef>
                        <a:spcAft>
                          <a:spcPts val="0"/>
                        </a:spcAft>
                        <a:buClrTx/>
                        <a:buSzTx/>
                        <a:buFontTx/>
                        <a:buNone/>
                        <a:tabLst/>
                        <a:defRPr/>
                      </a:pPr>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extLst>
                  <a:ext uri="{0D108BD9-81ED-4DB2-BD59-A6C34878D82A}">
                    <a16:rowId xmlns:a16="http://schemas.microsoft.com/office/drawing/2014/main" val="979049102"/>
                  </a:ext>
                </a:extLst>
              </a:tr>
              <a:tr h="668339">
                <a:tc vMerge="1">
                  <a:txBody>
                    <a:bodyPr/>
                    <a:lstStyle/>
                    <a:p>
                      <a:endParaRPr lang="en-GB" sz="900">
                        <a:solidFill>
                          <a:srgbClr val="002469"/>
                        </a:solidFill>
                      </a:endParaRPr>
                    </a:p>
                  </a:txBody>
                  <a:tcPr marL="91437" marR="91437" marT="45718" marB="45718"/>
                </a:tc>
                <a:tc>
                  <a:txBody>
                    <a:bodyPr/>
                    <a:lstStyle/>
                    <a:p>
                      <a:pPr marL="0" algn="l" defTabSz="1034701" rtl="0" eaLnBrk="1" latinLnBrk="0" hangingPunct="1"/>
                      <a:r>
                        <a:rPr lang="en-US" sz="1000" kern="1200" baseline="0">
                          <a:solidFill>
                            <a:schemeClr val="tx2"/>
                          </a:solidFill>
                          <a:latin typeface="RN House Sans Regular" panose="020B0504020203020204" pitchFamily="34" charset="0"/>
                          <a:ea typeface="+mn-ea"/>
                          <a:cs typeface="+mn-cs"/>
                        </a:rPr>
                        <a:t>ECM</a:t>
                      </a:r>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b="1" kern="1200" baseline="0" noProof="0">
                          <a:solidFill>
                            <a:schemeClr val="tx2"/>
                          </a:solidFill>
                          <a:latin typeface="RN House Sans Regular" panose="020B0504020203020204" pitchFamily="34" charset="0"/>
                          <a:ea typeface="+mn-ea"/>
                          <a:cs typeface="+mn-cs"/>
                        </a:rPr>
                        <a:t>Ian Croom, Tim Cain, </a:t>
                      </a:r>
                      <a:r>
                        <a:rPr lang="en-GB" sz="1000" b="1" kern="1200" baseline="0">
                          <a:solidFill>
                            <a:schemeClr val="tx2"/>
                          </a:solidFill>
                          <a:latin typeface="RN House Sans Regular" panose="020B0504020203020204" pitchFamily="34" charset="0"/>
                          <a:ea typeface="+mn-ea"/>
                          <a:cs typeface="+mn-cs"/>
                        </a:rPr>
                        <a:t>Rajiv Garg, Syed Naqvi - </a:t>
                      </a:r>
                      <a:r>
                        <a:rPr lang="en-GB" sz="1000" kern="1200" baseline="0">
                          <a:solidFill>
                            <a:schemeClr val="tx2"/>
                          </a:solidFill>
                          <a:latin typeface="RN House Sans Regular" panose="020B0504020203020204" pitchFamily="34" charset="0"/>
                          <a:ea typeface="+mn-ea"/>
                          <a:cs typeface="+mn-cs"/>
                        </a:rPr>
                        <a:t>Reviewed the design, the recommendation is to use ECM EC1 instance which is on strategic PnF platform. </a:t>
                      </a:r>
                      <a:endParaRPr lang="en-GB" sz="1000" strike="sngStrike" kern="1200" baseline="0" noProof="0">
                        <a:solidFill>
                          <a:schemeClr val="tx2"/>
                        </a:solidFill>
                        <a:latin typeface="RN House Sans Regular" panose="020B0504020203020204" pitchFamily="34" charset="0"/>
                        <a:ea typeface="+mn-ea"/>
                        <a:cs typeface="+mn-cs"/>
                      </a:endParaRPr>
                    </a:p>
                  </a:txBody>
                  <a:tcPr marL="91437" marR="91437" marT="45718" marB="45718"/>
                </a:tc>
                <a:extLst>
                  <a:ext uri="{0D108BD9-81ED-4DB2-BD59-A6C34878D82A}">
                    <a16:rowId xmlns:a16="http://schemas.microsoft.com/office/drawing/2014/main" val="2391826711"/>
                  </a:ext>
                </a:extLst>
              </a:tr>
              <a:tr h="232463">
                <a:tc vMerge="1">
                  <a:txBody>
                    <a:bodyPr/>
                    <a:lstStyle/>
                    <a:p>
                      <a:endParaRPr lang="en-GB" sz="900">
                        <a:solidFill>
                          <a:srgbClr val="002469"/>
                        </a:solidFill>
                      </a:endParaRPr>
                    </a:p>
                  </a:txBody>
                  <a:tcPr marL="91437" marR="91437" marT="45718" marB="45718"/>
                </a:tc>
                <a:tc>
                  <a:txBody>
                    <a:bodyPr/>
                    <a:lstStyle/>
                    <a:p>
                      <a:r>
                        <a:rPr lang="en-US" sz="1000" kern="1200" baseline="0">
                          <a:solidFill>
                            <a:schemeClr val="tx2"/>
                          </a:solidFill>
                          <a:latin typeface="RN House Sans Regular" panose="020B0504020203020204" pitchFamily="34" charset="0"/>
                          <a:ea typeface="+mn-ea"/>
                          <a:cs typeface="+mn-cs"/>
                        </a:rPr>
                        <a:t>BAS</a:t>
                      </a:r>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NA</a:t>
                      </a:r>
                    </a:p>
                  </a:txBody>
                  <a:tcPr marL="91437" marR="91437" marT="45718" marB="45718"/>
                </a:tc>
                <a:extLst>
                  <a:ext uri="{0D108BD9-81ED-4DB2-BD59-A6C34878D82A}">
                    <a16:rowId xmlns:a16="http://schemas.microsoft.com/office/drawing/2014/main" val="10523742"/>
                  </a:ext>
                </a:extLst>
              </a:tr>
              <a:tr h="232463">
                <a:tc vMerge="1">
                  <a:txBody>
                    <a:bodyPr/>
                    <a:lstStyle/>
                    <a:p>
                      <a:endParaRPr lang="en-GB" sz="900">
                        <a:solidFill>
                          <a:srgbClr val="002469"/>
                        </a:solidFill>
                      </a:endParaRPr>
                    </a:p>
                  </a:txBody>
                  <a:tcPr marL="91437" marR="91437" marT="45718" marB="45718"/>
                </a:tc>
                <a:tc>
                  <a:txBody>
                    <a:bodyPr/>
                    <a:lstStyle/>
                    <a:p>
                      <a:r>
                        <a:rPr lang="en-GB" sz="1000" kern="1200" baseline="0">
                          <a:solidFill>
                            <a:schemeClr val="tx2"/>
                          </a:solidFill>
                          <a:latin typeface="RN House Sans Regular" panose="020B0504020203020204" pitchFamily="34" charset="0"/>
                          <a:ea typeface="+mn-ea"/>
                          <a:cs typeface="+mn-cs"/>
                        </a:rPr>
                        <a:t>Other (Ops, Risk &amp; Security, Architecture)</a:t>
                      </a: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NA</a:t>
                      </a:r>
                    </a:p>
                  </a:txBody>
                  <a:tcPr marL="91437" marR="91437" marT="45718" marB="45718"/>
                </a:tc>
                <a:extLst>
                  <a:ext uri="{0D108BD9-81ED-4DB2-BD59-A6C34878D82A}">
                    <a16:rowId xmlns:a16="http://schemas.microsoft.com/office/drawing/2014/main" val="2358673417"/>
                  </a:ext>
                </a:extLst>
              </a:tr>
            </a:tbl>
          </a:graphicData>
        </a:graphic>
      </p:graphicFrame>
      <p:graphicFrame>
        <p:nvGraphicFramePr>
          <p:cNvPr id="5" name="Object 4">
            <a:extLst>
              <a:ext uri="{FF2B5EF4-FFF2-40B4-BE49-F238E27FC236}">
                <a16:creationId xmlns:a16="http://schemas.microsoft.com/office/drawing/2014/main" id="{A453E408-9F2F-490A-AA5B-12B21408E442}"/>
              </a:ext>
            </a:extLst>
          </p:cNvPr>
          <p:cNvGraphicFramePr>
            <a:graphicFrameLocks noChangeAspect="1"/>
          </p:cNvGraphicFramePr>
          <p:nvPr>
            <p:extLst>
              <p:ext uri="{D42A27DB-BD31-4B8C-83A1-F6EECF244321}">
                <p14:modId xmlns:p14="http://schemas.microsoft.com/office/powerpoint/2010/main" val="3799855034"/>
              </p:ext>
            </p:extLst>
          </p:nvPr>
        </p:nvGraphicFramePr>
        <p:xfrm>
          <a:off x="3491652" y="4616245"/>
          <a:ext cx="635328" cy="424075"/>
        </p:xfrm>
        <a:graphic>
          <a:graphicData uri="http://schemas.openxmlformats.org/presentationml/2006/ole">
            <mc:AlternateContent xmlns:mc="http://schemas.openxmlformats.org/markup-compatibility/2006">
              <mc:Choice xmlns:v="urn:schemas-microsoft-com:vml" Requires="v">
                <p:oleObj name="Packager Shell Object" showAsIcon="1" r:id="rId6" imgW="914400" imgH="771480" progId="Package">
                  <p:embed/>
                </p:oleObj>
              </mc:Choice>
              <mc:Fallback>
                <p:oleObj name="Packager Shell Object" showAsIcon="1" r:id="rId6" imgW="914400" imgH="771480" progId="Package">
                  <p:embed/>
                  <p:pic>
                    <p:nvPicPr>
                      <p:cNvPr id="5" name="Object 4">
                        <a:extLst>
                          <a:ext uri="{FF2B5EF4-FFF2-40B4-BE49-F238E27FC236}">
                            <a16:creationId xmlns:a16="http://schemas.microsoft.com/office/drawing/2014/main" id="{A453E408-9F2F-490A-AA5B-12B21408E442}"/>
                          </a:ext>
                        </a:extLst>
                      </p:cNvPr>
                      <p:cNvPicPr/>
                      <p:nvPr/>
                    </p:nvPicPr>
                    <p:blipFill>
                      <a:blip r:embed="rId7"/>
                      <a:stretch>
                        <a:fillRect/>
                      </a:stretch>
                    </p:blipFill>
                    <p:spPr>
                      <a:xfrm>
                        <a:off x="3491652" y="4616245"/>
                        <a:ext cx="635328" cy="424075"/>
                      </a:xfrm>
                      <a:prstGeom prst="rect">
                        <a:avLst/>
                      </a:prstGeom>
                    </p:spPr>
                  </p:pic>
                </p:oleObj>
              </mc:Fallback>
            </mc:AlternateContent>
          </a:graphicData>
        </a:graphic>
      </p:graphicFrame>
    </p:spTree>
    <p:extLst>
      <p:ext uri="{BB962C8B-B14F-4D97-AF65-F5344CB8AC3E}">
        <p14:creationId xmlns:p14="http://schemas.microsoft.com/office/powerpoint/2010/main" val="40750645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30</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solidFill>
                  <a:srgbClr val="42145F"/>
                </a:solidFill>
                <a:latin typeface="RN House Sans Regular"/>
              </a:rPr>
              <a:t>Design: End to End Flow</a:t>
            </a:r>
            <a:endParaRPr lang="en-GB">
              <a:latin typeface="RN House Sans Regular"/>
            </a:endParaRPr>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D395DE98-6F96-0B89-EBA8-DC2FFB14D8B0}"/>
              </a:ext>
            </a:extLst>
          </p:cNvPr>
          <p:cNvSpPr txBox="1"/>
          <p:nvPr/>
        </p:nvSpPr>
        <p:spPr>
          <a:xfrm>
            <a:off x="431837" y="5030561"/>
            <a:ext cx="9829726" cy="1785104"/>
          </a:xfrm>
          <a:prstGeom prst="rect">
            <a:avLst/>
          </a:prstGeom>
          <a:noFill/>
        </p:spPr>
        <p:txBody>
          <a:bodyPr wrap="square" lIns="91440" tIns="45720" rIns="91440" bIns="45720" anchor="t">
            <a:spAutoFit/>
          </a:bodyPr>
          <a:lstStyle>
            <a:defPPr>
              <a:defRPr lang="en-US"/>
            </a:defPPr>
            <a:lvl1pPr marL="342900" lvl="0" indent="-342900">
              <a:spcBef>
                <a:spcPts val="300"/>
              </a:spcBef>
              <a:spcAft>
                <a:spcPts val="600"/>
              </a:spcAft>
              <a:buFont typeface="+mj-lt"/>
              <a:buAutoNum type="arabicPeriod" startAt="3"/>
              <a:tabLst>
                <a:tab pos="228600" algn="l"/>
                <a:tab pos="900430" algn="l"/>
              </a:tabLst>
              <a:defRPr sz="1200" b="1">
                <a:solidFill>
                  <a:schemeClr val="tx2"/>
                </a:solidFill>
                <a:latin typeface="RN House Sans Regular" panose="020B0504020203020204" pitchFamily="34" charset="0"/>
              </a:defRPr>
            </a:lvl1pPr>
          </a:lstStyle>
          <a:p>
            <a:pPr marL="171450" indent="-171450">
              <a:spcBef>
                <a:spcPts val="0"/>
              </a:spcBef>
              <a:spcAft>
                <a:spcPts val="0"/>
              </a:spcAft>
              <a:buFont typeface="Arial" panose="020B0604020202020204" pitchFamily="34" charset="0"/>
              <a:buChar char="•"/>
            </a:pPr>
            <a:r>
              <a:rPr lang="en-GB" sz="1100" b="0" dirty="0">
                <a:latin typeface="RN House Sans Regular"/>
              </a:rPr>
              <a:t>MP Connected is a SaaS based managed service provided by Messagepoint </a:t>
            </a:r>
          </a:p>
          <a:p>
            <a:pPr marL="171450" indent="-171450">
              <a:spcBef>
                <a:spcPts val="0"/>
              </a:spcBef>
              <a:spcAft>
                <a:spcPts val="0"/>
              </a:spcAft>
              <a:buFont typeface="Arial" panose="020B0604020202020204" pitchFamily="34" charset="0"/>
              <a:buChar char="•"/>
            </a:pPr>
            <a:r>
              <a:rPr lang="en-GB" sz="1100" b="0" dirty="0">
                <a:latin typeface="RN House Sans Regular"/>
              </a:rPr>
              <a:t>Messagepoint Production Manager &amp; Sefas producer will be docker containerized. </a:t>
            </a:r>
          </a:p>
          <a:p>
            <a:pPr marL="171450" indent="-171450">
              <a:spcBef>
                <a:spcPts val="0"/>
              </a:spcBef>
              <a:spcAft>
                <a:spcPts val="0"/>
              </a:spcAft>
              <a:buFont typeface="Arial" panose="020B0604020202020204" pitchFamily="34" charset="0"/>
              <a:buChar char="•"/>
            </a:pPr>
            <a:r>
              <a:rPr lang="en-GB" sz="1100" b="0" dirty="0">
                <a:latin typeface="RN House Sans Regular"/>
              </a:rPr>
              <a:t>Messagepoint Production Manager is orchestrated through Amazon EKS (Elastic Kubernetes Service)</a:t>
            </a:r>
          </a:p>
          <a:p>
            <a:pPr marL="171450" indent="-171450">
              <a:spcBef>
                <a:spcPts val="0"/>
              </a:spcBef>
              <a:spcAft>
                <a:spcPts val="0"/>
              </a:spcAft>
              <a:buFont typeface="Arial" panose="020B0604020202020204" pitchFamily="34" charset="0"/>
              <a:buChar char="•"/>
            </a:pPr>
            <a:r>
              <a:rPr lang="en-GB" sz="1100" b="0" dirty="0">
                <a:latin typeface="RN House Sans Regular"/>
              </a:rPr>
              <a:t>Sefas Producer Manager is orchestrated through Amazon ECS (Elastic Container Service)</a:t>
            </a:r>
            <a:endParaRPr lang="en-GB" sz="1100" b="0" dirty="0"/>
          </a:p>
          <a:p>
            <a:pPr marL="171450" indent="-171450">
              <a:spcBef>
                <a:spcPts val="0"/>
              </a:spcBef>
              <a:spcAft>
                <a:spcPts val="0"/>
              </a:spcAft>
              <a:buFont typeface="Arial" panose="020B0604020202020204" pitchFamily="34" charset="0"/>
              <a:buChar char="•"/>
            </a:pPr>
            <a:r>
              <a:rPr lang="en-GB" sz="1100" b="0" dirty="0">
                <a:latin typeface="RN House Sans Regular"/>
              </a:rPr>
              <a:t>This will help in meeting NFR requirements around system availability, security, load management etc. </a:t>
            </a:r>
            <a:endParaRPr lang="en-GB" sz="1100" b="0" dirty="0"/>
          </a:p>
          <a:p>
            <a:pPr marL="171450" indent="-171450">
              <a:spcBef>
                <a:spcPts val="0"/>
              </a:spcBef>
              <a:spcAft>
                <a:spcPts val="0"/>
              </a:spcAft>
              <a:buFont typeface="Arial" panose="020B0604020202020204" pitchFamily="34" charset="0"/>
              <a:buChar char="•"/>
            </a:pPr>
            <a:r>
              <a:rPr lang="en-GB" sz="1100" b="0" dirty="0">
                <a:latin typeface="RN House Sans Regular"/>
              </a:rPr>
              <a:t>Sefas License Manager is </a:t>
            </a:r>
            <a:r>
              <a:rPr lang="en-GB" sz="1100" b="0" dirty="0" err="1">
                <a:latin typeface="RN House Sans Regular"/>
              </a:rPr>
              <a:t>dockerized</a:t>
            </a:r>
            <a:r>
              <a:rPr lang="en-GB" sz="1100" b="0" dirty="0">
                <a:latin typeface="RN House Sans Regular"/>
              </a:rPr>
              <a:t> and deployed across AZs with a dedicated hostname. </a:t>
            </a:r>
          </a:p>
          <a:p>
            <a:pPr marL="171450" indent="-171450">
              <a:spcBef>
                <a:spcPts val="0"/>
              </a:spcBef>
              <a:spcAft>
                <a:spcPts val="0"/>
              </a:spcAft>
              <a:buFont typeface="Arial" panose="020B0604020202020204" pitchFamily="34" charset="0"/>
              <a:buChar char="•"/>
            </a:pPr>
            <a:r>
              <a:rPr lang="en-GB" sz="1100" b="0" dirty="0">
                <a:latin typeface="RN House Sans Regular"/>
              </a:rPr>
              <a:t>Disaster recovery, or failover policies are at infrastructure level</a:t>
            </a:r>
          </a:p>
          <a:p>
            <a:pPr marL="171450" indent="-171450">
              <a:spcBef>
                <a:spcPts val="0"/>
              </a:spcBef>
              <a:spcAft>
                <a:spcPts val="0"/>
              </a:spcAft>
              <a:buFont typeface="Arial" panose="020B0604020202020204" pitchFamily="34" charset="0"/>
              <a:buChar char="•"/>
            </a:pPr>
            <a:r>
              <a:rPr lang="en-GB" sz="1100" b="0" dirty="0">
                <a:latin typeface="RN House Sans Regular"/>
              </a:rPr>
              <a:t>Using </a:t>
            </a:r>
            <a:r>
              <a:rPr lang="en-GB" sz="1100" b="0" dirty="0">
                <a:latin typeface="RN House Sans Regular"/>
                <a:hlinkClick r:id="rId4">
                  <a:extLst>
                    <a:ext uri="{A12FA001-AC4F-418D-AE19-62706E023703}">
                      <ahyp:hlinkClr xmlns:ahyp="http://schemas.microsoft.com/office/drawing/2018/hyperlinkcolor" val="tx"/>
                    </a:ext>
                  </a:extLst>
                </a:hlinkClick>
              </a:rPr>
              <a:t>SCP_046</a:t>
            </a:r>
            <a:r>
              <a:rPr lang="en-GB" sz="1100" b="0" dirty="0">
                <a:latin typeface="RN House Sans Regular"/>
              </a:rPr>
              <a:t> system allows credentials from one authentication mechanism to be used across multiple systems within an organisation or multiple organisations. </a:t>
            </a:r>
          </a:p>
          <a:p>
            <a:pPr marL="171450" indent="-171450">
              <a:spcBef>
                <a:spcPts val="0"/>
              </a:spcBef>
              <a:spcAft>
                <a:spcPts val="0"/>
              </a:spcAft>
              <a:buFont typeface="Arial" panose="020B0604020202020204" pitchFamily="34" charset="0"/>
              <a:buChar char="•"/>
            </a:pPr>
            <a:r>
              <a:rPr lang="en-GB" sz="1100" b="0" dirty="0">
                <a:latin typeface="RN House Sans Regular"/>
              </a:rPr>
              <a:t>Secured consumption of 3rd party SaaS service is through </a:t>
            </a:r>
            <a:r>
              <a:rPr lang="en-GB" sz="1100" b="0" dirty="0">
                <a:latin typeface="RN House Sans Regular"/>
                <a:hlinkClick r:id="rId5">
                  <a:extLst>
                    <a:ext uri="{A12FA001-AC4F-418D-AE19-62706E023703}">
                      <ahyp:hlinkClr xmlns:ahyp="http://schemas.microsoft.com/office/drawing/2018/hyperlinkcolor" val="tx"/>
                    </a:ext>
                  </a:extLst>
                </a:hlinkClick>
              </a:rPr>
              <a:t>SCP_056</a:t>
            </a:r>
            <a:r>
              <a:rPr lang="en-GB" sz="1100" b="0" dirty="0">
                <a:latin typeface="RN House Sans Regular"/>
              </a:rPr>
              <a:t>. This protects bank information residing at 3</a:t>
            </a:r>
            <a:r>
              <a:rPr lang="en-GB" sz="1100" b="0" baseline="30000" dirty="0">
                <a:latin typeface="RN House Sans Regular"/>
              </a:rPr>
              <a:t>rd</a:t>
            </a:r>
            <a:r>
              <a:rPr lang="en-GB" sz="1100" b="0" dirty="0">
                <a:latin typeface="RN House Sans Regular"/>
              </a:rPr>
              <a:t> party, if any</a:t>
            </a:r>
          </a:p>
        </p:txBody>
      </p:sp>
      <p:pic>
        <p:nvPicPr>
          <p:cNvPr id="6" name="Picture 5">
            <a:extLst>
              <a:ext uri="{FF2B5EF4-FFF2-40B4-BE49-F238E27FC236}">
                <a16:creationId xmlns:a16="http://schemas.microsoft.com/office/drawing/2014/main" id="{1E29F937-FA86-9C9C-79C0-50718E09C806}"/>
              </a:ext>
            </a:extLst>
          </p:cNvPr>
          <p:cNvPicPr>
            <a:picLocks noChangeAspect="1"/>
          </p:cNvPicPr>
          <p:nvPr/>
        </p:nvPicPr>
        <p:blipFill>
          <a:blip r:embed="rId6"/>
          <a:stretch>
            <a:fillRect/>
          </a:stretch>
        </p:blipFill>
        <p:spPr>
          <a:xfrm>
            <a:off x="216981" y="1031358"/>
            <a:ext cx="8947801" cy="3466936"/>
          </a:xfrm>
          <a:prstGeom prst="rect">
            <a:avLst/>
          </a:prstGeom>
        </p:spPr>
      </p:pic>
    </p:spTree>
    <p:extLst>
      <p:ext uri="{BB962C8B-B14F-4D97-AF65-F5344CB8AC3E}">
        <p14:creationId xmlns:p14="http://schemas.microsoft.com/office/powerpoint/2010/main" val="30831300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31</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a:xfrm>
            <a:off x="486000" y="273609"/>
            <a:ext cx="8568000" cy="536058"/>
          </a:xfrm>
        </p:spPr>
        <p:txBody>
          <a:bodyPr/>
          <a:lstStyle/>
          <a:p>
            <a:r>
              <a:rPr lang="en-GB" altLang="en-US">
                <a:solidFill>
                  <a:srgbClr val="42145F"/>
                </a:solidFill>
                <a:latin typeface="RN House Sans Regular"/>
              </a:rPr>
              <a:t>Design: End to End Flow -2\3</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7AA481D0-5F62-6464-80D2-9367FEC3AC18}"/>
              </a:ext>
            </a:extLst>
          </p:cNvPr>
          <p:cNvGraphicFramePr>
            <a:graphicFrameLocks/>
          </p:cNvGraphicFramePr>
          <p:nvPr>
            <p:extLst>
              <p:ext uri="{D42A27DB-BD31-4B8C-83A1-F6EECF244321}">
                <p14:modId xmlns:p14="http://schemas.microsoft.com/office/powerpoint/2010/main" val="2866018776"/>
              </p:ext>
            </p:extLst>
          </p:nvPr>
        </p:nvGraphicFramePr>
        <p:xfrm>
          <a:off x="234893" y="692526"/>
          <a:ext cx="8990585" cy="6295377"/>
        </p:xfrm>
        <a:graphic>
          <a:graphicData uri="http://schemas.openxmlformats.org/drawingml/2006/table">
            <a:tbl>
              <a:tblPr firstRow="1" bandRow="1">
                <a:tableStyleId>{5940675A-B579-460E-94D1-54222C63F5DA}</a:tableStyleId>
              </a:tblPr>
              <a:tblGrid>
                <a:gridCol w="484370">
                  <a:extLst>
                    <a:ext uri="{9D8B030D-6E8A-4147-A177-3AD203B41FA5}">
                      <a16:colId xmlns:a16="http://schemas.microsoft.com/office/drawing/2014/main" val="1349664008"/>
                    </a:ext>
                  </a:extLst>
                </a:gridCol>
                <a:gridCol w="8506215">
                  <a:extLst>
                    <a:ext uri="{9D8B030D-6E8A-4147-A177-3AD203B41FA5}">
                      <a16:colId xmlns:a16="http://schemas.microsoft.com/office/drawing/2014/main" val="439550047"/>
                    </a:ext>
                  </a:extLst>
                </a:gridCol>
              </a:tblGrid>
              <a:tr h="671817">
                <a:tc>
                  <a:txBody>
                    <a:bodyPr/>
                    <a:lstStyle/>
                    <a:p>
                      <a:endParaRPr lang="en-IN" b="0">
                        <a:latin typeface="+mj-lt"/>
                      </a:endParaRPr>
                    </a:p>
                  </a:txBody>
                  <a:tcPr/>
                </a:tc>
                <a:tc>
                  <a:txBody>
                    <a:bodyPr/>
                    <a:lstStyle/>
                    <a:p>
                      <a:r>
                        <a:rPr lang="en-IN" sz="1200" b="0" kern="1200" dirty="0">
                          <a:solidFill>
                            <a:schemeClr val="tx2"/>
                          </a:solidFill>
                          <a:latin typeface="RN House Sans Regular"/>
                          <a:ea typeface="+mn-ea"/>
                          <a:cs typeface="+mn-cs"/>
                        </a:rPr>
                        <a:t>Developers use Messagepoint </a:t>
                      </a:r>
                      <a:r>
                        <a:rPr lang="en-US" sz="1200" b="0" kern="1200" dirty="0">
                          <a:solidFill>
                            <a:schemeClr val="tx2"/>
                          </a:solidFill>
                          <a:latin typeface="RN House Sans Regular"/>
                          <a:ea typeface="+mn-ea"/>
                          <a:cs typeface="+mn-cs"/>
                        </a:rPr>
                        <a:t>SaaS/Web based solution hosted in </a:t>
                      </a:r>
                      <a:r>
                        <a:rPr lang="en-US" sz="1200" b="0" kern="1200" dirty="0" err="1">
                          <a:solidFill>
                            <a:schemeClr val="tx2"/>
                          </a:solidFill>
                          <a:latin typeface="RN House Sans Regular"/>
                          <a:ea typeface="+mn-ea"/>
                          <a:cs typeface="+mn-cs"/>
                        </a:rPr>
                        <a:t>Messagepoint</a:t>
                      </a:r>
                      <a:r>
                        <a:rPr lang="en-US" sz="1200" b="0" kern="1200" dirty="0">
                          <a:solidFill>
                            <a:schemeClr val="tx2"/>
                          </a:solidFill>
                          <a:latin typeface="RN House Sans Regular"/>
                          <a:ea typeface="+mn-ea"/>
                          <a:cs typeface="+mn-cs"/>
                        </a:rPr>
                        <a:t> DC to design touchpoints, manage content </a:t>
                      </a:r>
                      <a:r>
                        <a:rPr lang="en-IN" sz="1200" b="0" kern="1200" dirty="0">
                          <a:solidFill>
                            <a:schemeClr val="tx2"/>
                          </a:solidFill>
                          <a:latin typeface="RN House Sans Regular"/>
                          <a:ea typeface="+mn-ea"/>
                          <a:cs typeface="+mn-cs"/>
                        </a:rPr>
                        <a:t>&amp; finalize touchpoints through inbuilt </a:t>
                      </a:r>
                      <a:r>
                        <a:rPr lang="en-IN" sz="1200" b="0" kern="1200" dirty="0" err="1">
                          <a:solidFill>
                            <a:schemeClr val="tx2"/>
                          </a:solidFill>
                          <a:latin typeface="RN House Sans Regular"/>
                          <a:ea typeface="+mn-ea"/>
                          <a:cs typeface="+mn-cs"/>
                        </a:rPr>
                        <a:t>sefas</a:t>
                      </a:r>
                      <a:r>
                        <a:rPr lang="en-IN" sz="1200" b="0" kern="1200" dirty="0">
                          <a:solidFill>
                            <a:schemeClr val="tx2"/>
                          </a:solidFill>
                          <a:latin typeface="RN House Sans Regular"/>
                          <a:ea typeface="+mn-ea"/>
                          <a:cs typeface="+mn-cs"/>
                        </a:rPr>
                        <a:t> connector. The touchpoint composition may have an optional approval process, if required. The approved design is stored into design repository</a:t>
                      </a:r>
                    </a:p>
                  </a:txBody>
                  <a:tcPr/>
                </a:tc>
                <a:extLst>
                  <a:ext uri="{0D108BD9-81ED-4DB2-BD59-A6C34878D82A}">
                    <a16:rowId xmlns:a16="http://schemas.microsoft.com/office/drawing/2014/main" val="128462901"/>
                  </a:ext>
                </a:extLst>
              </a:tr>
              <a:tr h="351692">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a:ea typeface="+mn-ea"/>
                          <a:cs typeface="+mn-cs"/>
                        </a:rPr>
                        <a:t>Developers use on-prem Sefas HC designer to create Master Templates &amp; Layouts. The approved design is stored into design repository</a:t>
                      </a:r>
                    </a:p>
                  </a:txBody>
                  <a:tcPr/>
                </a:tc>
                <a:extLst>
                  <a:ext uri="{0D108BD9-81ED-4DB2-BD59-A6C34878D82A}">
                    <a16:rowId xmlns:a16="http://schemas.microsoft.com/office/drawing/2014/main" val="2546593955"/>
                  </a:ext>
                </a:extLst>
              </a:tr>
              <a:tr h="365844">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a:ea typeface="+mn-ea"/>
                          <a:cs typeface="+mn-cs"/>
                        </a:rPr>
                        <a:t>Design repository used to manage templates, resources etc.. centrally</a:t>
                      </a:r>
                    </a:p>
                  </a:txBody>
                  <a:tcPr/>
                </a:tc>
                <a:extLst>
                  <a:ext uri="{0D108BD9-81ED-4DB2-BD59-A6C34878D82A}">
                    <a16:rowId xmlns:a16="http://schemas.microsoft.com/office/drawing/2014/main" val="974278959"/>
                  </a:ext>
                </a:extLst>
              </a:tr>
              <a:tr h="378018">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a:ea typeface="+mn-ea"/>
                          <a:cs typeface="+mn-cs"/>
                        </a:rPr>
                        <a:t>Business users logon to newly built Communication Composition Portal (CCP) &amp; a signed SAML request is sent to PingFederate for authentication. A synchronous SAML response is received with all details like name, group etc. The response is processes by Communication Composition Portal (CCP) for authorization to various Communication Composition Portal (CCP)  modules </a:t>
                      </a:r>
                    </a:p>
                  </a:txBody>
                  <a:tcPr/>
                </a:tc>
                <a:extLst>
                  <a:ext uri="{0D108BD9-81ED-4DB2-BD59-A6C34878D82A}">
                    <a16:rowId xmlns:a16="http://schemas.microsoft.com/office/drawing/2014/main" val="3017503371"/>
                  </a:ext>
                </a:extLst>
              </a:tr>
              <a:tr h="354037">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a:ea typeface="+mn-ea"/>
                          <a:cs typeface="+mn-cs"/>
                        </a:rPr>
                        <a:t>A signed SAML request for authentication is received by PingFederate and a synchronous response is pass back to service provider for further processing</a:t>
                      </a:r>
                    </a:p>
                  </a:txBody>
                  <a:tcPr/>
                </a:tc>
                <a:extLst>
                  <a:ext uri="{0D108BD9-81ED-4DB2-BD59-A6C34878D82A}">
                    <a16:rowId xmlns:a16="http://schemas.microsoft.com/office/drawing/2014/main" val="154837678"/>
                  </a:ext>
                </a:extLst>
              </a:tr>
              <a:tr h="346450">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a:ea typeface="+mn-ea"/>
                          <a:cs typeface="+mn-cs"/>
                        </a:rPr>
                        <a:t>Various Communication Services (CS) are used written and are utilized for processes like calls to connected, routing, transform, compose, </a:t>
                      </a:r>
                      <a:r>
                        <a:rPr lang="en-US" sz="1200">
                          <a:solidFill>
                            <a:schemeClr val="tx2"/>
                          </a:solidFill>
                          <a:latin typeface="RN House Sans Regular"/>
                        </a:rPr>
                        <a:t>Management Information (MI) </a:t>
                      </a:r>
                      <a:r>
                        <a:rPr lang="en-IN" sz="1200" b="0" kern="1200">
                          <a:solidFill>
                            <a:schemeClr val="tx2"/>
                          </a:solidFill>
                          <a:latin typeface="RN House Sans Regular"/>
                          <a:ea typeface="+mn-ea"/>
                          <a:cs typeface="+mn-cs"/>
                        </a:rPr>
                        <a:t>reports etc.</a:t>
                      </a:r>
                    </a:p>
                  </a:txBody>
                  <a:tcPr/>
                </a:tc>
                <a:extLst>
                  <a:ext uri="{0D108BD9-81ED-4DB2-BD59-A6C34878D82A}">
                    <a16:rowId xmlns:a16="http://schemas.microsoft.com/office/drawing/2014/main" val="2317419656"/>
                  </a:ext>
                </a:extLst>
              </a:tr>
              <a:tr h="346450">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Core CES SOAP based web-service is consumed through ESP (Enterprise Service Platform) to create new or update existing customer events like local print, cancel print, generate </a:t>
                      </a:r>
                      <a:r>
                        <a:rPr lang="en-US" sz="1200">
                          <a:solidFill>
                            <a:schemeClr val="tx2"/>
                          </a:solidFill>
                          <a:latin typeface="RN House Sans Regular"/>
                        </a:rPr>
                        <a:t>Management Information (MI)</a:t>
                      </a:r>
                      <a:r>
                        <a:rPr lang="en-IN" sz="1200" b="0" kern="1200">
                          <a:solidFill>
                            <a:schemeClr val="tx2"/>
                          </a:solidFill>
                          <a:latin typeface="RN House Sans Regular" panose="020B0504020203020204" pitchFamily="34" charset="0"/>
                          <a:ea typeface="+mn-ea"/>
                          <a:cs typeface="+mn-cs"/>
                        </a:rPr>
                        <a:t> report etc..</a:t>
                      </a:r>
                    </a:p>
                  </a:txBody>
                  <a:tcPr/>
                </a:tc>
                <a:extLst>
                  <a:ext uri="{0D108BD9-81ED-4DB2-BD59-A6C34878D82A}">
                    <a16:rowId xmlns:a16="http://schemas.microsoft.com/office/drawing/2014/main" val="2551058482"/>
                  </a:ext>
                </a:extLst>
              </a:tr>
              <a:tr h="346450">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Core CICS Core SOAP based web-service is consumed through ESP (Enterprise Service Platform) to fetch Customer Statement Address, Brand information etc..</a:t>
                      </a:r>
                    </a:p>
                  </a:txBody>
                  <a:tcPr/>
                </a:tc>
                <a:extLst>
                  <a:ext uri="{0D108BD9-81ED-4DB2-BD59-A6C34878D82A}">
                    <a16:rowId xmlns:a16="http://schemas.microsoft.com/office/drawing/2014/main" val="2919068687"/>
                  </a:ext>
                </a:extLst>
              </a:tr>
              <a:tr h="191705">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dirty="0">
                          <a:solidFill>
                            <a:schemeClr val="tx2"/>
                          </a:solidFill>
                          <a:latin typeface="RN House Sans Regular"/>
                          <a:ea typeface="+mn-ea"/>
                          <a:cs typeface="+mn-cs"/>
                        </a:rPr>
                        <a:t>On SaaS based Messagepoint Connected / Interactive UI user verifies prefilled information, add/modify editable fields on Interactive screen, if required and selects pre-proof. Upon making all changes on interactive screen, user sends the proof request and a PDF document is generated rendered back to the user.</a:t>
                      </a:r>
                    </a:p>
                  </a:txBody>
                  <a:tcPr/>
                </a:tc>
                <a:extLst>
                  <a:ext uri="{0D108BD9-81ED-4DB2-BD59-A6C34878D82A}">
                    <a16:rowId xmlns:a16="http://schemas.microsoft.com/office/drawing/2014/main" val="727579505"/>
                  </a:ext>
                </a:extLst>
              </a:tr>
              <a:tr h="346450">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dirty="0">
                          <a:solidFill>
                            <a:schemeClr val="tx2"/>
                          </a:solidFill>
                          <a:latin typeface="RN House Sans Regular"/>
                          <a:ea typeface="+mn-ea"/>
                          <a:cs typeface="+mn-cs"/>
                        </a:rPr>
                        <a:t>Messagepoint Production manager takes in pre-proof request and responds back with JSON response for interactive experience. The proof request is processed by production manager, a PDF generated through Sefas engine and is returned back to connected UI. The production/fulfilment request bundle is used by Sefas engine to generate VPF output along with metadata into the spool directory (NAS storage). For central print VPF file along with metadata is generated. </a:t>
                      </a:r>
                    </a:p>
                  </a:txBody>
                  <a:tcPr/>
                </a:tc>
                <a:extLst>
                  <a:ext uri="{0D108BD9-81ED-4DB2-BD59-A6C34878D82A}">
                    <a16:rowId xmlns:a16="http://schemas.microsoft.com/office/drawing/2014/main" val="1580740713"/>
                  </a:ext>
                </a:extLst>
              </a:tr>
              <a:tr h="346450">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Generated Proof PDF may be printed locally by colleagues. Corresponding customer event request will be logged through core CES service</a:t>
                      </a:r>
                    </a:p>
                  </a:txBody>
                  <a:tcPr/>
                </a:tc>
                <a:extLst>
                  <a:ext uri="{0D108BD9-81ED-4DB2-BD59-A6C34878D82A}">
                    <a16:rowId xmlns:a16="http://schemas.microsoft.com/office/drawing/2014/main" val="953941558"/>
                  </a:ext>
                </a:extLst>
              </a:tr>
            </a:tbl>
          </a:graphicData>
        </a:graphic>
      </p:graphicFrame>
      <p:grpSp>
        <p:nvGrpSpPr>
          <p:cNvPr id="2" name="Group 1">
            <a:extLst>
              <a:ext uri="{FF2B5EF4-FFF2-40B4-BE49-F238E27FC236}">
                <a16:creationId xmlns:a16="http://schemas.microsoft.com/office/drawing/2014/main" id="{B08B5B68-81B3-C343-F204-E5B38346FAAD}"/>
              </a:ext>
            </a:extLst>
          </p:cNvPr>
          <p:cNvGrpSpPr/>
          <p:nvPr/>
        </p:nvGrpSpPr>
        <p:grpSpPr>
          <a:xfrm>
            <a:off x="334856" y="843823"/>
            <a:ext cx="283248" cy="6004325"/>
            <a:chOff x="334856" y="1146328"/>
            <a:chExt cx="283248" cy="6004325"/>
          </a:xfrm>
        </p:grpSpPr>
        <p:sp>
          <p:nvSpPr>
            <p:cNvPr id="7" name="Oval 6">
              <a:extLst>
                <a:ext uri="{FF2B5EF4-FFF2-40B4-BE49-F238E27FC236}">
                  <a16:creationId xmlns:a16="http://schemas.microsoft.com/office/drawing/2014/main" id="{04EBB0CB-684E-DB17-8DB0-1693EE187E65}"/>
                </a:ext>
              </a:extLst>
            </p:cNvPr>
            <p:cNvSpPr/>
            <p:nvPr/>
          </p:nvSpPr>
          <p:spPr>
            <a:xfrm>
              <a:off x="353466" y="1146328"/>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A</a:t>
              </a:r>
            </a:p>
          </p:txBody>
        </p:sp>
        <p:sp>
          <p:nvSpPr>
            <p:cNvPr id="9" name="Oval 8">
              <a:extLst>
                <a:ext uri="{FF2B5EF4-FFF2-40B4-BE49-F238E27FC236}">
                  <a16:creationId xmlns:a16="http://schemas.microsoft.com/office/drawing/2014/main" id="{54794E49-E754-9704-59E1-3A0182E67789}"/>
                </a:ext>
              </a:extLst>
            </p:cNvPr>
            <p:cNvSpPr/>
            <p:nvPr/>
          </p:nvSpPr>
          <p:spPr>
            <a:xfrm>
              <a:off x="360103" y="1796568"/>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B</a:t>
              </a:r>
            </a:p>
          </p:txBody>
        </p:sp>
        <p:sp>
          <p:nvSpPr>
            <p:cNvPr id="10" name="Oval 9">
              <a:extLst>
                <a:ext uri="{FF2B5EF4-FFF2-40B4-BE49-F238E27FC236}">
                  <a16:creationId xmlns:a16="http://schemas.microsoft.com/office/drawing/2014/main" id="{F16A312F-77B8-4A7D-3FA2-F64B0693968B}"/>
                </a:ext>
              </a:extLst>
            </p:cNvPr>
            <p:cNvSpPr/>
            <p:nvPr/>
          </p:nvSpPr>
          <p:spPr>
            <a:xfrm>
              <a:off x="366313" y="2655862"/>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a:t>
              </a:r>
            </a:p>
          </p:txBody>
        </p:sp>
        <p:sp>
          <p:nvSpPr>
            <p:cNvPr id="11" name="Oval 10">
              <a:extLst>
                <a:ext uri="{FF2B5EF4-FFF2-40B4-BE49-F238E27FC236}">
                  <a16:creationId xmlns:a16="http://schemas.microsoft.com/office/drawing/2014/main" id="{830C1169-AA2C-9164-1BB8-1D27805409B1}"/>
                </a:ext>
              </a:extLst>
            </p:cNvPr>
            <p:cNvSpPr/>
            <p:nvPr/>
          </p:nvSpPr>
          <p:spPr>
            <a:xfrm>
              <a:off x="362397" y="3450267"/>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E</a:t>
              </a:r>
            </a:p>
          </p:txBody>
        </p:sp>
        <p:sp>
          <p:nvSpPr>
            <p:cNvPr id="12" name="Oval 11">
              <a:extLst>
                <a:ext uri="{FF2B5EF4-FFF2-40B4-BE49-F238E27FC236}">
                  <a16:creationId xmlns:a16="http://schemas.microsoft.com/office/drawing/2014/main" id="{C5259071-C39A-9482-97A9-32F30AACC91F}"/>
                </a:ext>
              </a:extLst>
            </p:cNvPr>
            <p:cNvSpPr/>
            <p:nvPr/>
          </p:nvSpPr>
          <p:spPr>
            <a:xfrm>
              <a:off x="344158" y="2198958"/>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C</a:t>
              </a:r>
            </a:p>
          </p:txBody>
        </p:sp>
        <p:sp>
          <p:nvSpPr>
            <p:cNvPr id="13" name="Oval 12">
              <a:extLst>
                <a:ext uri="{FF2B5EF4-FFF2-40B4-BE49-F238E27FC236}">
                  <a16:creationId xmlns:a16="http://schemas.microsoft.com/office/drawing/2014/main" id="{E3BC1103-EBBF-C900-0171-4E87B32335A7}"/>
                </a:ext>
              </a:extLst>
            </p:cNvPr>
            <p:cNvSpPr/>
            <p:nvPr/>
          </p:nvSpPr>
          <p:spPr>
            <a:xfrm>
              <a:off x="344159" y="3932637"/>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F</a:t>
              </a:r>
            </a:p>
          </p:txBody>
        </p:sp>
        <p:sp>
          <p:nvSpPr>
            <p:cNvPr id="21" name="Oval 20">
              <a:extLst>
                <a:ext uri="{FF2B5EF4-FFF2-40B4-BE49-F238E27FC236}">
                  <a16:creationId xmlns:a16="http://schemas.microsoft.com/office/drawing/2014/main" id="{A78A3E07-C7AC-FD59-76A6-20942657C09D}"/>
                </a:ext>
              </a:extLst>
            </p:cNvPr>
            <p:cNvSpPr/>
            <p:nvPr/>
          </p:nvSpPr>
          <p:spPr>
            <a:xfrm>
              <a:off x="334856" y="4361310"/>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G</a:t>
              </a:r>
            </a:p>
          </p:txBody>
        </p:sp>
        <p:sp>
          <p:nvSpPr>
            <p:cNvPr id="22" name="Oval 21">
              <a:extLst>
                <a:ext uri="{FF2B5EF4-FFF2-40B4-BE49-F238E27FC236}">
                  <a16:creationId xmlns:a16="http://schemas.microsoft.com/office/drawing/2014/main" id="{9CA74C85-DD02-9AA6-8651-D87876996991}"/>
                </a:ext>
              </a:extLst>
            </p:cNvPr>
            <p:cNvSpPr/>
            <p:nvPr/>
          </p:nvSpPr>
          <p:spPr>
            <a:xfrm>
              <a:off x="344157" y="4818428"/>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H</a:t>
              </a:r>
            </a:p>
          </p:txBody>
        </p:sp>
        <p:sp>
          <p:nvSpPr>
            <p:cNvPr id="23" name="Oval 22">
              <a:extLst>
                <a:ext uri="{FF2B5EF4-FFF2-40B4-BE49-F238E27FC236}">
                  <a16:creationId xmlns:a16="http://schemas.microsoft.com/office/drawing/2014/main" id="{64513094-6CEF-5371-8EEF-8BA9267A28BD}"/>
                </a:ext>
              </a:extLst>
            </p:cNvPr>
            <p:cNvSpPr/>
            <p:nvPr/>
          </p:nvSpPr>
          <p:spPr>
            <a:xfrm>
              <a:off x="353460" y="5380668"/>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I</a:t>
              </a:r>
            </a:p>
          </p:txBody>
        </p:sp>
        <p:sp>
          <p:nvSpPr>
            <p:cNvPr id="24" name="Oval 23">
              <a:extLst>
                <a:ext uri="{FF2B5EF4-FFF2-40B4-BE49-F238E27FC236}">
                  <a16:creationId xmlns:a16="http://schemas.microsoft.com/office/drawing/2014/main" id="{DD66F8E1-6784-CBDA-7809-FD42F5908C2E}"/>
                </a:ext>
              </a:extLst>
            </p:cNvPr>
            <p:cNvSpPr/>
            <p:nvPr/>
          </p:nvSpPr>
          <p:spPr>
            <a:xfrm>
              <a:off x="384551" y="6225972"/>
              <a:ext cx="211397" cy="224712"/>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J</a:t>
              </a:r>
            </a:p>
          </p:txBody>
        </p:sp>
        <p:sp>
          <p:nvSpPr>
            <p:cNvPr id="25" name="Oval 24">
              <a:extLst>
                <a:ext uri="{FF2B5EF4-FFF2-40B4-BE49-F238E27FC236}">
                  <a16:creationId xmlns:a16="http://schemas.microsoft.com/office/drawing/2014/main" id="{44301518-1F62-FFDE-03D9-CF18F6F376D2}"/>
                </a:ext>
              </a:extLst>
            </p:cNvPr>
            <p:cNvSpPr/>
            <p:nvPr/>
          </p:nvSpPr>
          <p:spPr>
            <a:xfrm>
              <a:off x="353460" y="6885609"/>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K</a:t>
              </a:r>
            </a:p>
          </p:txBody>
        </p:sp>
      </p:grpSp>
      <p:sp>
        <p:nvSpPr>
          <p:cNvPr id="28" name="TextBox 27">
            <a:extLst>
              <a:ext uri="{FF2B5EF4-FFF2-40B4-BE49-F238E27FC236}">
                <a16:creationId xmlns:a16="http://schemas.microsoft.com/office/drawing/2014/main" id="{F8F5B20A-0F33-23D5-AD5C-A142480DE938}"/>
              </a:ext>
            </a:extLst>
          </p:cNvPr>
          <p:cNvSpPr txBox="1"/>
          <p:nvPr/>
        </p:nvSpPr>
        <p:spPr>
          <a:xfrm>
            <a:off x="3225800" y="10668000"/>
            <a:ext cx="0" cy="0"/>
          </a:xfrm>
          <a:prstGeom prst="rect">
            <a:avLst/>
          </a:prstGeom>
          <a:noFill/>
        </p:spPr>
        <p:txBody>
          <a:bodyPr wrap="none" lIns="0" tIns="0" rIns="0" bIns="0" rtlCol="0">
            <a:noAutofit/>
          </a:bodyPr>
          <a:lstStyle/>
          <a:p>
            <a:endParaRPr lang="en-US" sz="1100" err="1">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64605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32</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solidFill>
                  <a:srgbClr val="42145F"/>
                </a:solidFill>
                <a:latin typeface="RN House Sans Regular"/>
              </a:rPr>
              <a:t>Design: End to End Flow – 3\3</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7AA481D0-5F62-6464-80D2-9367FEC3AC18}"/>
              </a:ext>
            </a:extLst>
          </p:cNvPr>
          <p:cNvGraphicFramePr>
            <a:graphicFrameLocks/>
          </p:cNvGraphicFramePr>
          <p:nvPr>
            <p:extLst>
              <p:ext uri="{D42A27DB-BD31-4B8C-83A1-F6EECF244321}">
                <p14:modId xmlns:p14="http://schemas.microsoft.com/office/powerpoint/2010/main" val="1738295107"/>
              </p:ext>
            </p:extLst>
          </p:nvPr>
        </p:nvGraphicFramePr>
        <p:xfrm>
          <a:off x="282369" y="1372448"/>
          <a:ext cx="8990585" cy="3611880"/>
        </p:xfrm>
        <a:graphic>
          <a:graphicData uri="http://schemas.openxmlformats.org/drawingml/2006/table">
            <a:tbl>
              <a:tblPr firstRow="1" bandRow="1">
                <a:tableStyleId>{5940675A-B579-460E-94D1-54222C63F5DA}</a:tableStyleId>
              </a:tblPr>
              <a:tblGrid>
                <a:gridCol w="484370">
                  <a:extLst>
                    <a:ext uri="{9D8B030D-6E8A-4147-A177-3AD203B41FA5}">
                      <a16:colId xmlns:a16="http://schemas.microsoft.com/office/drawing/2014/main" val="1349664008"/>
                    </a:ext>
                  </a:extLst>
                </a:gridCol>
                <a:gridCol w="8506215">
                  <a:extLst>
                    <a:ext uri="{9D8B030D-6E8A-4147-A177-3AD203B41FA5}">
                      <a16:colId xmlns:a16="http://schemas.microsoft.com/office/drawing/2014/main" val="439550047"/>
                    </a:ext>
                  </a:extLst>
                </a:gridCol>
              </a:tblGrid>
              <a:tr h="430952">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Sefas producer polls for generated copies of communication and handles the post-processing of documents and batch delivery through 3</a:t>
                      </a:r>
                      <a:r>
                        <a:rPr lang="en-IN" sz="1200" b="0" kern="1200" baseline="30000">
                          <a:solidFill>
                            <a:schemeClr val="tx2"/>
                          </a:solidFill>
                          <a:latin typeface="RN House Sans Regular" panose="020B0504020203020204" pitchFamily="34" charset="0"/>
                          <a:ea typeface="+mn-ea"/>
                          <a:cs typeface="+mn-cs"/>
                        </a:rPr>
                        <a:t>rd</a:t>
                      </a:r>
                      <a:r>
                        <a:rPr lang="en-IN" sz="1200" b="0" kern="1200">
                          <a:solidFill>
                            <a:schemeClr val="tx2"/>
                          </a:solidFill>
                          <a:latin typeface="RN House Sans Regular" panose="020B0504020203020204" pitchFamily="34" charset="0"/>
                          <a:ea typeface="+mn-ea"/>
                          <a:cs typeface="+mn-cs"/>
                        </a:rPr>
                        <a:t> party print service provider viz; Paragon. Generated communications does not necessarily go through all steps depicted in the diagram instead only eligible steps are applied and communications are delivered. Delivery of communication is maintained in communication tracking database for reporting or reprocessing purpose</a:t>
                      </a:r>
                    </a:p>
                  </a:txBody>
                  <a:tcPr/>
                </a:tc>
                <a:extLst>
                  <a:ext uri="{0D108BD9-81ED-4DB2-BD59-A6C34878D82A}">
                    <a16:rowId xmlns:a16="http://schemas.microsoft.com/office/drawing/2014/main" val="128462901"/>
                  </a:ext>
                </a:extLst>
              </a:tr>
              <a:tr h="351692">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Sefas license manager provisions licensing to Sefas Producer &amp; Sefas engine and monitors the usage</a:t>
                      </a:r>
                    </a:p>
                  </a:txBody>
                  <a:tcPr/>
                </a:tc>
                <a:extLst>
                  <a:ext uri="{0D108BD9-81ED-4DB2-BD59-A6C34878D82A}">
                    <a16:rowId xmlns:a16="http://schemas.microsoft.com/office/drawing/2014/main" val="2546593955"/>
                  </a:ext>
                </a:extLst>
              </a:tr>
              <a:tr h="365844">
                <a:tc>
                  <a:txBody>
                    <a:bodyPr/>
                    <a:lstStyle/>
                    <a:p>
                      <a:endParaRPr lang="en-IN" b="0">
                        <a:latin typeface="+mj-lt"/>
                      </a:endParaRPr>
                    </a:p>
                  </a:txBody>
                  <a:tcPr/>
                </a:tc>
                <a:tc>
                  <a:txBody>
                    <a:bodyPr/>
                    <a:lstStyle/>
                    <a:p>
                      <a:r>
                        <a:rPr lang="en-IN" sz="1200" b="0" kern="1200">
                          <a:solidFill>
                            <a:schemeClr val="tx2"/>
                          </a:solidFill>
                          <a:latin typeface="RN House Sans Regular" panose="020B0504020203020204" pitchFamily="34" charset="0"/>
                          <a:ea typeface="+mn-ea"/>
                          <a:cs typeface="+mn-cs"/>
                        </a:rPr>
                        <a:t>Sefas engine is used to generate the actual print copy after the job has gone through all post-production steps in producer workflow</a:t>
                      </a:r>
                    </a:p>
                  </a:txBody>
                  <a:tcPr/>
                </a:tc>
                <a:extLst>
                  <a:ext uri="{0D108BD9-81ED-4DB2-BD59-A6C34878D82A}">
                    <a16:rowId xmlns:a16="http://schemas.microsoft.com/office/drawing/2014/main" val="974278959"/>
                  </a:ext>
                </a:extLst>
              </a:tr>
              <a:tr h="375072">
                <a:tc>
                  <a:txBody>
                    <a:bodyPr/>
                    <a:lstStyle/>
                    <a:p>
                      <a:endParaRPr lang="en-IN" b="0">
                        <a:latin typeface="+mj-lt"/>
                      </a:endParaRPr>
                    </a:p>
                  </a:txBody>
                  <a:tcPr/>
                </a:tc>
                <a:tc>
                  <a:txBody>
                    <a:bodyPr/>
                    <a:lstStyle/>
                    <a:p>
                      <a:r>
                        <a:rPr lang="en-IN" sz="1200" b="0" kern="1200">
                          <a:solidFill>
                            <a:schemeClr val="tx2"/>
                          </a:solidFill>
                          <a:latin typeface="RN House Sans Regular" panose="020B0504020203020204" pitchFamily="34" charset="0"/>
                          <a:ea typeface="+mn-ea"/>
                          <a:cs typeface="+mn-cs"/>
                        </a:rPr>
                        <a:t>Files generated through Sefas Producer are </a:t>
                      </a:r>
                      <a:r>
                        <a:rPr lang="en-IN" sz="1200" b="0" kern="1200" err="1">
                          <a:solidFill>
                            <a:schemeClr val="tx2"/>
                          </a:solidFill>
                          <a:latin typeface="RN House Sans Regular" panose="020B0504020203020204" pitchFamily="34" charset="0"/>
                          <a:ea typeface="+mn-ea"/>
                          <a:cs typeface="+mn-cs"/>
                        </a:rPr>
                        <a:t>SFTP’ed</a:t>
                      </a:r>
                      <a:r>
                        <a:rPr lang="en-IN" sz="1200" b="0" kern="1200">
                          <a:solidFill>
                            <a:schemeClr val="tx2"/>
                          </a:solidFill>
                          <a:latin typeface="RN House Sans Regular" panose="020B0504020203020204" pitchFamily="34" charset="0"/>
                          <a:ea typeface="+mn-ea"/>
                          <a:cs typeface="+mn-cs"/>
                        </a:rPr>
                        <a:t> to GSS for delivery to print service provide (PCC)</a:t>
                      </a:r>
                    </a:p>
                  </a:txBody>
                  <a:tcPr/>
                </a:tc>
                <a:extLst>
                  <a:ext uri="{0D108BD9-81ED-4DB2-BD59-A6C34878D82A}">
                    <a16:rowId xmlns:a16="http://schemas.microsoft.com/office/drawing/2014/main" val="3017503371"/>
                  </a:ext>
                </a:extLst>
              </a:tr>
              <a:tr h="354037">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Generated PDF files are batched with metadata, </a:t>
                      </a:r>
                      <a:r>
                        <a:rPr lang="en-IN" sz="1200" b="0" kern="1200" err="1">
                          <a:solidFill>
                            <a:schemeClr val="tx2"/>
                          </a:solidFill>
                          <a:latin typeface="RN House Sans Regular" panose="020B0504020203020204" pitchFamily="34" charset="0"/>
                          <a:ea typeface="+mn-ea"/>
                          <a:cs typeface="+mn-cs"/>
                        </a:rPr>
                        <a:t>SFTP’ed</a:t>
                      </a:r>
                      <a:r>
                        <a:rPr lang="en-IN" sz="1200" b="0" kern="1200">
                          <a:solidFill>
                            <a:schemeClr val="tx2"/>
                          </a:solidFill>
                          <a:latin typeface="RN House Sans Regular" panose="020B0504020203020204" pitchFamily="34" charset="0"/>
                          <a:ea typeface="+mn-ea"/>
                          <a:cs typeface="+mn-cs"/>
                        </a:rPr>
                        <a:t> to GSS. GSS transfers files to ECM EC1. Archived PDF copies could be retrieved by authorized colleagues from ECM portal</a:t>
                      </a:r>
                    </a:p>
                  </a:txBody>
                  <a:tcPr/>
                </a:tc>
                <a:extLst>
                  <a:ext uri="{0D108BD9-81ED-4DB2-BD59-A6C34878D82A}">
                    <a16:rowId xmlns:a16="http://schemas.microsoft.com/office/drawing/2014/main" val="154837678"/>
                  </a:ext>
                </a:extLst>
              </a:tr>
              <a:tr h="346450">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The VPF file is converted to AFP with TLE indexes after necessary post-processing and submitted to print-provider Paragon Customer Communications (PCC) for delivery to the customer. The list of files sent to PSP is maintained in the reconciliation database for reporting, &amp; reprocessing. </a:t>
                      </a:r>
                    </a:p>
                  </a:txBody>
                  <a:tcPr/>
                </a:tc>
                <a:extLst>
                  <a:ext uri="{0D108BD9-81ED-4DB2-BD59-A6C34878D82A}">
                    <a16:rowId xmlns:a16="http://schemas.microsoft.com/office/drawing/2014/main" val="317321427"/>
                  </a:ext>
                </a:extLst>
              </a:tr>
              <a:tr h="346450">
                <a:tc>
                  <a:txBody>
                    <a:bodyPr/>
                    <a:lstStyle/>
                    <a:p>
                      <a:endParaRPr lang="en-IN" b="0">
                        <a:latin typeface="+mj-lt"/>
                      </a:endParaRPr>
                    </a:p>
                  </a:txBody>
                  <a:tcPr/>
                </a:tc>
                <a:tc>
                  <a:txBody>
                    <a:bodyPr/>
                    <a:lstStyle/>
                    <a:p>
                      <a:endParaRPr lang="en-IN" sz="1200" b="0" kern="1200">
                        <a:solidFill>
                          <a:schemeClr val="tx2"/>
                        </a:solidFill>
                        <a:latin typeface="RN House Sans Regular" panose="020B0504020203020204" pitchFamily="34" charset="0"/>
                        <a:ea typeface="+mn-ea"/>
                        <a:cs typeface="+mn-cs"/>
                      </a:endParaRPr>
                    </a:p>
                  </a:txBody>
                  <a:tcPr/>
                </a:tc>
                <a:extLst>
                  <a:ext uri="{0D108BD9-81ED-4DB2-BD59-A6C34878D82A}">
                    <a16:rowId xmlns:a16="http://schemas.microsoft.com/office/drawing/2014/main" val="2317419656"/>
                  </a:ext>
                </a:extLst>
              </a:tr>
            </a:tbl>
          </a:graphicData>
        </a:graphic>
      </p:graphicFrame>
      <p:sp>
        <p:nvSpPr>
          <p:cNvPr id="28" name="TextBox 27">
            <a:extLst>
              <a:ext uri="{FF2B5EF4-FFF2-40B4-BE49-F238E27FC236}">
                <a16:creationId xmlns:a16="http://schemas.microsoft.com/office/drawing/2014/main" id="{F8F5B20A-0F33-23D5-AD5C-A142480DE938}"/>
              </a:ext>
            </a:extLst>
          </p:cNvPr>
          <p:cNvSpPr txBox="1"/>
          <p:nvPr/>
        </p:nvSpPr>
        <p:spPr>
          <a:xfrm>
            <a:off x="3225800" y="10668000"/>
            <a:ext cx="0" cy="0"/>
          </a:xfrm>
          <a:prstGeom prst="rect">
            <a:avLst/>
          </a:prstGeom>
          <a:noFill/>
        </p:spPr>
        <p:txBody>
          <a:bodyPr wrap="none" lIns="0" tIns="0" rIns="0" bIns="0" rtlCol="0">
            <a:noAutofit/>
          </a:bodyPr>
          <a:lstStyle/>
          <a:p>
            <a:endParaRPr lang="en-US" sz="1100" err="1">
              <a:solidFill>
                <a:schemeClr val="tx2"/>
              </a:solidFill>
              <a:latin typeface="Arial" panose="020B0604020202020204" pitchFamily="34" charset="0"/>
              <a:cs typeface="Arial" panose="020B0604020202020204" pitchFamily="34" charset="0"/>
            </a:endParaRPr>
          </a:p>
        </p:txBody>
      </p:sp>
      <p:grpSp>
        <p:nvGrpSpPr>
          <p:cNvPr id="7" name="Group 6">
            <a:extLst>
              <a:ext uri="{FF2B5EF4-FFF2-40B4-BE49-F238E27FC236}">
                <a16:creationId xmlns:a16="http://schemas.microsoft.com/office/drawing/2014/main" id="{776468B8-A4B0-C690-07D9-6692E125C2A6}"/>
              </a:ext>
            </a:extLst>
          </p:cNvPr>
          <p:cNvGrpSpPr/>
          <p:nvPr/>
        </p:nvGrpSpPr>
        <p:grpSpPr>
          <a:xfrm>
            <a:off x="385500" y="1459082"/>
            <a:ext cx="264495" cy="2900819"/>
            <a:chOff x="385500" y="1459082"/>
            <a:chExt cx="264495" cy="2900819"/>
          </a:xfrm>
        </p:grpSpPr>
        <p:sp>
          <p:nvSpPr>
            <p:cNvPr id="2" name="Oval 1">
              <a:extLst>
                <a:ext uri="{FF2B5EF4-FFF2-40B4-BE49-F238E27FC236}">
                  <a16:creationId xmlns:a16="http://schemas.microsoft.com/office/drawing/2014/main" id="{573BEEE9-9B9F-DFF4-F9D1-E16A170A07B3}"/>
                </a:ext>
              </a:extLst>
            </p:cNvPr>
            <p:cNvSpPr/>
            <p:nvPr/>
          </p:nvSpPr>
          <p:spPr>
            <a:xfrm>
              <a:off x="398204" y="2726172"/>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N</a:t>
              </a:r>
            </a:p>
          </p:txBody>
        </p:sp>
        <p:sp>
          <p:nvSpPr>
            <p:cNvPr id="8" name="Oval 7">
              <a:extLst>
                <a:ext uri="{FF2B5EF4-FFF2-40B4-BE49-F238E27FC236}">
                  <a16:creationId xmlns:a16="http://schemas.microsoft.com/office/drawing/2014/main" id="{95FC42A4-3AE8-7E06-2DA0-15EBB64E855E}"/>
                </a:ext>
              </a:extLst>
            </p:cNvPr>
            <p:cNvSpPr/>
            <p:nvPr/>
          </p:nvSpPr>
          <p:spPr>
            <a:xfrm>
              <a:off x="398203" y="3152101"/>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O</a:t>
              </a:r>
            </a:p>
          </p:txBody>
        </p:sp>
        <p:sp>
          <p:nvSpPr>
            <p:cNvPr id="14" name="Oval 13">
              <a:extLst>
                <a:ext uri="{FF2B5EF4-FFF2-40B4-BE49-F238E27FC236}">
                  <a16:creationId xmlns:a16="http://schemas.microsoft.com/office/drawing/2014/main" id="{958E01D8-2487-F7C3-DD75-9988DCD953BA}"/>
                </a:ext>
              </a:extLst>
            </p:cNvPr>
            <p:cNvSpPr/>
            <p:nvPr/>
          </p:nvSpPr>
          <p:spPr>
            <a:xfrm>
              <a:off x="398200" y="3606658"/>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P</a:t>
              </a:r>
            </a:p>
          </p:txBody>
        </p:sp>
        <p:sp>
          <p:nvSpPr>
            <p:cNvPr id="15" name="Oval 14">
              <a:extLst>
                <a:ext uri="{FF2B5EF4-FFF2-40B4-BE49-F238E27FC236}">
                  <a16:creationId xmlns:a16="http://schemas.microsoft.com/office/drawing/2014/main" id="{E5144F1D-029F-E297-2574-2484EDDA547C}"/>
                </a:ext>
              </a:extLst>
            </p:cNvPr>
            <p:cNvSpPr/>
            <p:nvPr/>
          </p:nvSpPr>
          <p:spPr>
            <a:xfrm>
              <a:off x="385500" y="4094857"/>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Q</a:t>
              </a:r>
            </a:p>
          </p:txBody>
        </p:sp>
        <p:sp>
          <p:nvSpPr>
            <p:cNvPr id="18" name="Oval 17">
              <a:extLst>
                <a:ext uri="{FF2B5EF4-FFF2-40B4-BE49-F238E27FC236}">
                  <a16:creationId xmlns:a16="http://schemas.microsoft.com/office/drawing/2014/main" id="{D10FC98D-5467-83ED-B092-5EE6E441699D}"/>
                </a:ext>
              </a:extLst>
            </p:cNvPr>
            <p:cNvSpPr/>
            <p:nvPr/>
          </p:nvSpPr>
          <p:spPr>
            <a:xfrm>
              <a:off x="385501" y="1459082"/>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L</a:t>
              </a:r>
            </a:p>
          </p:txBody>
        </p:sp>
        <p:sp>
          <p:nvSpPr>
            <p:cNvPr id="19" name="Oval 18">
              <a:extLst>
                <a:ext uri="{FF2B5EF4-FFF2-40B4-BE49-F238E27FC236}">
                  <a16:creationId xmlns:a16="http://schemas.microsoft.com/office/drawing/2014/main" id="{2C24B54E-A543-A54A-F4F3-B0868F3B956A}"/>
                </a:ext>
              </a:extLst>
            </p:cNvPr>
            <p:cNvSpPr/>
            <p:nvPr/>
          </p:nvSpPr>
          <p:spPr>
            <a:xfrm>
              <a:off x="385500" y="2275859"/>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M</a:t>
              </a:r>
            </a:p>
          </p:txBody>
        </p:sp>
      </p:grpSp>
    </p:spTree>
    <p:extLst>
      <p:ext uri="{BB962C8B-B14F-4D97-AF65-F5344CB8AC3E}">
        <p14:creationId xmlns:p14="http://schemas.microsoft.com/office/powerpoint/2010/main" val="24127551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CB711C-2540-4B9B-A842-BE51736C9241}"/>
              </a:ext>
            </a:extLst>
          </p:cNvPr>
          <p:cNvSpPr>
            <a:spLocks noGrp="1"/>
          </p:cNvSpPr>
          <p:nvPr>
            <p:ph sz="quarter" idx="11"/>
          </p:nvPr>
        </p:nvSpPr>
        <p:spPr>
          <a:xfrm>
            <a:off x="486000" y="1288775"/>
            <a:ext cx="9720000" cy="949096"/>
          </a:xfrm>
        </p:spPr>
        <p:txBody>
          <a:bodyPr/>
          <a:lstStyle/>
          <a:p>
            <a:r>
              <a:rPr lang="en-GB" altLang="en-US" sz="1200" b="1"/>
              <a:t>What is the high level functionality for this Solution and the key building blocks to deliver it?</a:t>
            </a:r>
          </a:p>
          <a:p>
            <a:r>
              <a:rPr lang="en-GB" altLang="en-US" sz="1200"/>
              <a:t>Should be precise in identifying a clear list of functions used in the solution along with a set of systems (along the call path) required to deliver each of these functions. A simple text form formula approach can be adopted to formalise and represent this in a table (example below) or replace with interaction diagrams or other diagrams where appropriate:</a:t>
            </a:r>
          </a:p>
          <a:p>
            <a:endParaRPr lang="en-GB" sz="1200"/>
          </a:p>
        </p:txBody>
      </p:sp>
      <p:sp>
        <p:nvSpPr>
          <p:cNvPr id="3" name="Slide Number Placeholder 2">
            <a:extLst>
              <a:ext uri="{FF2B5EF4-FFF2-40B4-BE49-F238E27FC236}">
                <a16:creationId xmlns:a16="http://schemas.microsoft.com/office/drawing/2014/main" id="{7678A60D-F871-45EF-B479-98DCEE681F93}"/>
              </a:ext>
            </a:extLst>
          </p:cNvPr>
          <p:cNvSpPr>
            <a:spLocks noGrp="1"/>
          </p:cNvSpPr>
          <p:nvPr>
            <p:ph type="sldNum" sz="quarter" idx="10"/>
          </p:nvPr>
        </p:nvSpPr>
        <p:spPr/>
        <p:txBody>
          <a:bodyPr/>
          <a:lstStyle/>
          <a:p>
            <a:fld id="{08BDDC8D-36E9-467E-8CF1-750845950A7F}" type="slidenum">
              <a:rPr lang="en-GB" smtClean="0"/>
              <a:pPr/>
              <a:t>33</a:t>
            </a:fld>
            <a:endParaRPr lang="en-GB"/>
          </a:p>
        </p:txBody>
      </p:sp>
      <p:sp>
        <p:nvSpPr>
          <p:cNvPr id="4" name="Title 3">
            <a:extLst>
              <a:ext uri="{FF2B5EF4-FFF2-40B4-BE49-F238E27FC236}">
                <a16:creationId xmlns:a16="http://schemas.microsoft.com/office/drawing/2014/main" id="{E4BFD6FB-E20A-4E48-A63D-4E4BA4C1C20A}"/>
              </a:ext>
            </a:extLst>
          </p:cNvPr>
          <p:cNvSpPr>
            <a:spLocks noGrp="1"/>
          </p:cNvSpPr>
          <p:nvPr>
            <p:ph type="title"/>
          </p:nvPr>
        </p:nvSpPr>
        <p:spPr/>
        <p:txBody>
          <a:bodyPr/>
          <a:lstStyle/>
          <a:p>
            <a:r>
              <a:rPr lang="en-GB" altLang="en-US"/>
              <a:t>Design: Key Functionality and Call Paths</a:t>
            </a:r>
            <a:endParaRPr lang="en-GB"/>
          </a:p>
        </p:txBody>
      </p:sp>
      <p:graphicFrame>
        <p:nvGraphicFramePr>
          <p:cNvPr id="5" name="Table 4">
            <a:extLst>
              <a:ext uri="{FF2B5EF4-FFF2-40B4-BE49-F238E27FC236}">
                <a16:creationId xmlns:a16="http://schemas.microsoft.com/office/drawing/2014/main" id="{8A42E6A0-56A0-453E-8EF7-30E09CB8E1AA}"/>
              </a:ext>
            </a:extLst>
          </p:cNvPr>
          <p:cNvGraphicFramePr>
            <a:graphicFrameLocks noGrp="1"/>
          </p:cNvGraphicFramePr>
          <p:nvPr>
            <p:extLst>
              <p:ext uri="{D42A27DB-BD31-4B8C-83A1-F6EECF244321}">
                <p14:modId xmlns:p14="http://schemas.microsoft.com/office/powerpoint/2010/main" val="1295835197"/>
              </p:ext>
            </p:extLst>
          </p:nvPr>
        </p:nvGraphicFramePr>
        <p:xfrm>
          <a:off x="426332" y="2126363"/>
          <a:ext cx="9445626" cy="5212339"/>
        </p:xfrm>
        <a:graphic>
          <a:graphicData uri="http://schemas.openxmlformats.org/drawingml/2006/table">
            <a:tbl>
              <a:tblPr firstRow="1" bandRow="1">
                <a:tableStyleId>{5C22544A-7EE6-4342-B048-85BDC9FD1C3A}</a:tableStyleId>
              </a:tblPr>
              <a:tblGrid>
                <a:gridCol w="2040643">
                  <a:extLst>
                    <a:ext uri="{9D8B030D-6E8A-4147-A177-3AD203B41FA5}">
                      <a16:colId xmlns:a16="http://schemas.microsoft.com/office/drawing/2014/main" val="1667409471"/>
                    </a:ext>
                  </a:extLst>
                </a:gridCol>
                <a:gridCol w="7404983">
                  <a:extLst>
                    <a:ext uri="{9D8B030D-6E8A-4147-A177-3AD203B41FA5}">
                      <a16:colId xmlns:a16="http://schemas.microsoft.com/office/drawing/2014/main" val="1524739398"/>
                    </a:ext>
                  </a:extLst>
                </a:gridCol>
              </a:tblGrid>
              <a:tr h="365893">
                <a:tc>
                  <a:txBody>
                    <a:bodyPr/>
                    <a:lstStyle/>
                    <a:p>
                      <a:r>
                        <a:rPr lang="en-GB" sz="1800">
                          <a:solidFill>
                            <a:schemeClr val="bg1">
                              <a:lumMod val="95000"/>
                            </a:schemeClr>
                          </a:solidFill>
                        </a:rPr>
                        <a:t>Functions</a:t>
                      </a:r>
                    </a:p>
                  </a:txBody>
                  <a:tcPr marL="91426" marR="91426" marT="45729" marB="45729"/>
                </a:tc>
                <a:tc>
                  <a:txBody>
                    <a:bodyPr/>
                    <a:lstStyle/>
                    <a:p>
                      <a:r>
                        <a:rPr lang="en-GB" sz="1800">
                          <a:solidFill>
                            <a:schemeClr val="bg1">
                              <a:lumMod val="95000"/>
                            </a:schemeClr>
                          </a:solidFill>
                        </a:rPr>
                        <a:t>Formula</a:t>
                      </a:r>
                    </a:p>
                  </a:txBody>
                  <a:tcPr marL="91426" marR="91426" marT="45729" marB="45729"/>
                </a:tc>
                <a:extLst>
                  <a:ext uri="{0D108BD9-81ED-4DB2-BD59-A6C34878D82A}">
                    <a16:rowId xmlns:a16="http://schemas.microsoft.com/office/drawing/2014/main" val="1121441834"/>
                  </a:ext>
                </a:extLst>
              </a:tr>
              <a:tr h="307652">
                <a:tc>
                  <a:txBody>
                    <a:bodyPr/>
                    <a:lstStyle/>
                    <a:p>
                      <a:r>
                        <a:rPr lang="en-GB" sz="1200" kern="1200" baseline="0">
                          <a:solidFill>
                            <a:schemeClr val="tx2"/>
                          </a:solidFill>
                          <a:latin typeface="RN House Sans Regular" panose="020B0504020203020204" pitchFamily="34" charset="0"/>
                          <a:ea typeface="+mn-ea"/>
                          <a:cs typeface="+mn-cs"/>
                        </a:rPr>
                        <a:t>Colleague Single Sign-On </a:t>
                      </a:r>
                      <a:r>
                        <a:rPr lang="en-IN" sz="1200" b="0" kern="1200">
                          <a:solidFill>
                            <a:schemeClr val="tx2"/>
                          </a:solidFill>
                          <a:latin typeface="RN House Sans Regular"/>
                          <a:ea typeface="+mn-ea"/>
                          <a:cs typeface="+mn-cs"/>
                        </a:rPr>
                        <a:t>Communication Composition Portal (CCP)</a:t>
                      </a:r>
                      <a:endParaRPr lang="en-GB" sz="1200" kern="1200" baseline="0">
                        <a:solidFill>
                          <a:schemeClr val="tx2"/>
                        </a:solidFill>
                        <a:latin typeface="RN House Sans Regular" panose="020B0504020203020204" pitchFamily="34" charset="0"/>
                        <a:ea typeface="+mn-ea"/>
                        <a:cs typeface="+mn-cs"/>
                      </a:endParaRPr>
                    </a:p>
                  </a:txBody>
                  <a:tcPr marL="91426" marR="91426" marT="45729" marB="45729" anchor="ctr"/>
                </a:tc>
                <a:tc>
                  <a:txBody>
                    <a:bodyPr/>
                    <a:lstStyle/>
                    <a:p>
                      <a:r>
                        <a:rPr lang="en-GB" sz="1200" kern="1200" baseline="0">
                          <a:solidFill>
                            <a:schemeClr val="tx2"/>
                          </a:solidFill>
                          <a:latin typeface="RN House Sans Regular" panose="020B0504020203020204" pitchFamily="34" charset="0"/>
                          <a:ea typeface="+mn-ea"/>
                          <a:cs typeface="+mn-cs"/>
                        </a:rPr>
                        <a:t>Browser -&gt; </a:t>
                      </a:r>
                      <a:r>
                        <a:rPr lang="en-IN" sz="1200" b="0" kern="1200">
                          <a:solidFill>
                            <a:schemeClr val="tx2"/>
                          </a:solidFill>
                          <a:latin typeface="RN House Sans Regular"/>
                          <a:ea typeface="+mn-ea"/>
                          <a:cs typeface="+mn-cs"/>
                        </a:rPr>
                        <a:t>Communication Composition Portal (CCP)</a:t>
                      </a:r>
                      <a:r>
                        <a:rPr lang="en-GB" sz="1200" kern="1200" baseline="0">
                          <a:solidFill>
                            <a:schemeClr val="tx2"/>
                          </a:solidFill>
                          <a:latin typeface="RN House Sans Regular" panose="020B0504020203020204" pitchFamily="34" charset="0"/>
                          <a:ea typeface="+mn-ea"/>
                          <a:cs typeface="+mn-cs"/>
                        </a:rPr>
                        <a:t> -&gt; Ping Federate -&gt; Active Directory -&gt; Ping Federate -&gt; </a:t>
                      </a:r>
                      <a:r>
                        <a:rPr lang="en-IN" sz="1200" b="0" kern="1200">
                          <a:solidFill>
                            <a:schemeClr val="tx2"/>
                          </a:solidFill>
                          <a:latin typeface="RN House Sans Regular"/>
                          <a:ea typeface="+mn-ea"/>
                          <a:cs typeface="+mn-cs"/>
                        </a:rPr>
                        <a:t>Communication Composition Portal (CCP)</a:t>
                      </a:r>
                      <a:endParaRPr lang="en-GB" sz="1200" kern="1200" baseline="0">
                        <a:solidFill>
                          <a:schemeClr val="tx2"/>
                        </a:solidFill>
                        <a:latin typeface="RN House Sans Regular" panose="020B0504020203020204" pitchFamily="34" charset="0"/>
                        <a:ea typeface="+mn-ea"/>
                        <a:cs typeface="+mn-cs"/>
                      </a:endParaRPr>
                    </a:p>
                  </a:txBody>
                  <a:tcPr marL="91426" marR="91426" marT="45729" marB="45729" anchor="ctr"/>
                </a:tc>
                <a:extLst>
                  <a:ext uri="{0D108BD9-81ED-4DB2-BD59-A6C34878D82A}">
                    <a16:rowId xmlns:a16="http://schemas.microsoft.com/office/drawing/2014/main" val="3037312378"/>
                  </a:ext>
                </a:extLst>
              </a:tr>
              <a:tr h="274415">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dirty="0">
                          <a:solidFill>
                            <a:schemeClr val="tx2"/>
                          </a:solidFill>
                          <a:latin typeface="RN House Sans Regular" panose="020B0504020203020204" pitchFamily="34" charset="0"/>
                          <a:ea typeface="+mn-ea"/>
                          <a:cs typeface="+mn-cs"/>
                        </a:rPr>
                        <a:t>Colleague Single Sign-On </a:t>
                      </a:r>
                      <a:r>
                        <a:rPr lang="en-IN" sz="1200" b="0" kern="1200" dirty="0">
                          <a:solidFill>
                            <a:schemeClr val="tx2"/>
                          </a:solidFill>
                          <a:latin typeface="RN House Sans Regular"/>
                          <a:ea typeface="+mn-ea"/>
                          <a:cs typeface="+mn-cs"/>
                        </a:rPr>
                        <a:t>Communication Composition Portal (CCP) &amp; Messagepoint Connected UI</a:t>
                      </a:r>
                      <a:endParaRPr lang="en-GB" sz="1200" kern="1200" baseline="0" dirty="0">
                        <a:solidFill>
                          <a:schemeClr val="tx2"/>
                        </a:solidFill>
                        <a:latin typeface="RN House Sans Regular" panose="020B0504020203020204" pitchFamily="34" charset="0"/>
                        <a:ea typeface="+mn-ea"/>
                        <a:cs typeface="+mn-cs"/>
                      </a:endParaRPr>
                    </a:p>
                  </a:txBody>
                  <a:tcPr marL="91426" marR="91426" marT="45729" marB="45729"/>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dirty="0">
                          <a:solidFill>
                            <a:schemeClr val="tx2"/>
                          </a:solidFill>
                          <a:latin typeface="RN House Sans Regular" panose="020B0504020203020204" pitchFamily="34" charset="0"/>
                          <a:ea typeface="+mn-ea"/>
                          <a:cs typeface="+mn-cs"/>
                        </a:rPr>
                        <a:t>Browser -&gt; </a:t>
                      </a:r>
                      <a:r>
                        <a:rPr lang="en-IN" sz="1200" b="0" kern="1200" dirty="0">
                          <a:solidFill>
                            <a:schemeClr val="tx2"/>
                          </a:solidFill>
                          <a:latin typeface="RN House Sans Regular"/>
                          <a:ea typeface="+mn-ea"/>
                          <a:cs typeface="+mn-cs"/>
                        </a:rPr>
                        <a:t>Communication Composition Portal (CCP) </a:t>
                      </a:r>
                      <a:r>
                        <a:rPr lang="en-GB" sz="1200" kern="1200" baseline="0" dirty="0">
                          <a:solidFill>
                            <a:schemeClr val="tx2"/>
                          </a:solidFill>
                          <a:latin typeface="RN House Sans Regular" panose="020B0504020203020204" pitchFamily="34" charset="0"/>
                          <a:ea typeface="+mn-ea"/>
                          <a:cs typeface="+mn-cs"/>
                        </a:rPr>
                        <a:t> -&gt; Ping Federate -&gt; Active Directory -&gt; Ping Federate -&gt; </a:t>
                      </a:r>
                      <a:r>
                        <a:rPr lang="en-IN" sz="1200" b="0" kern="1200" dirty="0">
                          <a:solidFill>
                            <a:schemeClr val="tx2"/>
                          </a:solidFill>
                          <a:latin typeface="RN House Sans Regular"/>
                          <a:ea typeface="+mn-ea"/>
                          <a:cs typeface="+mn-cs"/>
                        </a:rPr>
                        <a:t>Communication Composition Portal (CCP) </a:t>
                      </a:r>
                      <a:r>
                        <a:rPr lang="en-GB" sz="1200" kern="1200" baseline="0" dirty="0">
                          <a:solidFill>
                            <a:schemeClr val="tx2"/>
                          </a:solidFill>
                          <a:latin typeface="RN House Sans Regular" panose="020B0504020203020204" pitchFamily="34" charset="0"/>
                          <a:ea typeface="+mn-ea"/>
                          <a:cs typeface="+mn-cs"/>
                        </a:rPr>
                        <a:t>-&gt; Browser (MPDC Redirect) -&gt; </a:t>
                      </a:r>
                      <a:r>
                        <a:rPr lang="en-IN" sz="1200" b="0" kern="1200" dirty="0">
                          <a:solidFill>
                            <a:schemeClr val="tx2"/>
                          </a:solidFill>
                          <a:latin typeface="RN House Sans Regular"/>
                          <a:ea typeface="+mn-ea"/>
                          <a:cs typeface="+mn-cs"/>
                        </a:rPr>
                        <a:t>Messagepoint Connected UI </a:t>
                      </a:r>
                      <a:r>
                        <a:rPr lang="en-GB" sz="1200" kern="1200" baseline="0" dirty="0">
                          <a:solidFill>
                            <a:schemeClr val="tx2"/>
                          </a:solidFill>
                          <a:latin typeface="RN House Sans Regular" panose="020B0504020203020204" pitchFamily="34" charset="0"/>
                          <a:ea typeface="+mn-ea"/>
                          <a:cs typeface="+mn-cs"/>
                        </a:rPr>
                        <a:t>-&gt; Ping Federate -&gt; Active Directory -&gt; Ping Federate -&gt; Browser -&gt; </a:t>
                      </a:r>
                      <a:r>
                        <a:rPr lang="en-IN" sz="1200" b="0" kern="1200" dirty="0">
                          <a:solidFill>
                            <a:schemeClr val="tx2"/>
                          </a:solidFill>
                          <a:latin typeface="RN House Sans Regular"/>
                          <a:ea typeface="+mn-ea"/>
                          <a:cs typeface="+mn-cs"/>
                        </a:rPr>
                        <a:t>Messagepoint Connected UI </a:t>
                      </a:r>
                      <a:endParaRPr lang="en-GB" sz="1200" kern="1200" baseline="0" dirty="0">
                        <a:solidFill>
                          <a:schemeClr val="tx2"/>
                        </a:solidFill>
                        <a:latin typeface="RN House Sans Regular" panose="020B0504020203020204" pitchFamily="34" charset="0"/>
                        <a:ea typeface="+mn-ea"/>
                        <a:cs typeface="+mn-cs"/>
                      </a:endParaRPr>
                    </a:p>
                  </a:txBody>
                  <a:tcPr marL="91426" marR="91426" marT="45729" marB="45729"/>
                </a:tc>
                <a:extLst>
                  <a:ext uri="{0D108BD9-81ED-4DB2-BD59-A6C34878D82A}">
                    <a16:rowId xmlns:a16="http://schemas.microsoft.com/office/drawing/2014/main" val="843639177"/>
                  </a:ext>
                </a:extLst>
              </a:tr>
              <a:tr h="274415">
                <a:tc>
                  <a:txBody>
                    <a:bodyPr/>
                    <a:lstStyle/>
                    <a:p>
                      <a:r>
                        <a:rPr lang="en-GB" sz="1200" kern="1200" baseline="0">
                          <a:solidFill>
                            <a:schemeClr val="tx2"/>
                          </a:solidFill>
                          <a:latin typeface="RN House Sans Regular" panose="020B0504020203020204" pitchFamily="34" charset="0"/>
                          <a:ea typeface="+mn-ea"/>
                          <a:cs typeface="+mn-cs"/>
                        </a:rPr>
                        <a:t>Local Print</a:t>
                      </a:r>
                    </a:p>
                  </a:txBody>
                  <a:tcPr marL="91426" marR="91426" marT="45729" marB="45729"/>
                </a:tc>
                <a:tc>
                  <a:txBody>
                    <a:bodyPr/>
                    <a:lstStyle/>
                    <a:p>
                      <a:r>
                        <a:rPr lang="en-IN" sz="1200" b="0" kern="1200">
                          <a:solidFill>
                            <a:schemeClr val="tx2"/>
                          </a:solidFill>
                          <a:latin typeface="RN House Sans Regular"/>
                          <a:ea typeface="+mn-ea"/>
                          <a:cs typeface="+mn-cs"/>
                        </a:rPr>
                        <a:t>Communication Composition Portal (CCP)</a:t>
                      </a:r>
                      <a:r>
                        <a:rPr lang="en-GB" sz="1200" kern="1200" baseline="0">
                          <a:solidFill>
                            <a:schemeClr val="tx2"/>
                          </a:solidFill>
                          <a:latin typeface="RN House Sans Regular" panose="020B0504020203020204" pitchFamily="34" charset="0"/>
                          <a:ea typeface="+mn-ea"/>
                          <a:cs typeface="+mn-cs"/>
                        </a:rPr>
                        <a:t> -&gt; Communication Services (CS) -&gt; CORE -&gt; MP Preview/Proof -&gt; MP Production Manager (Local Print Job Bundle  + Sefas Engine) -&gt; AWS S3 -&gt; Communication Services (CS) </a:t>
                      </a:r>
                    </a:p>
                  </a:txBody>
                  <a:tcPr marL="91426" marR="91426" marT="45729" marB="45729"/>
                </a:tc>
                <a:extLst>
                  <a:ext uri="{0D108BD9-81ED-4DB2-BD59-A6C34878D82A}">
                    <a16:rowId xmlns:a16="http://schemas.microsoft.com/office/drawing/2014/main" val="3753728428"/>
                  </a:ext>
                </a:extLst>
              </a:tr>
              <a:tr h="274415">
                <a:tc>
                  <a:txBody>
                    <a:bodyPr/>
                    <a:lstStyle/>
                    <a:p>
                      <a:r>
                        <a:rPr lang="en-GB" sz="1200" kern="1200" baseline="0">
                          <a:solidFill>
                            <a:schemeClr val="tx2"/>
                          </a:solidFill>
                          <a:latin typeface="RN House Sans Regular" panose="020B0504020203020204" pitchFamily="34" charset="0"/>
                          <a:ea typeface="+mn-ea"/>
                          <a:cs typeface="+mn-cs"/>
                        </a:rPr>
                        <a:t>Centralized Print</a:t>
                      </a:r>
                    </a:p>
                  </a:txBody>
                  <a:tcPr marL="91426" marR="91426" marT="45729" marB="45729"/>
                </a:tc>
                <a:tc>
                  <a:txBody>
                    <a:bodyPr/>
                    <a:lstStyle/>
                    <a:p>
                      <a:r>
                        <a:rPr lang="en-IN" sz="1200" b="0" kern="1200">
                          <a:solidFill>
                            <a:schemeClr val="tx2"/>
                          </a:solidFill>
                          <a:latin typeface="RN House Sans Regular"/>
                          <a:ea typeface="+mn-ea"/>
                          <a:cs typeface="+mn-cs"/>
                        </a:rPr>
                        <a:t>Communication Composition Portal (CCP)</a:t>
                      </a:r>
                      <a:r>
                        <a:rPr lang="en-GB" sz="1200" kern="1200" baseline="0">
                          <a:solidFill>
                            <a:schemeClr val="tx2"/>
                          </a:solidFill>
                          <a:latin typeface="RN House Sans Regular" panose="020B0504020203020204" pitchFamily="34" charset="0"/>
                          <a:ea typeface="+mn-ea"/>
                          <a:cs typeface="+mn-cs"/>
                        </a:rPr>
                        <a:t> -&gt; Communication Services (CS) -&gt; CORE -&gt; MP Preview/Proof -&gt; MP Production Manager (Local Print Job Bundle + Sefas Engine) -&gt; AWS S3 -&gt; Sefas Producer -&gt; GSS -&gt; PCC</a:t>
                      </a:r>
                    </a:p>
                  </a:txBody>
                  <a:tcPr marL="91426" marR="91426" marT="45729" marB="45729"/>
                </a:tc>
                <a:extLst>
                  <a:ext uri="{0D108BD9-81ED-4DB2-BD59-A6C34878D82A}">
                    <a16:rowId xmlns:a16="http://schemas.microsoft.com/office/drawing/2014/main" val="2993842033"/>
                  </a:ext>
                </a:extLst>
              </a:tr>
              <a:tr h="274415">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kern="1200" baseline="0">
                          <a:solidFill>
                            <a:schemeClr val="tx2"/>
                          </a:solidFill>
                          <a:latin typeface="RN House Sans Regular" panose="020B0504020203020204" pitchFamily="34" charset="0"/>
                          <a:ea typeface="+mn-ea"/>
                          <a:cs typeface="+mn-cs"/>
                        </a:rPr>
                        <a:t>Get customer details from Core Services (Customer Statement Address)</a:t>
                      </a:r>
                      <a:endParaRPr lang="en-GB" sz="1200" kern="1200" baseline="0">
                        <a:solidFill>
                          <a:schemeClr val="tx2"/>
                        </a:solidFill>
                        <a:latin typeface="RN House Sans Regular" panose="020B0504020203020204" pitchFamily="34" charset="0"/>
                        <a:ea typeface="+mn-ea"/>
                        <a:cs typeface="+mn-cs"/>
                      </a:endParaRPr>
                    </a:p>
                  </a:txBody>
                  <a:tcPr marL="91426" marR="91426" marT="45729" marB="45729"/>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rPr>
                        <a:t>Browser -&gt; </a:t>
                      </a:r>
                      <a:r>
                        <a:rPr lang="en-IN" sz="1200" kern="1200" baseline="0">
                          <a:solidFill>
                            <a:schemeClr val="tx2"/>
                          </a:solidFill>
                          <a:latin typeface="RN House Sans Regular" panose="020B0504020203020204" pitchFamily="34" charset="0"/>
                          <a:ea typeface="+mn-ea"/>
                          <a:cs typeface="+mn-cs"/>
                        </a:rPr>
                        <a:t>Communication Composition Portal (CCP)</a:t>
                      </a:r>
                      <a:r>
                        <a:rPr lang="en-GB" sz="1200" kern="1200" baseline="0">
                          <a:solidFill>
                            <a:schemeClr val="tx2"/>
                          </a:solidFill>
                          <a:latin typeface="RN House Sans Regular" panose="020B0504020203020204" pitchFamily="34" charset="0"/>
                          <a:ea typeface="+mn-ea"/>
                          <a:cs typeface="+mn-cs"/>
                        </a:rPr>
                        <a:t> -&gt; Communication Services (CS) -&gt; ContactPreferenceManagement web service -&gt; Communication Services (CS) -&gt; </a:t>
                      </a:r>
                      <a:r>
                        <a:rPr lang="en-IN" sz="1200" kern="1200" baseline="0">
                          <a:solidFill>
                            <a:schemeClr val="tx2"/>
                          </a:solidFill>
                          <a:latin typeface="RN House Sans Regular" panose="020B0504020203020204" pitchFamily="34" charset="0"/>
                          <a:ea typeface="+mn-ea"/>
                          <a:cs typeface="+mn-cs"/>
                        </a:rPr>
                        <a:t>Communication Composition Portal (CCP)</a:t>
                      </a:r>
                      <a:r>
                        <a:rPr lang="en-GB" sz="1200" kern="1200" baseline="0">
                          <a:solidFill>
                            <a:schemeClr val="tx2"/>
                          </a:solidFill>
                          <a:latin typeface="RN House Sans Regular" panose="020B0504020203020204" pitchFamily="34" charset="0"/>
                          <a:ea typeface="+mn-ea"/>
                          <a:cs typeface="+mn-cs"/>
                        </a:rPr>
                        <a:t> </a:t>
                      </a:r>
                    </a:p>
                  </a:txBody>
                  <a:tcPr marL="91426" marR="91426" marT="45729" marB="45729"/>
                </a:tc>
                <a:extLst>
                  <a:ext uri="{0D108BD9-81ED-4DB2-BD59-A6C34878D82A}">
                    <a16:rowId xmlns:a16="http://schemas.microsoft.com/office/drawing/2014/main" val="3288637923"/>
                  </a:ext>
                </a:extLst>
              </a:tr>
              <a:tr h="274415">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kern="1200" baseline="0">
                          <a:solidFill>
                            <a:schemeClr val="tx2"/>
                          </a:solidFill>
                          <a:latin typeface="RN House Sans Regular" panose="020B0504020203020204" pitchFamily="34" charset="0"/>
                          <a:ea typeface="+mn-ea"/>
                          <a:cs typeface="+mn-cs"/>
                        </a:rPr>
                        <a:t>Create Customer Event Services (CES) events</a:t>
                      </a:r>
                      <a:endParaRPr lang="en-GB" sz="1200" kern="1200" baseline="0">
                        <a:solidFill>
                          <a:schemeClr val="tx2"/>
                        </a:solidFill>
                        <a:latin typeface="RN House Sans Regular" panose="020B0504020203020204" pitchFamily="34" charset="0"/>
                        <a:ea typeface="+mn-ea"/>
                        <a:cs typeface="+mn-cs"/>
                      </a:endParaRPr>
                    </a:p>
                  </a:txBody>
                  <a:tcPr marL="91426" marR="91426" marT="45729" marB="45729"/>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rPr>
                        <a:t>Browser -&gt; </a:t>
                      </a:r>
                      <a:r>
                        <a:rPr lang="en-IN" sz="1200" b="0" kern="1200">
                          <a:solidFill>
                            <a:schemeClr val="tx2"/>
                          </a:solidFill>
                          <a:latin typeface="RN House Sans Regular"/>
                          <a:ea typeface="+mn-ea"/>
                          <a:cs typeface="+mn-cs"/>
                        </a:rPr>
                        <a:t>Communication Composition Portal (CCP)</a:t>
                      </a:r>
                      <a:r>
                        <a:rPr lang="en-GB" sz="1200" kern="1200" baseline="0">
                          <a:solidFill>
                            <a:schemeClr val="tx2"/>
                          </a:solidFill>
                          <a:latin typeface="RN House Sans Regular" panose="020B0504020203020204" pitchFamily="34" charset="0"/>
                          <a:ea typeface="+mn-ea"/>
                          <a:cs typeface="+mn-cs"/>
                        </a:rPr>
                        <a:t> -&gt; Communication Services (CS) -&gt; </a:t>
                      </a:r>
                      <a:r>
                        <a:rPr lang="en-GB" sz="1200" b="0" kern="1200">
                          <a:solidFill>
                            <a:schemeClr val="tx2"/>
                          </a:solidFill>
                          <a:latin typeface="RN House Sans Regular"/>
                          <a:ea typeface="+mn-ea"/>
                          <a:cs typeface="+mn-cs"/>
                        </a:rPr>
                        <a:t>CommunicationManagement</a:t>
                      </a:r>
                      <a:r>
                        <a:rPr lang="en-GB" sz="1200" kern="1200" baseline="0">
                          <a:solidFill>
                            <a:schemeClr val="tx2"/>
                          </a:solidFill>
                          <a:latin typeface="RN House Sans Regular" panose="020B0504020203020204" pitchFamily="34" charset="0"/>
                          <a:ea typeface="+mn-ea"/>
                          <a:cs typeface="+mn-cs"/>
                        </a:rPr>
                        <a:t>  -&gt; Communication Services (CS) -&gt; </a:t>
                      </a:r>
                      <a:r>
                        <a:rPr lang="en-IN" sz="1200" kern="1200" baseline="0">
                          <a:solidFill>
                            <a:schemeClr val="tx2"/>
                          </a:solidFill>
                          <a:latin typeface="RN House Sans Regular" panose="020B0504020203020204" pitchFamily="34" charset="0"/>
                          <a:ea typeface="+mn-ea"/>
                          <a:cs typeface="+mn-cs"/>
                        </a:rPr>
                        <a:t>Communication Composition Portal (CCP)</a:t>
                      </a:r>
                      <a:r>
                        <a:rPr lang="en-GB" sz="1200" kern="1200" baseline="0">
                          <a:solidFill>
                            <a:schemeClr val="tx2"/>
                          </a:solidFill>
                          <a:latin typeface="RN House Sans Regular" panose="020B0504020203020204" pitchFamily="34" charset="0"/>
                          <a:ea typeface="+mn-ea"/>
                          <a:cs typeface="+mn-cs"/>
                        </a:rPr>
                        <a:t> </a:t>
                      </a:r>
                    </a:p>
                  </a:txBody>
                  <a:tcPr marL="91426" marR="91426" marT="45729" marB="45729"/>
                </a:tc>
                <a:extLst>
                  <a:ext uri="{0D108BD9-81ED-4DB2-BD59-A6C34878D82A}">
                    <a16:rowId xmlns:a16="http://schemas.microsoft.com/office/drawing/2014/main" val="2729353214"/>
                  </a:ext>
                </a:extLst>
              </a:tr>
              <a:tr h="274415">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kern="1200" baseline="0">
                          <a:solidFill>
                            <a:schemeClr val="tx2"/>
                          </a:solidFill>
                          <a:latin typeface="RN House Sans Regular" panose="020B0504020203020204" pitchFamily="34" charset="0"/>
                          <a:ea typeface="+mn-ea"/>
                          <a:cs typeface="+mn-cs"/>
                        </a:rPr>
                        <a:t>Get customer details from Core Services (Customer Statement Address)</a:t>
                      </a:r>
                      <a:endParaRPr lang="en-GB" sz="1200" kern="1200" baseline="0">
                        <a:solidFill>
                          <a:schemeClr val="tx2"/>
                        </a:solidFill>
                        <a:latin typeface="RN House Sans Regular" panose="020B0504020203020204" pitchFamily="34" charset="0"/>
                        <a:ea typeface="+mn-ea"/>
                        <a:cs typeface="+mn-cs"/>
                      </a:endParaRPr>
                    </a:p>
                  </a:txBody>
                  <a:tcPr marL="91426" marR="91426" marT="45729" marB="45729"/>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chemeClr val="tx2"/>
                          </a:solidFill>
                          <a:latin typeface="RN House Sans Regular" panose="020B0504020203020204" pitchFamily="34" charset="0"/>
                          <a:ea typeface="+mn-ea"/>
                          <a:cs typeface="+mn-cs"/>
                        </a:rPr>
                        <a:t>Browser -&gt; </a:t>
                      </a:r>
                      <a:r>
                        <a:rPr lang="en-IN" sz="1200" kern="1200" baseline="0">
                          <a:solidFill>
                            <a:schemeClr val="tx2"/>
                          </a:solidFill>
                          <a:latin typeface="RN House Sans Regular" panose="020B0504020203020204" pitchFamily="34" charset="0"/>
                          <a:ea typeface="+mn-ea"/>
                          <a:cs typeface="+mn-cs"/>
                        </a:rPr>
                        <a:t>Communication Composition Portal (CCP)</a:t>
                      </a:r>
                      <a:r>
                        <a:rPr lang="en-GB" sz="1200" kern="1200" baseline="0">
                          <a:solidFill>
                            <a:schemeClr val="tx2"/>
                          </a:solidFill>
                          <a:latin typeface="RN House Sans Regular" panose="020B0504020203020204" pitchFamily="34" charset="0"/>
                          <a:ea typeface="+mn-ea"/>
                          <a:cs typeface="+mn-cs"/>
                        </a:rPr>
                        <a:t> -&gt; Communication Services (CS) -&gt; CustomerArrangementManagement web service -&gt; Communication Services (CS) -&gt; </a:t>
                      </a:r>
                      <a:r>
                        <a:rPr lang="en-IN" sz="1200" kern="1200" baseline="0">
                          <a:solidFill>
                            <a:schemeClr val="tx2"/>
                          </a:solidFill>
                          <a:latin typeface="RN House Sans Regular" panose="020B0504020203020204" pitchFamily="34" charset="0"/>
                          <a:ea typeface="+mn-ea"/>
                          <a:cs typeface="+mn-cs"/>
                        </a:rPr>
                        <a:t>Communication Composition Portal (CCP)</a:t>
                      </a:r>
                      <a:r>
                        <a:rPr lang="en-GB" sz="1200" kern="1200" baseline="0">
                          <a:solidFill>
                            <a:schemeClr val="tx2"/>
                          </a:solidFill>
                          <a:latin typeface="RN House Sans Regular" panose="020B0504020203020204" pitchFamily="34" charset="0"/>
                          <a:ea typeface="+mn-ea"/>
                          <a:cs typeface="+mn-cs"/>
                        </a:rPr>
                        <a:t> </a:t>
                      </a:r>
                    </a:p>
                  </a:txBody>
                  <a:tcPr marL="91426" marR="91426" marT="45729" marB="45729"/>
                </a:tc>
                <a:extLst>
                  <a:ext uri="{0D108BD9-81ED-4DB2-BD59-A6C34878D82A}">
                    <a16:rowId xmlns:a16="http://schemas.microsoft.com/office/drawing/2014/main" val="4106599373"/>
                  </a:ext>
                </a:extLst>
              </a:tr>
            </a:tbl>
          </a:graphicData>
        </a:graphic>
      </p:graphicFrame>
    </p:spTree>
    <p:extLst>
      <p:ext uri="{BB962C8B-B14F-4D97-AF65-F5344CB8AC3E}">
        <p14:creationId xmlns:p14="http://schemas.microsoft.com/office/powerpoint/2010/main" val="30519655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BDE04A-6AF1-45FA-BCD3-732319CF74A4}"/>
              </a:ext>
            </a:extLst>
          </p:cNvPr>
          <p:cNvSpPr>
            <a:spLocks noGrp="1"/>
          </p:cNvSpPr>
          <p:nvPr>
            <p:ph sz="quarter" idx="11"/>
          </p:nvPr>
        </p:nvSpPr>
        <p:spPr>
          <a:xfrm>
            <a:off x="486000" y="1422400"/>
            <a:ext cx="9943875" cy="5297714"/>
          </a:xfrm>
        </p:spPr>
        <p:txBody>
          <a:bodyPr/>
          <a:lstStyle/>
          <a:p>
            <a:pPr marL="285750" indent="-285750">
              <a:spcBef>
                <a:spcPts val="600"/>
              </a:spcBef>
              <a:buFont typeface="Wingdings" panose="05000000000000000000" pitchFamily="2" charset="2"/>
              <a:buChar char="§"/>
            </a:pPr>
            <a:r>
              <a:rPr lang="en-GB" altLang="en-US" sz="1200"/>
              <a:t>As per the proposed solution, customers data will be extracted from existing core banking systems through CICS Core Services </a:t>
            </a:r>
          </a:p>
          <a:p>
            <a:pPr marL="285750" indent="-285750">
              <a:spcBef>
                <a:spcPts val="600"/>
              </a:spcBef>
              <a:buFont typeface="Wingdings" panose="05000000000000000000" pitchFamily="2" charset="2"/>
              <a:buChar char="§"/>
            </a:pPr>
            <a:r>
              <a:rPr lang="en-GB" altLang="en-US" sz="1200"/>
              <a:t>There are no requirements to migrate data</a:t>
            </a:r>
          </a:p>
          <a:p>
            <a:pPr marL="285750" indent="-285750">
              <a:spcBef>
                <a:spcPts val="600"/>
              </a:spcBef>
              <a:buFont typeface="Wingdings" panose="05000000000000000000" pitchFamily="2" charset="2"/>
              <a:buChar char="§"/>
            </a:pPr>
            <a:r>
              <a:rPr lang="en-GB" sz="1200"/>
              <a:t>Resources that are withdrawn or expired shall be periodically removed from the repository</a:t>
            </a:r>
          </a:p>
          <a:p>
            <a:pPr marL="285750" indent="-285750">
              <a:spcBef>
                <a:spcPts val="600"/>
              </a:spcBef>
              <a:buFont typeface="Wingdings" panose="05000000000000000000" pitchFamily="2" charset="2"/>
              <a:buChar char="§"/>
            </a:pPr>
            <a:r>
              <a:rPr lang="en-GB" sz="1200"/>
              <a:t>On expiry of the records retention period, the solution shall delete records from platform.</a:t>
            </a:r>
          </a:p>
          <a:p>
            <a:pPr marL="285750" indent="-285750">
              <a:spcBef>
                <a:spcPts val="600"/>
              </a:spcBef>
              <a:buFont typeface="Wingdings" panose="05000000000000000000" pitchFamily="2" charset="2"/>
              <a:buChar char="§"/>
            </a:pPr>
            <a:r>
              <a:rPr lang="en-GB" sz="1200"/>
              <a:t>Reporting &amp; </a:t>
            </a:r>
            <a:r>
              <a:rPr lang="en-US" sz="1200">
                <a:solidFill>
                  <a:schemeClr val="tx2"/>
                </a:solidFill>
                <a:latin typeface="RN House Sans Regular"/>
              </a:rPr>
              <a:t>Management Information (MI)</a:t>
            </a:r>
            <a:r>
              <a:rPr lang="en-GB" sz="1200"/>
              <a:t> functionality will be delivered from within Communication Composition Portal</a:t>
            </a:r>
          </a:p>
          <a:p>
            <a:pPr marL="285750" indent="-285750">
              <a:spcBef>
                <a:spcPts val="600"/>
              </a:spcBef>
              <a:buFont typeface="Wingdings" panose="05000000000000000000" pitchFamily="2" charset="2"/>
              <a:buChar char="§"/>
            </a:pPr>
            <a:r>
              <a:rPr lang="en-GB" altLang="en-US" sz="1200"/>
              <a:t>To store communications into ECM SI instance, the new solution must send the metadata in PPD format</a:t>
            </a:r>
          </a:p>
          <a:p>
            <a:pPr marL="285750" indent="-285750">
              <a:spcBef>
                <a:spcPts val="600"/>
              </a:spcBef>
              <a:buFont typeface="Wingdings" panose="05000000000000000000" pitchFamily="2" charset="2"/>
              <a:buChar char="§"/>
            </a:pPr>
            <a:r>
              <a:rPr lang="en-GB" sz="1200"/>
              <a:t>Documents shall be retained for a maximum of 10 years in the ECM SI archival system</a:t>
            </a:r>
            <a:endParaRPr lang="en-GB" altLang="en-US" sz="1200"/>
          </a:p>
          <a:p>
            <a:pPr marL="285750" indent="-285750">
              <a:spcBef>
                <a:spcPts val="600"/>
              </a:spcBef>
              <a:buFont typeface="Wingdings" panose="05000000000000000000" pitchFamily="2" charset="2"/>
              <a:buChar char="§"/>
            </a:pPr>
            <a:endParaRPr lang="en-GB" sz="100" b="1"/>
          </a:p>
          <a:p>
            <a:pPr>
              <a:spcBef>
                <a:spcPts val="600"/>
              </a:spcBef>
            </a:pPr>
            <a:r>
              <a:rPr lang="en-GB" sz="1200" b="1"/>
              <a:t>Communication Composition Portal (CCP)</a:t>
            </a:r>
          </a:p>
          <a:p>
            <a:pPr>
              <a:spcBef>
                <a:spcPts val="600"/>
              </a:spcBef>
            </a:pPr>
            <a:r>
              <a:rPr lang="en-GB" sz="1200"/>
              <a:t>The Communication Composition Portal (CCP) will maintain the following details in this database:</a:t>
            </a:r>
          </a:p>
          <a:p>
            <a:pPr marL="285750" indent="-285750">
              <a:spcBef>
                <a:spcPts val="600"/>
              </a:spcBef>
              <a:buFont typeface="Wingdings" panose="05000000000000000000" pitchFamily="2" charset="2"/>
              <a:buChar char="§"/>
            </a:pPr>
            <a:r>
              <a:rPr lang="en-GB" sz="1200"/>
              <a:t>Audit data and some MI Data containing details of a letter when it is locally printed, submitted for production printing or cancelled.</a:t>
            </a:r>
          </a:p>
          <a:p>
            <a:pPr marL="285750" indent="-285750">
              <a:spcBef>
                <a:spcPts val="600"/>
              </a:spcBef>
              <a:buFont typeface="Wingdings" panose="05000000000000000000" pitchFamily="2" charset="2"/>
              <a:buChar char="§"/>
            </a:pPr>
            <a:r>
              <a:rPr lang="en-GB" sz="1200"/>
              <a:t>Sort Code Brand mapping data.</a:t>
            </a:r>
          </a:p>
          <a:p>
            <a:pPr marL="285750" indent="-285750">
              <a:spcBef>
                <a:spcPts val="600"/>
              </a:spcBef>
              <a:buFont typeface="Wingdings" panose="05000000000000000000" pitchFamily="2" charset="2"/>
              <a:buChar char="§"/>
            </a:pPr>
            <a:r>
              <a:rPr lang="en-GB" sz="1200"/>
              <a:t>MI reporting data capture within Audit table</a:t>
            </a:r>
          </a:p>
          <a:p>
            <a:pPr marL="285750" indent="-285750">
              <a:spcBef>
                <a:spcPts val="600"/>
              </a:spcBef>
              <a:buFont typeface="Wingdings" panose="05000000000000000000" pitchFamily="2" charset="2"/>
              <a:buChar char="§"/>
            </a:pPr>
            <a:r>
              <a:rPr lang="en-GB" sz="1200"/>
              <a:t>Staff related group information required for authorization with the CCP application.</a:t>
            </a:r>
          </a:p>
          <a:p>
            <a:pPr marL="285750" indent="-285750">
              <a:spcBef>
                <a:spcPts val="600"/>
              </a:spcBef>
              <a:buFont typeface="Wingdings" panose="05000000000000000000" pitchFamily="2" charset="2"/>
              <a:buChar char="§"/>
            </a:pPr>
            <a:r>
              <a:rPr lang="en-GB" sz="1200"/>
              <a:t>Centre information containing details of centre to which the staffs belong.</a:t>
            </a:r>
          </a:p>
          <a:p>
            <a:pPr marL="285750" indent="-285750">
              <a:spcBef>
                <a:spcPts val="600"/>
              </a:spcBef>
              <a:buFont typeface="Wingdings" panose="05000000000000000000" pitchFamily="2" charset="2"/>
              <a:buChar char="§"/>
            </a:pPr>
            <a:r>
              <a:rPr lang="en-GB" sz="1200"/>
              <a:t>Team information containing details of team to which the staffs belong.</a:t>
            </a:r>
          </a:p>
          <a:p>
            <a:pPr marL="285750" indent="-285750">
              <a:spcBef>
                <a:spcPts val="600"/>
              </a:spcBef>
              <a:buFont typeface="Wingdings" panose="05000000000000000000" pitchFamily="2" charset="2"/>
              <a:buChar char="§"/>
            </a:pPr>
            <a:r>
              <a:rPr lang="en-GB" sz="1200"/>
              <a:t>Team assignment </a:t>
            </a:r>
          </a:p>
          <a:p>
            <a:pPr marL="285750" indent="-285750">
              <a:spcBef>
                <a:spcPts val="600"/>
              </a:spcBef>
              <a:buFont typeface="Wingdings" panose="05000000000000000000" pitchFamily="2" charset="2"/>
              <a:buChar char="§"/>
            </a:pPr>
            <a:r>
              <a:rPr lang="en-GB" sz="1200"/>
              <a:t>Team Maintenance</a:t>
            </a:r>
          </a:p>
          <a:p>
            <a:pPr marL="285750" indent="-285750">
              <a:spcBef>
                <a:spcPts val="600"/>
              </a:spcBef>
              <a:buFont typeface="Wingdings" panose="05000000000000000000" pitchFamily="2" charset="2"/>
              <a:buChar char="§"/>
            </a:pPr>
            <a:endParaRPr lang="en-GB" altLang="en-US" sz="1200">
              <a:solidFill>
                <a:schemeClr val="tx2"/>
              </a:solidFill>
              <a:latin typeface="RN House Sans Regular" panose="020B0504020203020204" pitchFamily="34" charset="0"/>
            </a:endParaRPr>
          </a:p>
          <a:p>
            <a:endParaRPr lang="en-GB" altLang="en-US" sz="1200">
              <a:solidFill>
                <a:schemeClr val="tx2"/>
              </a:solidFill>
              <a:latin typeface="RN House Sans Regular" panose="020B0504020203020204" pitchFamily="34" charset="0"/>
            </a:endParaRPr>
          </a:p>
          <a:p>
            <a:endParaRPr lang="en-GB" altLang="en-US" sz="1200">
              <a:solidFill>
                <a:schemeClr val="tx2"/>
              </a:solidFill>
              <a:latin typeface="RN House Sans Regular" panose="020B0504020203020204" pitchFamily="34" charset="0"/>
            </a:endParaRPr>
          </a:p>
          <a:p>
            <a:endParaRPr lang="en-GB">
              <a:solidFill>
                <a:schemeClr val="tx2"/>
              </a:solidFill>
              <a:latin typeface="RN House Sans" panose="020B0504020203020204" pitchFamily="34" charset="0"/>
              <a:cs typeface="Arial" panose="020B0604020202020204" pitchFamily="34" charset="0"/>
            </a:endParaRPr>
          </a:p>
          <a:p>
            <a:endParaRPr lang="en-GB" sz="1200"/>
          </a:p>
        </p:txBody>
      </p:sp>
      <p:sp>
        <p:nvSpPr>
          <p:cNvPr id="3" name="Slide Number Placeholder 2">
            <a:extLst>
              <a:ext uri="{FF2B5EF4-FFF2-40B4-BE49-F238E27FC236}">
                <a16:creationId xmlns:a16="http://schemas.microsoft.com/office/drawing/2014/main" id="{265366B4-5717-4658-855E-81E2E665A465}"/>
              </a:ext>
            </a:extLst>
          </p:cNvPr>
          <p:cNvSpPr>
            <a:spLocks noGrp="1"/>
          </p:cNvSpPr>
          <p:nvPr>
            <p:ph type="sldNum" sz="quarter" idx="10"/>
          </p:nvPr>
        </p:nvSpPr>
        <p:spPr/>
        <p:txBody>
          <a:bodyPr/>
          <a:lstStyle/>
          <a:p>
            <a:fld id="{08BDDC8D-36E9-467E-8CF1-750845950A7F}" type="slidenum">
              <a:rPr lang="en-GB" smtClean="0"/>
              <a:pPr/>
              <a:t>34</a:t>
            </a:fld>
            <a:endParaRPr lang="en-GB"/>
          </a:p>
        </p:txBody>
      </p:sp>
      <p:sp>
        <p:nvSpPr>
          <p:cNvPr id="4" name="Title 3">
            <a:extLst>
              <a:ext uri="{FF2B5EF4-FFF2-40B4-BE49-F238E27FC236}">
                <a16:creationId xmlns:a16="http://schemas.microsoft.com/office/drawing/2014/main" id="{0E0CEDDB-DF98-46D9-8835-40109490D597}"/>
              </a:ext>
            </a:extLst>
          </p:cNvPr>
          <p:cNvSpPr>
            <a:spLocks noGrp="1"/>
          </p:cNvSpPr>
          <p:nvPr>
            <p:ph type="title"/>
          </p:nvPr>
        </p:nvSpPr>
        <p:spPr/>
        <p:txBody>
          <a:bodyPr/>
          <a:lstStyle/>
          <a:p>
            <a:r>
              <a:rPr lang="en-GB" altLang="en-US"/>
              <a:t>Design: High Level Data Design - 1\4</a:t>
            </a:r>
            <a:endParaRPr lang="en-GB"/>
          </a:p>
        </p:txBody>
      </p:sp>
    </p:spTree>
    <p:extLst>
      <p:ext uri="{BB962C8B-B14F-4D97-AF65-F5344CB8AC3E}">
        <p14:creationId xmlns:p14="http://schemas.microsoft.com/office/powerpoint/2010/main" val="16470493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65366B4-5717-4658-855E-81E2E665A465}"/>
              </a:ext>
            </a:extLst>
          </p:cNvPr>
          <p:cNvSpPr>
            <a:spLocks noGrp="1"/>
          </p:cNvSpPr>
          <p:nvPr>
            <p:ph type="sldNum" sz="quarter" idx="10"/>
          </p:nvPr>
        </p:nvSpPr>
        <p:spPr/>
        <p:txBody>
          <a:bodyPr/>
          <a:lstStyle/>
          <a:p>
            <a:fld id="{08BDDC8D-36E9-467E-8CF1-750845950A7F}" type="slidenum">
              <a:rPr lang="en-GB" smtClean="0"/>
              <a:pPr/>
              <a:t>35</a:t>
            </a:fld>
            <a:endParaRPr lang="en-GB"/>
          </a:p>
        </p:txBody>
      </p:sp>
      <p:sp>
        <p:nvSpPr>
          <p:cNvPr id="4" name="Title 3">
            <a:extLst>
              <a:ext uri="{FF2B5EF4-FFF2-40B4-BE49-F238E27FC236}">
                <a16:creationId xmlns:a16="http://schemas.microsoft.com/office/drawing/2014/main" id="{0E0CEDDB-DF98-46D9-8835-40109490D597}"/>
              </a:ext>
            </a:extLst>
          </p:cNvPr>
          <p:cNvSpPr>
            <a:spLocks noGrp="1"/>
          </p:cNvSpPr>
          <p:nvPr>
            <p:ph type="title"/>
          </p:nvPr>
        </p:nvSpPr>
        <p:spPr/>
        <p:txBody>
          <a:bodyPr/>
          <a:lstStyle/>
          <a:p>
            <a:r>
              <a:rPr lang="en-GB" altLang="en-US"/>
              <a:t>Design: High Level Data Design - 2\4</a:t>
            </a:r>
            <a:endParaRPr lang="en-GB"/>
          </a:p>
        </p:txBody>
      </p:sp>
      <p:pic>
        <p:nvPicPr>
          <p:cNvPr id="8" name="Picture 7">
            <a:extLst>
              <a:ext uri="{FF2B5EF4-FFF2-40B4-BE49-F238E27FC236}">
                <a16:creationId xmlns:a16="http://schemas.microsoft.com/office/drawing/2014/main" id="{A5F4EA64-3432-40F8-99E9-60E8174BF6F4}"/>
              </a:ext>
            </a:extLst>
          </p:cNvPr>
          <p:cNvPicPr>
            <a:picLocks noChangeAspect="1"/>
          </p:cNvPicPr>
          <p:nvPr/>
        </p:nvPicPr>
        <p:blipFill>
          <a:blip r:embed="rId2"/>
          <a:stretch>
            <a:fillRect/>
          </a:stretch>
        </p:blipFill>
        <p:spPr>
          <a:xfrm>
            <a:off x="474116" y="1616227"/>
            <a:ext cx="9745168" cy="5227025"/>
          </a:xfrm>
          <a:prstGeom prst="rect">
            <a:avLst/>
          </a:prstGeom>
        </p:spPr>
      </p:pic>
    </p:spTree>
    <p:extLst>
      <p:ext uri="{BB962C8B-B14F-4D97-AF65-F5344CB8AC3E}">
        <p14:creationId xmlns:p14="http://schemas.microsoft.com/office/powerpoint/2010/main" val="17597441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BDE04A-6AF1-45FA-BCD3-732319CF74A4}"/>
              </a:ext>
            </a:extLst>
          </p:cNvPr>
          <p:cNvSpPr>
            <a:spLocks noGrp="1"/>
          </p:cNvSpPr>
          <p:nvPr>
            <p:ph sz="quarter" idx="11"/>
          </p:nvPr>
        </p:nvSpPr>
        <p:spPr>
          <a:xfrm>
            <a:off x="486000" y="1320800"/>
            <a:ext cx="8568000" cy="5297474"/>
          </a:xfrm>
        </p:spPr>
        <p:txBody>
          <a:bodyPr/>
          <a:lstStyle/>
          <a:p>
            <a:pPr marL="285750" indent="-285750">
              <a:spcBef>
                <a:spcPts val="600"/>
              </a:spcBef>
              <a:buFont typeface="Wingdings" panose="05000000000000000000" pitchFamily="2" charset="2"/>
              <a:buChar char="§"/>
            </a:pPr>
            <a:endParaRPr lang="en-GB" sz="100" b="1" dirty="0"/>
          </a:p>
          <a:p>
            <a:pPr>
              <a:spcBef>
                <a:spcPts val="600"/>
              </a:spcBef>
            </a:pPr>
            <a:r>
              <a:rPr lang="en-GB" sz="1200" b="1" dirty="0"/>
              <a:t>Communication Services (CS)</a:t>
            </a:r>
          </a:p>
          <a:p>
            <a:pPr>
              <a:spcBef>
                <a:spcPts val="600"/>
              </a:spcBef>
            </a:pPr>
            <a:r>
              <a:rPr lang="en-GB" sz="1200" dirty="0"/>
              <a:t>The CCM service databases will maintain following details </a:t>
            </a:r>
          </a:p>
          <a:p>
            <a:pPr marL="285750" indent="-285750">
              <a:spcBef>
                <a:spcPts val="600"/>
              </a:spcBef>
              <a:buFont typeface="Wingdings" panose="05000000000000000000" pitchFamily="2" charset="2"/>
              <a:buChar char="§"/>
            </a:pPr>
            <a:r>
              <a:rPr lang="en-GB" sz="1200" dirty="0"/>
              <a:t>Print Spool or document generation information</a:t>
            </a:r>
          </a:p>
          <a:p>
            <a:pPr marL="285750" indent="-285750">
              <a:spcBef>
                <a:spcPts val="600"/>
              </a:spcBef>
              <a:buFont typeface="Wingdings" panose="05000000000000000000" pitchFamily="2" charset="2"/>
              <a:buChar char="§"/>
            </a:pPr>
            <a:r>
              <a:rPr lang="en-GB" sz="1200" dirty="0"/>
              <a:t>Core services instance lookup &amp; customer events update</a:t>
            </a:r>
          </a:p>
          <a:p>
            <a:pPr marL="285750" indent="-285750">
              <a:spcBef>
                <a:spcPts val="600"/>
              </a:spcBef>
              <a:buFont typeface="Wingdings" panose="05000000000000000000" pitchFamily="2" charset="2"/>
              <a:buChar char="§"/>
            </a:pPr>
            <a:r>
              <a:rPr lang="en-GB" sz="1200" dirty="0"/>
              <a:t>Management Information</a:t>
            </a:r>
          </a:p>
          <a:p>
            <a:pPr marL="285750" indent="-285750">
              <a:spcBef>
                <a:spcPts val="600"/>
              </a:spcBef>
              <a:buFont typeface="Wingdings" panose="05000000000000000000" pitchFamily="2" charset="2"/>
              <a:buChar char="§"/>
            </a:pPr>
            <a:r>
              <a:rPr lang="en-GB" sz="1200" dirty="0"/>
              <a:t>Data Transformation</a:t>
            </a:r>
          </a:p>
          <a:p>
            <a:pPr marL="285750" indent="-285750">
              <a:spcBef>
                <a:spcPts val="600"/>
              </a:spcBef>
              <a:buFont typeface="Wingdings" panose="05000000000000000000" pitchFamily="2" charset="2"/>
              <a:buChar char="§"/>
            </a:pPr>
            <a:r>
              <a:rPr lang="en-GB" sz="1200" dirty="0"/>
              <a:t>Communication Tracking information</a:t>
            </a:r>
          </a:p>
          <a:p>
            <a:pPr marL="285750" indent="-285750">
              <a:spcBef>
                <a:spcPts val="600"/>
              </a:spcBef>
              <a:buFont typeface="Wingdings" panose="05000000000000000000" pitchFamily="2" charset="2"/>
              <a:buChar char="§"/>
            </a:pPr>
            <a:endParaRPr lang="en-GB" sz="1200" dirty="0"/>
          </a:p>
          <a:p>
            <a:pPr>
              <a:spcBef>
                <a:spcPts val="600"/>
              </a:spcBef>
            </a:pPr>
            <a:r>
              <a:rPr lang="en-GB" sz="1200" b="1" dirty="0"/>
              <a:t>Data Retention:</a:t>
            </a:r>
          </a:p>
          <a:p>
            <a:pPr marL="171450" indent="-171450">
              <a:spcBef>
                <a:spcPts val="600"/>
              </a:spcBef>
              <a:buFont typeface="Arial" panose="020B0604020202020204" pitchFamily="34" charset="0"/>
              <a:buChar char="•"/>
            </a:pPr>
            <a:r>
              <a:rPr lang="en-GB" sz="1200" dirty="0"/>
              <a:t>Order data are retained in Document DB for 7 years, PDF’s generated as part of the order are also retained in S3 for 7 days</a:t>
            </a:r>
          </a:p>
          <a:p>
            <a:pPr marL="171450" indent="-171450">
              <a:spcBef>
                <a:spcPts val="600"/>
              </a:spcBef>
              <a:buFont typeface="Arial" panose="020B0604020202020204" pitchFamily="34" charset="0"/>
              <a:buChar char="•"/>
            </a:pPr>
            <a:r>
              <a:rPr lang="en-GB" sz="1200" dirty="0"/>
              <a:t>MP internal files VPF &amp; VPF Index files generated are retained in S3 for 3 days for any re-processing requirement</a:t>
            </a:r>
            <a:endParaRPr lang="en-GB" altLang="en-US" sz="1200" dirty="0">
              <a:solidFill>
                <a:schemeClr val="tx2"/>
              </a:solidFill>
              <a:latin typeface="RN House Sans Regular" panose="020B0504020203020204" pitchFamily="34" charset="0"/>
            </a:endParaRPr>
          </a:p>
          <a:p>
            <a:endParaRPr lang="en-GB" altLang="en-US" sz="1200" dirty="0">
              <a:solidFill>
                <a:schemeClr val="tx2"/>
              </a:solidFill>
              <a:latin typeface="RN House Sans Regular" panose="020B0504020203020204" pitchFamily="34" charset="0"/>
            </a:endParaRPr>
          </a:p>
          <a:p>
            <a:endParaRPr lang="en-GB" altLang="en-US" sz="1200" dirty="0">
              <a:solidFill>
                <a:schemeClr val="tx2"/>
              </a:solidFill>
              <a:latin typeface="RN House Sans Regular" panose="020B0504020203020204" pitchFamily="34" charset="0"/>
            </a:endParaRPr>
          </a:p>
          <a:p>
            <a:endParaRPr lang="en-GB" dirty="0">
              <a:solidFill>
                <a:schemeClr val="tx2"/>
              </a:solidFill>
              <a:latin typeface="RN House Sans" panose="020B0504020203020204" pitchFamily="34" charset="0"/>
              <a:cs typeface="Arial" panose="020B0604020202020204" pitchFamily="34" charset="0"/>
            </a:endParaRPr>
          </a:p>
          <a:p>
            <a:endParaRPr lang="en-GB" sz="1200" dirty="0"/>
          </a:p>
        </p:txBody>
      </p:sp>
      <p:sp>
        <p:nvSpPr>
          <p:cNvPr id="3" name="Slide Number Placeholder 2">
            <a:extLst>
              <a:ext uri="{FF2B5EF4-FFF2-40B4-BE49-F238E27FC236}">
                <a16:creationId xmlns:a16="http://schemas.microsoft.com/office/drawing/2014/main" id="{265366B4-5717-4658-855E-81E2E665A465}"/>
              </a:ext>
            </a:extLst>
          </p:cNvPr>
          <p:cNvSpPr>
            <a:spLocks noGrp="1"/>
          </p:cNvSpPr>
          <p:nvPr>
            <p:ph type="sldNum" sz="quarter" idx="10"/>
          </p:nvPr>
        </p:nvSpPr>
        <p:spPr/>
        <p:txBody>
          <a:bodyPr/>
          <a:lstStyle/>
          <a:p>
            <a:fld id="{08BDDC8D-36E9-467E-8CF1-750845950A7F}" type="slidenum">
              <a:rPr lang="en-GB" smtClean="0"/>
              <a:pPr/>
              <a:t>36</a:t>
            </a:fld>
            <a:endParaRPr lang="en-GB"/>
          </a:p>
        </p:txBody>
      </p:sp>
      <p:sp>
        <p:nvSpPr>
          <p:cNvPr id="4" name="Title 3">
            <a:extLst>
              <a:ext uri="{FF2B5EF4-FFF2-40B4-BE49-F238E27FC236}">
                <a16:creationId xmlns:a16="http://schemas.microsoft.com/office/drawing/2014/main" id="{0E0CEDDB-DF98-46D9-8835-40109490D597}"/>
              </a:ext>
            </a:extLst>
          </p:cNvPr>
          <p:cNvSpPr>
            <a:spLocks noGrp="1"/>
          </p:cNvSpPr>
          <p:nvPr>
            <p:ph type="title"/>
          </p:nvPr>
        </p:nvSpPr>
        <p:spPr/>
        <p:txBody>
          <a:bodyPr/>
          <a:lstStyle/>
          <a:p>
            <a:r>
              <a:rPr lang="en-GB" altLang="en-US"/>
              <a:t>Design: High Level Data Design - 3\4</a:t>
            </a:r>
            <a:endParaRPr lang="en-GB"/>
          </a:p>
        </p:txBody>
      </p:sp>
    </p:spTree>
    <p:extLst>
      <p:ext uri="{BB962C8B-B14F-4D97-AF65-F5344CB8AC3E}">
        <p14:creationId xmlns:p14="http://schemas.microsoft.com/office/powerpoint/2010/main" val="29875999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B4281D-A156-497A-9FAC-48AB0E2B3134}"/>
              </a:ext>
            </a:extLst>
          </p:cNvPr>
          <p:cNvSpPr>
            <a:spLocks noGrp="1"/>
          </p:cNvSpPr>
          <p:nvPr>
            <p:ph type="sldNum" sz="quarter" idx="10"/>
          </p:nvPr>
        </p:nvSpPr>
        <p:spPr/>
        <p:txBody>
          <a:bodyPr/>
          <a:lstStyle/>
          <a:p>
            <a:fld id="{08BDDC8D-36E9-467E-8CF1-750845950A7F}" type="slidenum">
              <a:rPr lang="en-GB" smtClean="0"/>
              <a:pPr/>
              <a:t>37</a:t>
            </a:fld>
            <a:endParaRPr lang="en-GB"/>
          </a:p>
        </p:txBody>
      </p:sp>
      <p:sp>
        <p:nvSpPr>
          <p:cNvPr id="4" name="Title 3">
            <a:extLst>
              <a:ext uri="{FF2B5EF4-FFF2-40B4-BE49-F238E27FC236}">
                <a16:creationId xmlns:a16="http://schemas.microsoft.com/office/drawing/2014/main" id="{FE3BDD35-42DD-400E-9BE1-A9E561B270EF}"/>
              </a:ext>
            </a:extLst>
          </p:cNvPr>
          <p:cNvSpPr>
            <a:spLocks noGrp="1"/>
          </p:cNvSpPr>
          <p:nvPr>
            <p:ph type="title"/>
          </p:nvPr>
        </p:nvSpPr>
        <p:spPr/>
        <p:txBody>
          <a:bodyPr/>
          <a:lstStyle/>
          <a:p>
            <a:r>
              <a:rPr lang="en-GB" altLang="en-US"/>
              <a:t>Design: Infrastructure Design – As Is</a:t>
            </a:r>
            <a:endParaRPr lang="en-GB">
              <a:highlight>
                <a:srgbClr val="FFFF00"/>
              </a:highlight>
            </a:endParaRPr>
          </a:p>
        </p:txBody>
      </p:sp>
      <p:pic>
        <p:nvPicPr>
          <p:cNvPr id="7" name="Picture 7" descr="Diagram&#10;&#10;Description automatically generated">
            <a:extLst>
              <a:ext uri="{FF2B5EF4-FFF2-40B4-BE49-F238E27FC236}">
                <a16:creationId xmlns:a16="http://schemas.microsoft.com/office/drawing/2014/main" id="{A41AEB29-3C3E-5731-B640-E4208B863FC2}"/>
              </a:ext>
            </a:extLst>
          </p:cNvPr>
          <p:cNvPicPr>
            <a:picLocks noChangeAspect="1"/>
          </p:cNvPicPr>
          <p:nvPr/>
        </p:nvPicPr>
        <p:blipFill>
          <a:blip r:embed="rId2"/>
          <a:stretch>
            <a:fillRect/>
          </a:stretch>
        </p:blipFill>
        <p:spPr>
          <a:xfrm>
            <a:off x="252764" y="1655891"/>
            <a:ext cx="10076185" cy="5011827"/>
          </a:xfrm>
          <a:prstGeom prst="rect">
            <a:avLst/>
          </a:prstGeom>
        </p:spPr>
      </p:pic>
    </p:spTree>
    <p:extLst>
      <p:ext uri="{BB962C8B-B14F-4D97-AF65-F5344CB8AC3E}">
        <p14:creationId xmlns:p14="http://schemas.microsoft.com/office/powerpoint/2010/main" val="2854467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B4281D-A156-497A-9FAC-48AB0E2B3134}"/>
              </a:ext>
            </a:extLst>
          </p:cNvPr>
          <p:cNvSpPr>
            <a:spLocks noGrp="1"/>
          </p:cNvSpPr>
          <p:nvPr>
            <p:ph type="sldNum" sz="quarter" idx="10"/>
          </p:nvPr>
        </p:nvSpPr>
        <p:spPr/>
        <p:txBody>
          <a:bodyPr/>
          <a:lstStyle/>
          <a:p>
            <a:fld id="{08BDDC8D-36E9-467E-8CF1-750845950A7F}" type="slidenum">
              <a:rPr lang="en-GB" smtClean="0"/>
              <a:pPr/>
              <a:t>38</a:t>
            </a:fld>
            <a:endParaRPr lang="en-GB"/>
          </a:p>
        </p:txBody>
      </p:sp>
      <p:sp>
        <p:nvSpPr>
          <p:cNvPr id="4" name="Title 3">
            <a:extLst>
              <a:ext uri="{FF2B5EF4-FFF2-40B4-BE49-F238E27FC236}">
                <a16:creationId xmlns:a16="http://schemas.microsoft.com/office/drawing/2014/main" id="{FE3BDD35-42DD-400E-9BE1-A9E561B270EF}"/>
              </a:ext>
            </a:extLst>
          </p:cNvPr>
          <p:cNvSpPr>
            <a:spLocks noGrp="1"/>
          </p:cNvSpPr>
          <p:nvPr>
            <p:ph type="title"/>
          </p:nvPr>
        </p:nvSpPr>
        <p:spPr>
          <a:xfrm>
            <a:off x="278182" y="133171"/>
            <a:ext cx="8568000" cy="536058"/>
          </a:xfrm>
        </p:spPr>
        <p:txBody>
          <a:bodyPr/>
          <a:lstStyle/>
          <a:p>
            <a:r>
              <a:rPr lang="en-GB" altLang="en-US" dirty="0"/>
              <a:t>Design: Infrastructure Design – To Be</a:t>
            </a:r>
            <a:endParaRPr lang="en-GB" dirty="0"/>
          </a:p>
        </p:txBody>
      </p:sp>
      <p:pic>
        <p:nvPicPr>
          <p:cNvPr id="5" name="Graphic 4" descr="Send">
            <a:extLst>
              <a:ext uri="{FF2B5EF4-FFF2-40B4-BE49-F238E27FC236}">
                <a16:creationId xmlns:a16="http://schemas.microsoft.com/office/drawing/2014/main" id="{02ACCB9A-3F1E-4319-B548-2C0EF07476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C4378080-2030-31D6-9412-8E3F32422ECB}"/>
              </a:ext>
            </a:extLst>
          </p:cNvPr>
          <p:cNvPicPr>
            <a:picLocks noChangeAspect="1"/>
          </p:cNvPicPr>
          <p:nvPr/>
        </p:nvPicPr>
        <p:blipFill>
          <a:blip r:embed="rId4"/>
          <a:stretch>
            <a:fillRect/>
          </a:stretch>
        </p:blipFill>
        <p:spPr>
          <a:xfrm>
            <a:off x="278182" y="1424940"/>
            <a:ext cx="9810750" cy="5440802"/>
          </a:xfrm>
          <a:prstGeom prst="rect">
            <a:avLst/>
          </a:prstGeom>
        </p:spPr>
      </p:pic>
    </p:spTree>
    <p:extLst>
      <p:ext uri="{BB962C8B-B14F-4D97-AF65-F5344CB8AC3E}">
        <p14:creationId xmlns:p14="http://schemas.microsoft.com/office/powerpoint/2010/main" val="26268556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0FA595-AF50-0FCF-DFF7-043778A0C24E}"/>
              </a:ext>
            </a:extLst>
          </p:cNvPr>
          <p:cNvSpPr>
            <a:spLocks noGrp="1"/>
          </p:cNvSpPr>
          <p:nvPr>
            <p:ph type="sldNum" sz="quarter" idx="10"/>
          </p:nvPr>
        </p:nvSpPr>
        <p:spPr/>
        <p:txBody>
          <a:bodyPr/>
          <a:lstStyle/>
          <a:p>
            <a:fld id="{08BDDC8D-36E9-467E-8CF1-750845950A7F}" type="slidenum">
              <a:rPr lang="en-GB" smtClean="0"/>
              <a:pPr/>
              <a:t>39</a:t>
            </a:fld>
            <a:endParaRPr lang="en-GB"/>
          </a:p>
        </p:txBody>
      </p:sp>
      <p:sp>
        <p:nvSpPr>
          <p:cNvPr id="4" name="Title 3">
            <a:extLst>
              <a:ext uri="{FF2B5EF4-FFF2-40B4-BE49-F238E27FC236}">
                <a16:creationId xmlns:a16="http://schemas.microsoft.com/office/drawing/2014/main" id="{991D58E8-D3B3-6671-6A44-F241A468A70D}"/>
              </a:ext>
            </a:extLst>
          </p:cNvPr>
          <p:cNvSpPr>
            <a:spLocks noGrp="1"/>
          </p:cNvSpPr>
          <p:nvPr>
            <p:ph type="title"/>
          </p:nvPr>
        </p:nvSpPr>
        <p:spPr>
          <a:xfrm>
            <a:off x="243000" y="133171"/>
            <a:ext cx="8568000" cy="375984"/>
          </a:xfrm>
        </p:spPr>
        <p:txBody>
          <a:bodyPr/>
          <a:lstStyle/>
          <a:p>
            <a:r>
              <a:rPr lang="en-US" dirty="0"/>
              <a:t>MessagePoint EKS Cluster</a:t>
            </a:r>
            <a:endParaRPr lang="en-GB" dirty="0"/>
          </a:p>
        </p:txBody>
      </p:sp>
      <p:sp>
        <p:nvSpPr>
          <p:cNvPr id="13" name="Content Placeholder 1">
            <a:extLst>
              <a:ext uri="{FF2B5EF4-FFF2-40B4-BE49-F238E27FC236}">
                <a16:creationId xmlns:a16="http://schemas.microsoft.com/office/drawing/2014/main" id="{57A725D7-8BB0-2AE6-8072-2912E2915C16}"/>
              </a:ext>
            </a:extLst>
          </p:cNvPr>
          <p:cNvSpPr>
            <a:spLocks noGrp="1"/>
          </p:cNvSpPr>
          <p:nvPr>
            <p:ph sz="quarter" idx="11"/>
          </p:nvPr>
        </p:nvSpPr>
        <p:spPr>
          <a:xfrm>
            <a:off x="296126" y="612605"/>
            <a:ext cx="3680412" cy="775107"/>
          </a:xfrm>
        </p:spPr>
        <p:txBody>
          <a:bodyPr/>
          <a:lstStyle/>
          <a:p>
            <a:pPr>
              <a:spcBef>
                <a:spcPts val="600"/>
              </a:spcBef>
            </a:pPr>
            <a:r>
              <a:rPr lang="en-IN" sz="900" dirty="0"/>
              <a:t>Below diagram depicts the </a:t>
            </a:r>
            <a:r>
              <a:rPr lang="en-IN" sz="900" dirty="0" err="1"/>
              <a:t>MessagePoint</a:t>
            </a:r>
            <a:r>
              <a:rPr lang="en-IN" sz="900" dirty="0"/>
              <a:t> EKS Cluster with:</a:t>
            </a:r>
          </a:p>
          <a:p>
            <a:pPr marL="171450" indent="-171450">
              <a:spcBef>
                <a:spcPts val="600"/>
              </a:spcBef>
              <a:buFont typeface="Arial" panose="020B0604020202020204" pitchFamily="34" charset="0"/>
              <a:buChar char="•"/>
            </a:pPr>
            <a:r>
              <a:rPr lang="en-IN" sz="900" dirty="0"/>
              <a:t>3 Node Groups one each for WEB, Messaging &amp; Job Manager</a:t>
            </a:r>
          </a:p>
          <a:p>
            <a:pPr marL="171450" indent="-171450">
              <a:spcBef>
                <a:spcPts val="600"/>
              </a:spcBef>
              <a:buFont typeface="Arial" panose="020B0604020202020204" pitchFamily="34" charset="0"/>
              <a:buChar char="•"/>
            </a:pPr>
            <a:r>
              <a:rPr lang="en-IN" sz="900" dirty="0"/>
              <a:t>Each Node Groups consists of 3 Nodes spread across 3 AZs</a:t>
            </a:r>
          </a:p>
        </p:txBody>
      </p:sp>
      <p:sp>
        <p:nvSpPr>
          <p:cNvPr id="2" name="Content Placeholder 1">
            <a:extLst>
              <a:ext uri="{FF2B5EF4-FFF2-40B4-BE49-F238E27FC236}">
                <a16:creationId xmlns:a16="http://schemas.microsoft.com/office/drawing/2014/main" id="{D6911C79-9D65-1AFE-290D-BB4719AA80DA}"/>
              </a:ext>
            </a:extLst>
          </p:cNvPr>
          <p:cNvSpPr txBox="1">
            <a:spLocks/>
          </p:cNvSpPr>
          <p:nvPr/>
        </p:nvSpPr>
        <p:spPr bwMode="gray">
          <a:xfrm>
            <a:off x="7134228" y="7040551"/>
            <a:ext cx="3191278" cy="501207"/>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pPr>
              <a:spcBef>
                <a:spcPts val="600"/>
              </a:spcBef>
            </a:pPr>
            <a:r>
              <a:rPr lang="en-IN" sz="900" b="1" dirty="0"/>
              <a:t>Note: Tough the standard is to deploy workloads across 3 AZs, the plan is to deploy them only in 2 AZs as 2CP is a non-IBS application &amp; will meet the RTO = 24 Hrs </a:t>
            </a:r>
          </a:p>
        </p:txBody>
      </p:sp>
      <p:pic>
        <p:nvPicPr>
          <p:cNvPr id="6" name="Picture 5">
            <a:extLst>
              <a:ext uri="{FF2B5EF4-FFF2-40B4-BE49-F238E27FC236}">
                <a16:creationId xmlns:a16="http://schemas.microsoft.com/office/drawing/2014/main" id="{EDC9A7D1-0E1A-42CE-34AF-FAE48C8A87CF}"/>
              </a:ext>
            </a:extLst>
          </p:cNvPr>
          <p:cNvPicPr>
            <a:picLocks noChangeAspect="1"/>
          </p:cNvPicPr>
          <p:nvPr/>
        </p:nvPicPr>
        <p:blipFill>
          <a:blip r:embed="rId2"/>
          <a:stretch>
            <a:fillRect/>
          </a:stretch>
        </p:blipFill>
        <p:spPr>
          <a:xfrm>
            <a:off x="209626" y="1264483"/>
            <a:ext cx="8975428" cy="5684175"/>
          </a:xfrm>
          <a:prstGeom prst="rect">
            <a:avLst/>
          </a:prstGeom>
        </p:spPr>
      </p:pic>
    </p:spTree>
    <p:extLst>
      <p:ext uri="{BB962C8B-B14F-4D97-AF65-F5344CB8AC3E}">
        <p14:creationId xmlns:p14="http://schemas.microsoft.com/office/powerpoint/2010/main" val="2245958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B12060-73A8-4B15-A028-7768889DFC5B}"/>
              </a:ext>
            </a:extLst>
          </p:cNvPr>
          <p:cNvSpPr>
            <a:spLocks noGrp="1"/>
          </p:cNvSpPr>
          <p:nvPr>
            <p:ph sz="quarter" idx="11"/>
          </p:nvPr>
        </p:nvSpPr>
        <p:spPr>
          <a:xfrm>
            <a:off x="498962" y="6478659"/>
            <a:ext cx="9434513" cy="852479"/>
          </a:xfrm>
        </p:spPr>
        <p:txBody>
          <a:bodyPr/>
          <a:lstStyle/>
          <a:p>
            <a:pPr>
              <a:spcBef>
                <a:spcPct val="50000"/>
              </a:spcBef>
              <a:buClr>
                <a:schemeClr val="accent1"/>
              </a:buClr>
              <a:buSzPct val="95000"/>
              <a:defRPr/>
            </a:pPr>
            <a:r>
              <a:rPr lang="en-GB" sz="1000"/>
              <a:t>Platforms in the context of this slide are Application, Feature or Infrastructure teams responsible for the design and delivery of constituent components of the Solution. Please include all platforms that are impacted, adding new rows where needed. All impacted platforms need to be syndicated prior to submission to the Design Authority and their approval to, or comments on, the design proposal noted.</a:t>
            </a:r>
          </a:p>
          <a:p>
            <a:pPr>
              <a:spcBef>
                <a:spcPct val="50000"/>
              </a:spcBef>
              <a:buClr>
                <a:schemeClr val="accent1"/>
              </a:buClr>
              <a:buSzPct val="95000"/>
              <a:defRPr/>
            </a:pPr>
            <a:r>
              <a:rPr lang="en-GB" sz="1000"/>
              <a:t>For Design Areas not impacted, please mark as n/a.</a:t>
            </a:r>
          </a:p>
          <a:p>
            <a:endParaRPr lang="en-GB" sz="1000"/>
          </a:p>
        </p:txBody>
      </p:sp>
      <p:sp>
        <p:nvSpPr>
          <p:cNvPr id="3" name="Slide Number Placeholder 2">
            <a:extLst>
              <a:ext uri="{FF2B5EF4-FFF2-40B4-BE49-F238E27FC236}">
                <a16:creationId xmlns:a16="http://schemas.microsoft.com/office/drawing/2014/main" id="{55F044C9-8731-4A91-9389-C86458380C40}"/>
              </a:ext>
            </a:extLst>
          </p:cNvPr>
          <p:cNvSpPr>
            <a:spLocks noGrp="1"/>
          </p:cNvSpPr>
          <p:nvPr>
            <p:ph type="sldNum" sz="quarter" idx="10"/>
          </p:nvPr>
        </p:nvSpPr>
        <p:spPr/>
        <p:txBody>
          <a:bodyPr/>
          <a:lstStyle/>
          <a:p>
            <a:fld id="{08BDDC8D-36E9-467E-8CF1-750845950A7F}" type="slidenum">
              <a:rPr lang="en-GB" smtClean="0"/>
              <a:pPr/>
              <a:t>4</a:t>
            </a:fld>
            <a:endParaRPr lang="en-GB"/>
          </a:p>
        </p:txBody>
      </p:sp>
      <p:sp>
        <p:nvSpPr>
          <p:cNvPr id="4" name="Title 3">
            <a:extLst>
              <a:ext uri="{FF2B5EF4-FFF2-40B4-BE49-F238E27FC236}">
                <a16:creationId xmlns:a16="http://schemas.microsoft.com/office/drawing/2014/main" id="{F912FCC9-59F2-45FE-825B-20DBC4A2DBD7}"/>
              </a:ext>
            </a:extLst>
          </p:cNvPr>
          <p:cNvSpPr>
            <a:spLocks noGrp="1"/>
          </p:cNvSpPr>
          <p:nvPr>
            <p:ph type="title"/>
          </p:nvPr>
        </p:nvSpPr>
        <p:spPr/>
        <p:txBody>
          <a:bodyPr/>
          <a:lstStyle/>
          <a:p>
            <a:r>
              <a:rPr lang="en-GB" altLang="en-US"/>
              <a:t>Introduction: Engaged Design Areas and Feedback (2/2)</a:t>
            </a:r>
            <a:endParaRPr lang="en-GB"/>
          </a:p>
        </p:txBody>
      </p:sp>
      <p:pic>
        <p:nvPicPr>
          <p:cNvPr id="7" name="Graphic 4" descr="Send">
            <a:extLst>
              <a:ext uri="{FF2B5EF4-FFF2-40B4-BE49-F238E27FC236}">
                <a16:creationId xmlns:a16="http://schemas.microsoft.com/office/drawing/2014/main" id="{4FA8BA83-7686-4B3F-AB6C-3246A7D8C3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8" name="Table 7">
            <a:extLst>
              <a:ext uri="{FF2B5EF4-FFF2-40B4-BE49-F238E27FC236}">
                <a16:creationId xmlns:a16="http://schemas.microsoft.com/office/drawing/2014/main" id="{A45D0564-C338-480F-9C34-B2F99930A559}"/>
              </a:ext>
            </a:extLst>
          </p:cNvPr>
          <p:cNvGraphicFramePr>
            <a:graphicFrameLocks noGrp="1"/>
          </p:cNvGraphicFramePr>
          <p:nvPr>
            <p:extLst>
              <p:ext uri="{D42A27DB-BD31-4B8C-83A1-F6EECF244321}">
                <p14:modId xmlns:p14="http://schemas.microsoft.com/office/powerpoint/2010/main" val="2852036472"/>
              </p:ext>
            </p:extLst>
          </p:nvPr>
        </p:nvGraphicFramePr>
        <p:xfrm>
          <a:off x="413068" y="1161713"/>
          <a:ext cx="8713864" cy="3761772"/>
        </p:xfrm>
        <a:graphic>
          <a:graphicData uri="http://schemas.openxmlformats.org/drawingml/2006/table">
            <a:tbl>
              <a:tblPr firstRow="1" bandRow="1">
                <a:tableStyleId>{5C22544A-7EE6-4342-B048-85BDC9FD1C3A}</a:tableStyleId>
              </a:tblPr>
              <a:tblGrid>
                <a:gridCol w="2019681">
                  <a:extLst>
                    <a:ext uri="{9D8B030D-6E8A-4147-A177-3AD203B41FA5}">
                      <a16:colId xmlns:a16="http://schemas.microsoft.com/office/drawing/2014/main" val="1874470319"/>
                    </a:ext>
                  </a:extLst>
                </a:gridCol>
                <a:gridCol w="2587752">
                  <a:extLst>
                    <a:ext uri="{9D8B030D-6E8A-4147-A177-3AD203B41FA5}">
                      <a16:colId xmlns:a16="http://schemas.microsoft.com/office/drawing/2014/main" val="1223887062"/>
                    </a:ext>
                  </a:extLst>
                </a:gridCol>
                <a:gridCol w="4106431">
                  <a:extLst>
                    <a:ext uri="{9D8B030D-6E8A-4147-A177-3AD203B41FA5}">
                      <a16:colId xmlns:a16="http://schemas.microsoft.com/office/drawing/2014/main" val="3516689961"/>
                    </a:ext>
                  </a:extLst>
                </a:gridCol>
              </a:tblGrid>
              <a:tr h="506209">
                <a:tc>
                  <a:txBody>
                    <a:bodyPr/>
                    <a:lstStyle/>
                    <a:p>
                      <a:r>
                        <a:rPr lang="en-GB" sz="1050">
                          <a:solidFill>
                            <a:schemeClr val="bg1">
                              <a:lumMod val="95000"/>
                            </a:schemeClr>
                          </a:solidFill>
                        </a:rPr>
                        <a:t>Design Area </a:t>
                      </a:r>
                      <a:br>
                        <a:rPr lang="en-GB" sz="1050">
                          <a:solidFill>
                            <a:schemeClr val="bg1">
                              <a:lumMod val="95000"/>
                            </a:schemeClr>
                          </a:solidFill>
                        </a:rPr>
                      </a:br>
                      <a:r>
                        <a:rPr lang="en-GB" sz="900" b="0">
                          <a:solidFill>
                            <a:schemeClr val="bg1">
                              <a:lumMod val="95000"/>
                            </a:schemeClr>
                          </a:solidFill>
                        </a:rPr>
                        <a:t>(Domain, </a:t>
                      </a:r>
                      <a:r>
                        <a:rPr lang="en-GB" sz="900" b="0" err="1">
                          <a:solidFill>
                            <a:schemeClr val="bg1">
                              <a:lumMod val="95000"/>
                            </a:schemeClr>
                          </a:solidFill>
                        </a:rPr>
                        <a:t>CoE</a:t>
                      </a:r>
                      <a:r>
                        <a:rPr lang="en-GB" sz="900" b="0">
                          <a:solidFill>
                            <a:schemeClr val="bg1">
                              <a:lumMod val="95000"/>
                            </a:schemeClr>
                          </a:solidFill>
                        </a:rPr>
                        <a:t> or Franchise)</a:t>
                      </a:r>
                    </a:p>
                    <a:p>
                      <a:r>
                        <a:rPr lang="en-GB" sz="900" b="0">
                          <a:solidFill>
                            <a:schemeClr val="bg1">
                              <a:lumMod val="95000"/>
                            </a:schemeClr>
                          </a:solidFill>
                        </a:rPr>
                        <a:t>(Add additional domains, if required)</a:t>
                      </a:r>
                      <a:endParaRPr lang="en-GB" sz="1000" b="0">
                        <a:solidFill>
                          <a:schemeClr val="bg1">
                            <a:lumMod val="95000"/>
                          </a:schemeClr>
                        </a:solidFill>
                      </a:endParaRPr>
                    </a:p>
                  </a:txBody>
                  <a:tcPr marL="91437" marR="91437" marT="45718" marB="45718"/>
                </a:tc>
                <a:tc>
                  <a:txBody>
                    <a:bodyPr/>
                    <a:lstStyle/>
                    <a:p>
                      <a:r>
                        <a:rPr lang="en-GB" sz="1050">
                          <a:solidFill>
                            <a:schemeClr val="bg1">
                              <a:lumMod val="95000"/>
                            </a:schemeClr>
                          </a:solidFill>
                        </a:rPr>
                        <a:t>Platform(s)</a:t>
                      </a:r>
                    </a:p>
                  </a:txBody>
                  <a:tcPr marL="91437" marR="91437" marT="45718" marB="45718"/>
                </a:tc>
                <a:tc>
                  <a:txBody>
                    <a:bodyPr/>
                    <a:lstStyle/>
                    <a:p>
                      <a:r>
                        <a:rPr lang="en-GB" sz="1050" baseline="0">
                          <a:solidFill>
                            <a:schemeClr val="bg1">
                              <a:lumMod val="95000"/>
                            </a:schemeClr>
                          </a:solidFill>
                        </a:rPr>
                        <a:t>Stakeholder approval/comments</a:t>
                      </a:r>
                      <a:endParaRPr lang="en-GB" sz="1050">
                        <a:solidFill>
                          <a:schemeClr val="bg1">
                            <a:lumMod val="95000"/>
                          </a:schemeClr>
                        </a:solidFill>
                      </a:endParaRPr>
                    </a:p>
                  </a:txBody>
                  <a:tcPr marL="91437" marR="91437" marT="45718" marB="45718"/>
                </a:tc>
                <a:extLst>
                  <a:ext uri="{0D108BD9-81ED-4DB2-BD59-A6C34878D82A}">
                    <a16:rowId xmlns:a16="http://schemas.microsoft.com/office/drawing/2014/main" val="1531695554"/>
                  </a:ext>
                </a:extLst>
              </a:tr>
              <a:tr h="233222">
                <a:tc>
                  <a:txBody>
                    <a:bodyPr/>
                    <a:lstStyle/>
                    <a:p>
                      <a:r>
                        <a:rPr lang="en-GB" sz="1000" kern="1200" baseline="0">
                          <a:solidFill>
                            <a:schemeClr val="tx2"/>
                          </a:solidFill>
                          <a:latin typeface="RN House Sans Regular" panose="020B0504020203020204" pitchFamily="34" charset="0"/>
                          <a:ea typeface="+mn-ea"/>
                          <a:cs typeface="+mn-cs"/>
                        </a:rPr>
                        <a:t>Risk</a:t>
                      </a:r>
                    </a:p>
                  </a:txBody>
                  <a:tcPr marL="91437" marR="91437" marT="45718" marB="45718"/>
                </a:tc>
                <a:tc>
                  <a:txBody>
                    <a:bodyPr/>
                    <a:lstStyle/>
                    <a:p>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NA</a:t>
                      </a:r>
                    </a:p>
                  </a:txBody>
                  <a:tcPr marL="91437" marR="91437" marT="45718" marB="45718"/>
                </a:tc>
                <a:extLst>
                  <a:ext uri="{0D108BD9-81ED-4DB2-BD59-A6C34878D82A}">
                    <a16:rowId xmlns:a16="http://schemas.microsoft.com/office/drawing/2014/main" val="512067796"/>
                  </a:ext>
                </a:extLst>
              </a:tr>
              <a:tr h="233222">
                <a:tc>
                  <a:txBody>
                    <a:bodyPr/>
                    <a:lstStyle/>
                    <a:p>
                      <a:r>
                        <a:rPr lang="en-GB" sz="1000" kern="1200" baseline="0">
                          <a:solidFill>
                            <a:schemeClr val="tx2"/>
                          </a:solidFill>
                          <a:latin typeface="RN House Sans Regular" panose="020B0504020203020204" pitchFamily="34" charset="0"/>
                          <a:ea typeface="+mn-ea"/>
                          <a:cs typeface="+mn-cs"/>
                          <a:hlinkClick r:id="rId4">
                            <a:extLst>
                              <a:ext uri="{A12FA001-AC4F-418D-AE19-62706E023703}">
                                <ahyp:hlinkClr xmlns:ahyp="http://schemas.microsoft.com/office/drawing/2018/hyperlinkcolor" val="tx"/>
                              </a:ext>
                            </a:extLst>
                          </a:hlinkClick>
                        </a:rPr>
                        <a:t>Security Architecture (CoE)</a:t>
                      </a:r>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r>
                        <a:rPr lang="en-US" sz="1000" kern="1200" baseline="0">
                          <a:solidFill>
                            <a:schemeClr val="tx2"/>
                          </a:solidFill>
                          <a:latin typeface="RN House Sans Regular" panose="020B0504020203020204" pitchFamily="34" charset="0"/>
                          <a:ea typeface="+mn-ea"/>
                          <a:cs typeface="+mn-cs"/>
                        </a:rPr>
                        <a:t>Security</a:t>
                      </a:r>
                    </a:p>
                    <a:p>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b="1" kern="1200" baseline="0" noProof="0">
                          <a:solidFill>
                            <a:schemeClr val="tx2"/>
                          </a:solidFill>
                          <a:latin typeface="RN House Sans Regular" panose="020B0504020203020204" pitchFamily="34" charset="0"/>
                          <a:ea typeface="+mn-ea"/>
                          <a:cs typeface="+mn-cs"/>
                        </a:rPr>
                        <a:t>Jason Muir - </a:t>
                      </a:r>
                      <a:r>
                        <a:rPr lang="en-GB" sz="1000" kern="1200" baseline="0" noProof="0">
                          <a:solidFill>
                            <a:schemeClr val="tx2"/>
                          </a:solidFill>
                          <a:latin typeface="RN House Sans Regular" panose="020B0504020203020204" pitchFamily="34" charset="0"/>
                          <a:ea typeface="+mn-ea"/>
                          <a:cs typeface="+mn-cs"/>
                        </a:rPr>
                        <a:t>Reviewed the design &amp; validated patterns. No security concern in design. Security assessment </a:t>
                      </a:r>
                    </a:p>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Kellie Higgins : Security assessment in progress</a:t>
                      </a:r>
                    </a:p>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PenSec Testing – In progress </a:t>
                      </a:r>
                    </a:p>
                  </a:txBody>
                  <a:tcPr marL="91437" marR="91437" marT="45718" marB="45718"/>
                </a:tc>
                <a:extLst>
                  <a:ext uri="{0D108BD9-81ED-4DB2-BD59-A6C34878D82A}">
                    <a16:rowId xmlns:a16="http://schemas.microsoft.com/office/drawing/2014/main" val="3271383316"/>
                  </a:ext>
                </a:extLst>
              </a:tr>
              <a:tr h="233222">
                <a:tc>
                  <a:txBody>
                    <a:bodyPr/>
                    <a:lstStyle/>
                    <a:p>
                      <a:r>
                        <a:rPr lang="en-US" sz="1000" kern="1200" baseline="0">
                          <a:solidFill>
                            <a:schemeClr val="tx2"/>
                          </a:solidFill>
                          <a:latin typeface="RN House Sans Regular" panose="020B0504020203020204" pitchFamily="34" charset="0"/>
                          <a:ea typeface="+mn-ea"/>
                          <a:cs typeface="+mn-cs"/>
                          <a:hlinkClick r:id="rId5">
                            <a:extLst>
                              <a:ext uri="{A12FA001-AC4F-418D-AE19-62706E023703}">
                                <ahyp:hlinkClr xmlns:ahyp="http://schemas.microsoft.com/office/drawing/2018/hyperlinkcolor" val="tx"/>
                              </a:ext>
                            </a:extLst>
                          </a:hlinkClick>
                        </a:rPr>
                        <a:t>Operational Resilience</a:t>
                      </a:r>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b="1" kern="1200" baseline="0" noProof="0">
                          <a:solidFill>
                            <a:schemeClr val="tx2"/>
                          </a:solidFill>
                          <a:latin typeface="RN House Sans Regular" panose="020B0504020203020204" pitchFamily="34" charset="0"/>
                          <a:ea typeface="+mn-ea"/>
                          <a:cs typeface="+mn-cs"/>
                        </a:rPr>
                        <a:t>Alan Steedman - </a:t>
                      </a:r>
                      <a:r>
                        <a:rPr lang="en-GB" sz="1000" kern="1200" baseline="0" noProof="0">
                          <a:solidFill>
                            <a:schemeClr val="tx2"/>
                          </a:solidFill>
                          <a:latin typeface="RN House Sans Regular" panose="020B0504020203020204" pitchFamily="34" charset="0"/>
                          <a:ea typeface="+mn-ea"/>
                          <a:cs typeface="+mn-cs"/>
                        </a:rPr>
                        <a:t>Reviewed the design. Resilience design looks good. The solution deployment would follow “Release Records” process. </a:t>
                      </a:r>
                      <a:endParaRPr lang="en-GB" sz="1000" b="1" kern="1200" baseline="0" noProof="0">
                        <a:solidFill>
                          <a:schemeClr val="tx2"/>
                        </a:solidFill>
                        <a:latin typeface="RN House Sans Regular" panose="020B0504020203020204" pitchFamily="34" charset="0"/>
                        <a:ea typeface="+mn-ea"/>
                        <a:cs typeface="+mn-cs"/>
                      </a:endParaRPr>
                    </a:p>
                  </a:txBody>
                  <a:tcPr marL="91437" marR="91437" marT="45718" marB="45718"/>
                </a:tc>
                <a:extLst>
                  <a:ext uri="{0D108BD9-81ED-4DB2-BD59-A6C34878D82A}">
                    <a16:rowId xmlns:a16="http://schemas.microsoft.com/office/drawing/2014/main" val="3885550483"/>
                  </a:ext>
                </a:extLst>
              </a:tr>
              <a:tr h="233222">
                <a:tc>
                  <a:txBody>
                    <a:bodyPr/>
                    <a:lstStyle/>
                    <a:p>
                      <a:r>
                        <a:rPr lang="en-GB" sz="1000" kern="1200" baseline="0">
                          <a:solidFill>
                            <a:schemeClr val="tx2"/>
                          </a:solidFill>
                          <a:latin typeface="RN House Sans Regular" panose="020B0504020203020204" pitchFamily="34" charset="0"/>
                          <a:ea typeface="+mn-ea"/>
                          <a:cs typeface="+mn-cs"/>
                          <a:hlinkClick r:id="rId6">
                            <a:extLst>
                              <a:ext uri="{A12FA001-AC4F-418D-AE19-62706E023703}">
                                <ahyp:hlinkClr xmlns:ahyp="http://schemas.microsoft.com/office/drawing/2018/hyperlinkcolor" val="tx"/>
                              </a:ext>
                            </a:extLst>
                          </a:hlinkClick>
                        </a:rPr>
                        <a:t>Hosting Solutions</a:t>
                      </a:r>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b="1" kern="1200" baseline="0" noProof="0" dirty="0">
                          <a:solidFill>
                            <a:schemeClr val="tx2"/>
                          </a:solidFill>
                          <a:latin typeface="RN House Sans Regular" panose="020B0504020203020204" pitchFamily="34" charset="0"/>
                          <a:ea typeface="+mn-ea"/>
                          <a:cs typeface="+mn-cs"/>
                        </a:rPr>
                        <a:t>Julian Clements – </a:t>
                      </a:r>
                      <a:r>
                        <a:rPr lang="en-GB" sz="1000" kern="1200" baseline="0" noProof="0" dirty="0">
                          <a:solidFill>
                            <a:schemeClr val="tx2"/>
                          </a:solidFill>
                          <a:latin typeface="RN House Sans Regular" panose="020B0504020203020204" pitchFamily="34" charset="0"/>
                          <a:ea typeface="+mn-ea"/>
                          <a:cs typeface="+mn-cs"/>
                        </a:rPr>
                        <a:t>Design reviewed, and all components already gets used in Bank and not introducing any new component. WPA1 approval is sufficient to provision non production environment. WPA2 would be required for production environment. VPC Endpoints are used for egress traffic</a:t>
                      </a:r>
                    </a:p>
                  </a:txBody>
                  <a:tcPr marL="91437" marR="91437" marT="45718" marB="45718"/>
                </a:tc>
                <a:extLst>
                  <a:ext uri="{0D108BD9-81ED-4DB2-BD59-A6C34878D82A}">
                    <a16:rowId xmlns:a16="http://schemas.microsoft.com/office/drawing/2014/main" val="68250352"/>
                  </a:ext>
                </a:extLst>
              </a:tr>
              <a:tr h="233157">
                <a:tc>
                  <a:txBody>
                    <a:bodyPr/>
                    <a:lstStyle/>
                    <a:p>
                      <a:r>
                        <a:rPr lang="en-US" sz="1000" kern="1200" baseline="0">
                          <a:solidFill>
                            <a:schemeClr val="tx2"/>
                          </a:solidFill>
                          <a:latin typeface="RN House Sans Regular" panose="020B0504020203020204" pitchFamily="34" charset="0"/>
                          <a:ea typeface="+mn-ea"/>
                          <a:cs typeface="+mn-cs"/>
                        </a:rPr>
                        <a:t>Finance</a:t>
                      </a:r>
                      <a:endParaRPr lang="en-GB" sz="1000" kern="1200" baseline="0">
                        <a:solidFill>
                          <a:schemeClr val="tx2"/>
                        </a:solidFill>
                        <a:latin typeface="RN House Sans Regular" panose="020B0504020203020204" pitchFamily="34" charset="0"/>
                        <a:ea typeface="+mn-ea"/>
                        <a:cs typeface="+mn-cs"/>
                      </a:endParaRPr>
                    </a:p>
                  </a:txBody>
                  <a:tcPr marL="91437" marR="91437" marT="45699" marB="45699"/>
                </a:tc>
                <a:tc>
                  <a:txBody>
                    <a:bodyPr/>
                    <a:lstStyle/>
                    <a:p>
                      <a:endParaRPr lang="en-GB" sz="1000" kern="1200" baseline="0">
                        <a:solidFill>
                          <a:schemeClr val="tx2"/>
                        </a:solidFill>
                        <a:latin typeface="RN House Sans Regular" panose="020B0504020203020204" pitchFamily="34" charset="0"/>
                        <a:ea typeface="+mn-ea"/>
                        <a:cs typeface="+mn-cs"/>
                      </a:endParaRPr>
                    </a:p>
                  </a:txBody>
                  <a:tcPr marL="91437" marR="91437" marT="45699" marB="45699"/>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NA</a:t>
                      </a:r>
                    </a:p>
                  </a:txBody>
                  <a:tcPr marL="91437" marR="91437" marT="45699" marB="45699"/>
                </a:tc>
                <a:extLst>
                  <a:ext uri="{0D108BD9-81ED-4DB2-BD59-A6C34878D82A}">
                    <a16:rowId xmlns:a16="http://schemas.microsoft.com/office/drawing/2014/main" val="1535164704"/>
                  </a:ext>
                </a:extLst>
              </a:tr>
              <a:tr h="249018">
                <a:tc>
                  <a:txBody>
                    <a:bodyPr/>
                    <a:lstStyle/>
                    <a:p>
                      <a:r>
                        <a:rPr lang="en-GB" sz="1000" kern="1200" baseline="0">
                          <a:solidFill>
                            <a:schemeClr val="tx2"/>
                          </a:solidFill>
                          <a:latin typeface="RN House Sans Regular" panose="020B0504020203020204" pitchFamily="34" charset="0"/>
                          <a:ea typeface="+mn-ea"/>
                          <a:cs typeface="+mn-cs"/>
                        </a:rPr>
                        <a:t>HR</a:t>
                      </a:r>
                    </a:p>
                  </a:txBody>
                  <a:tcPr marL="91437" marR="91437" marT="45718" marB="45718"/>
                </a:tc>
                <a:tc>
                  <a:txBody>
                    <a:bodyPr/>
                    <a:lstStyle/>
                    <a:p>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a:solidFill>
                            <a:schemeClr val="tx2"/>
                          </a:solidFill>
                          <a:latin typeface="RN House Sans Regular" panose="020B0504020203020204" pitchFamily="34" charset="0"/>
                          <a:ea typeface="+mn-ea"/>
                          <a:cs typeface="+mn-cs"/>
                        </a:rPr>
                        <a:t>NA</a:t>
                      </a:r>
                    </a:p>
                  </a:txBody>
                  <a:tcPr marL="91437" marR="91437" marT="45718" marB="45718"/>
                </a:tc>
                <a:extLst>
                  <a:ext uri="{0D108BD9-81ED-4DB2-BD59-A6C34878D82A}">
                    <a16:rowId xmlns:a16="http://schemas.microsoft.com/office/drawing/2014/main" val="2037248456"/>
                  </a:ext>
                </a:extLst>
              </a:tr>
              <a:tr h="249018">
                <a:tc>
                  <a:txBody>
                    <a:bodyPr/>
                    <a:lstStyle/>
                    <a:p>
                      <a:r>
                        <a:rPr lang="en-US" sz="1000" kern="1200" baseline="0">
                          <a:solidFill>
                            <a:schemeClr val="tx2"/>
                          </a:solidFill>
                          <a:latin typeface="RN House Sans Regular" panose="020B0504020203020204" pitchFamily="34" charset="0"/>
                          <a:ea typeface="+mn-ea"/>
                          <a:cs typeface="+mn-cs"/>
                        </a:rPr>
                        <a:t>Any other domain/area engaged</a:t>
                      </a:r>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endParaRPr lang="en-GB" sz="1000" kern="1200" baseline="0">
                        <a:solidFill>
                          <a:schemeClr val="tx2"/>
                        </a:solidFill>
                        <a:latin typeface="RN House Sans Regular" panose="020B0504020203020204" pitchFamily="34" charset="0"/>
                        <a:ea typeface="+mn-ea"/>
                        <a:cs typeface="+mn-cs"/>
                      </a:endParaRPr>
                    </a:p>
                  </a:txBody>
                  <a:tcPr marL="91437" marR="91437" marT="45718" marB="45718"/>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000" kern="1200" baseline="0" noProof="0" dirty="0">
                          <a:solidFill>
                            <a:schemeClr val="tx2"/>
                          </a:solidFill>
                          <a:latin typeface="RN House Sans Regular" panose="020B0504020203020204" pitchFamily="34" charset="0"/>
                          <a:ea typeface="+mn-ea"/>
                          <a:cs typeface="+mn-cs"/>
                        </a:rPr>
                        <a:t>NA</a:t>
                      </a:r>
                    </a:p>
                  </a:txBody>
                  <a:tcPr marL="91437" marR="91437" marT="45718" marB="45718"/>
                </a:tc>
                <a:extLst>
                  <a:ext uri="{0D108BD9-81ED-4DB2-BD59-A6C34878D82A}">
                    <a16:rowId xmlns:a16="http://schemas.microsoft.com/office/drawing/2014/main" val="1455365985"/>
                  </a:ext>
                </a:extLst>
              </a:tr>
            </a:tbl>
          </a:graphicData>
        </a:graphic>
      </p:graphicFrame>
      <p:graphicFrame>
        <p:nvGraphicFramePr>
          <p:cNvPr id="6" name="Object 5">
            <a:extLst>
              <a:ext uri="{FF2B5EF4-FFF2-40B4-BE49-F238E27FC236}">
                <a16:creationId xmlns:a16="http://schemas.microsoft.com/office/drawing/2014/main" id="{122A9C35-87DB-4B1E-A959-DE4F420C3C56}"/>
              </a:ext>
            </a:extLst>
          </p:cNvPr>
          <p:cNvGraphicFramePr>
            <a:graphicFrameLocks noChangeAspect="1"/>
          </p:cNvGraphicFramePr>
          <p:nvPr>
            <p:extLst>
              <p:ext uri="{D42A27DB-BD31-4B8C-83A1-F6EECF244321}">
                <p14:modId xmlns:p14="http://schemas.microsoft.com/office/powerpoint/2010/main" val="674739756"/>
              </p:ext>
            </p:extLst>
          </p:nvPr>
        </p:nvGraphicFramePr>
        <p:xfrm>
          <a:off x="2657288" y="2059455"/>
          <a:ext cx="1686112" cy="430213"/>
        </p:xfrm>
        <a:graphic>
          <a:graphicData uri="http://schemas.openxmlformats.org/presentationml/2006/ole">
            <mc:AlternateContent xmlns:mc="http://schemas.openxmlformats.org/markup-compatibility/2006">
              <mc:Choice xmlns:v="urn:schemas-microsoft-com:vml" Requires="v">
                <p:oleObj name="Packager Shell Object" showAsIcon="1" r:id="rId7" imgW="2743560" imgH="430200" progId="Package">
                  <p:embed/>
                </p:oleObj>
              </mc:Choice>
              <mc:Fallback>
                <p:oleObj name="Packager Shell Object" showAsIcon="1" r:id="rId7" imgW="2743560" imgH="430200" progId="Package">
                  <p:embed/>
                  <p:pic>
                    <p:nvPicPr>
                      <p:cNvPr id="6" name="Object 5">
                        <a:extLst>
                          <a:ext uri="{FF2B5EF4-FFF2-40B4-BE49-F238E27FC236}">
                            <a16:creationId xmlns:a16="http://schemas.microsoft.com/office/drawing/2014/main" id="{122A9C35-87DB-4B1E-A959-DE4F420C3C56}"/>
                          </a:ext>
                        </a:extLst>
                      </p:cNvPr>
                      <p:cNvPicPr/>
                      <p:nvPr/>
                    </p:nvPicPr>
                    <p:blipFill>
                      <a:blip r:embed="rId8"/>
                      <a:stretch>
                        <a:fillRect/>
                      </a:stretch>
                    </p:blipFill>
                    <p:spPr>
                      <a:xfrm>
                        <a:off x="2657288" y="2059455"/>
                        <a:ext cx="1686112" cy="430213"/>
                      </a:xfrm>
                      <a:prstGeom prst="rect">
                        <a:avLst/>
                      </a:prstGeom>
                    </p:spPr>
                  </p:pic>
                </p:oleObj>
              </mc:Fallback>
            </mc:AlternateContent>
          </a:graphicData>
        </a:graphic>
      </p:graphicFrame>
    </p:spTree>
    <p:extLst>
      <p:ext uri="{BB962C8B-B14F-4D97-AF65-F5344CB8AC3E}">
        <p14:creationId xmlns:p14="http://schemas.microsoft.com/office/powerpoint/2010/main" val="31727578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BC12F33-C5A3-D4FC-C1B0-A8ECBEC86D8A}"/>
              </a:ext>
            </a:extLst>
          </p:cNvPr>
          <p:cNvSpPr>
            <a:spLocks noGrp="1"/>
          </p:cNvSpPr>
          <p:nvPr>
            <p:ph type="sldNum" sz="quarter" idx="10"/>
          </p:nvPr>
        </p:nvSpPr>
        <p:spPr/>
        <p:txBody>
          <a:bodyPr/>
          <a:lstStyle/>
          <a:p>
            <a:fld id="{08BDDC8D-36E9-467E-8CF1-750845950A7F}" type="slidenum">
              <a:rPr lang="en-GB" smtClean="0"/>
              <a:pPr/>
              <a:t>40</a:t>
            </a:fld>
            <a:endParaRPr lang="en-GB"/>
          </a:p>
        </p:txBody>
      </p:sp>
      <p:sp>
        <p:nvSpPr>
          <p:cNvPr id="4" name="Title 3">
            <a:extLst>
              <a:ext uri="{FF2B5EF4-FFF2-40B4-BE49-F238E27FC236}">
                <a16:creationId xmlns:a16="http://schemas.microsoft.com/office/drawing/2014/main" id="{8C24A97A-E7A8-63B4-6FE6-3FEC38C9457F}"/>
              </a:ext>
            </a:extLst>
          </p:cNvPr>
          <p:cNvSpPr>
            <a:spLocks noGrp="1"/>
          </p:cNvSpPr>
          <p:nvPr>
            <p:ph type="title"/>
          </p:nvPr>
        </p:nvSpPr>
        <p:spPr>
          <a:xfrm>
            <a:off x="301778" y="141651"/>
            <a:ext cx="8568000" cy="536058"/>
          </a:xfrm>
        </p:spPr>
        <p:txBody>
          <a:bodyPr/>
          <a:lstStyle/>
          <a:p>
            <a:r>
              <a:rPr lang="en-US" dirty="0"/>
              <a:t>MessagePoint EKS Cluster (Node Group Details)</a:t>
            </a:r>
            <a:endParaRPr lang="en-GB" dirty="0"/>
          </a:p>
        </p:txBody>
      </p:sp>
      <p:graphicFrame>
        <p:nvGraphicFramePr>
          <p:cNvPr id="5" name="Table 5">
            <a:extLst>
              <a:ext uri="{FF2B5EF4-FFF2-40B4-BE49-F238E27FC236}">
                <a16:creationId xmlns:a16="http://schemas.microsoft.com/office/drawing/2014/main" id="{9CBC02BD-3137-2574-6454-BF8B8DD05431}"/>
              </a:ext>
            </a:extLst>
          </p:cNvPr>
          <p:cNvGraphicFramePr>
            <a:graphicFrameLocks noGrp="1"/>
          </p:cNvGraphicFramePr>
          <p:nvPr>
            <p:extLst>
              <p:ext uri="{D42A27DB-BD31-4B8C-83A1-F6EECF244321}">
                <p14:modId xmlns:p14="http://schemas.microsoft.com/office/powerpoint/2010/main" val="89523437"/>
              </p:ext>
            </p:extLst>
          </p:nvPr>
        </p:nvGraphicFramePr>
        <p:xfrm>
          <a:off x="304799" y="3085028"/>
          <a:ext cx="8686801" cy="1879600"/>
        </p:xfrm>
        <a:graphic>
          <a:graphicData uri="http://schemas.openxmlformats.org/drawingml/2006/table">
            <a:tbl>
              <a:tblPr firstRow="1" bandRow="1">
                <a:tableStyleId>{5940675A-B579-460E-94D1-54222C63F5DA}</a:tableStyleId>
              </a:tblPr>
              <a:tblGrid>
                <a:gridCol w="1161888">
                  <a:extLst>
                    <a:ext uri="{9D8B030D-6E8A-4147-A177-3AD203B41FA5}">
                      <a16:colId xmlns:a16="http://schemas.microsoft.com/office/drawing/2014/main" val="2283560403"/>
                    </a:ext>
                  </a:extLst>
                </a:gridCol>
                <a:gridCol w="945264">
                  <a:extLst>
                    <a:ext uri="{9D8B030D-6E8A-4147-A177-3AD203B41FA5}">
                      <a16:colId xmlns:a16="http://schemas.microsoft.com/office/drawing/2014/main" val="3613392821"/>
                    </a:ext>
                  </a:extLst>
                </a:gridCol>
                <a:gridCol w="963367">
                  <a:extLst>
                    <a:ext uri="{9D8B030D-6E8A-4147-A177-3AD203B41FA5}">
                      <a16:colId xmlns:a16="http://schemas.microsoft.com/office/drawing/2014/main" val="3308528206"/>
                    </a:ext>
                  </a:extLst>
                </a:gridCol>
                <a:gridCol w="1682274">
                  <a:extLst>
                    <a:ext uri="{9D8B030D-6E8A-4147-A177-3AD203B41FA5}">
                      <a16:colId xmlns:a16="http://schemas.microsoft.com/office/drawing/2014/main" val="324441569"/>
                    </a:ext>
                  </a:extLst>
                </a:gridCol>
                <a:gridCol w="1109969">
                  <a:extLst>
                    <a:ext uri="{9D8B030D-6E8A-4147-A177-3AD203B41FA5}">
                      <a16:colId xmlns:a16="http://schemas.microsoft.com/office/drawing/2014/main" val="181858702"/>
                    </a:ext>
                  </a:extLst>
                </a:gridCol>
                <a:gridCol w="2824039">
                  <a:extLst>
                    <a:ext uri="{9D8B030D-6E8A-4147-A177-3AD203B41FA5}">
                      <a16:colId xmlns:a16="http://schemas.microsoft.com/office/drawing/2014/main" val="3772732624"/>
                    </a:ext>
                  </a:extLst>
                </a:gridCol>
              </a:tblGrid>
              <a:tr h="370840">
                <a:tc>
                  <a:txBody>
                    <a:bodyPr/>
                    <a:lstStyle/>
                    <a:p>
                      <a:pPr algn="ctr"/>
                      <a:r>
                        <a:rPr lang="en-IN" sz="900" dirty="0">
                          <a:solidFill>
                            <a:schemeClr val="bg1"/>
                          </a:solidFill>
                        </a:rPr>
                        <a:t>Component</a:t>
                      </a:r>
                      <a:endParaRPr lang="en-GB" sz="900" dirty="0">
                        <a:solidFill>
                          <a:schemeClr val="bg1"/>
                        </a:solidFill>
                      </a:endParaRPr>
                    </a:p>
                  </a:txBody>
                  <a:tcPr>
                    <a:solidFill>
                      <a:schemeClr val="tx2"/>
                    </a:solidFill>
                  </a:tcPr>
                </a:tc>
                <a:tc>
                  <a:txBody>
                    <a:bodyPr/>
                    <a:lstStyle/>
                    <a:p>
                      <a:pPr algn="ctr"/>
                      <a:r>
                        <a:rPr lang="en-IN" sz="900" dirty="0">
                          <a:solidFill>
                            <a:schemeClr val="bg1"/>
                          </a:solidFill>
                        </a:rPr>
                        <a:t>MP or Third Party(TP)</a:t>
                      </a:r>
                      <a:endParaRPr lang="en-GB" sz="900" dirty="0">
                        <a:solidFill>
                          <a:schemeClr val="bg1"/>
                        </a:solidFill>
                      </a:endParaRPr>
                    </a:p>
                  </a:txBody>
                  <a:tcPr>
                    <a:solidFill>
                      <a:schemeClr val="tx2"/>
                    </a:solidFill>
                  </a:tcPr>
                </a:tc>
                <a:tc>
                  <a:txBody>
                    <a:bodyPr/>
                    <a:lstStyle/>
                    <a:p>
                      <a:pPr algn="ctr"/>
                      <a:r>
                        <a:rPr lang="en-IN" sz="900" dirty="0">
                          <a:solidFill>
                            <a:schemeClr val="bg1"/>
                          </a:solidFill>
                        </a:rPr>
                        <a:t>Node Selector</a:t>
                      </a:r>
                      <a:endParaRPr lang="en-GB" sz="900" dirty="0">
                        <a:solidFill>
                          <a:schemeClr val="bg1"/>
                        </a:solidFill>
                      </a:endParaRPr>
                    </a:p>
                  </a:txBody>
                  <a:tcPr>
                    <a:solidFill>
                      <a:schemeClr val="tx2"/>
                    </a:solidFill>
                  </a:tcPr>
                </a:tc>
                <a:tc>
                  <a:txBody>
                    <a:bodyPr/>
                    <a:lstStyle/>
                    <a:p>
                      <a:pPr algn="ctr"/>
                      <a:r>
                        <a:rPr lang="en-IN" sz="900" dirty="0">
                          <a:solidFill>
                            <a:schemeClr val="bg1"/>
                          </a:solidFill>
                        </a:rPr>
                        <a:t>Horizontal POD Autoscaling</a:t>
                      </a:r>
                      <a:endParaRPr lang="en-GB" sz="900" dirty="0">
                        <a:solidFill>
                          <a:schemeClr val="bg1"/>
                        </a:solidFill>
                      </a:endParaRPr>
                    </a:p>
                  </a:txBody>
                  <a:tcPr>
                    <a:solidFill>
                      <a:schemeClr val="tx2"/>
                    </a:solidFill>
                  </a:tcPr>
                </a:tc>
                <a:tc>
                  <a:txBody>
                    <a:bodyPr/>
                    <a:lstStyle/>
                    <a:p>
                      <a:pPr algn="ctr"/>
                      <a:r>
                        <a:rPr lang="en-IN" sz="900" dirty="0">
                          <a:solidFill>
                            <a:schemeClr val="bg1"/>
                          </a:solidFill>
                        </a:rPr>
                        <a:t>Dynamic scaling of nodes</a:t>
                      </a:r>
                      <a:endParaRPr lang="en-GB" sz="900" dirty="0">
                        <a:solidFill>
                          <a:schemeClr val="bg1"/>
                        </a:solidFill>
                      </a:endParaRPr>
                    </a:p>
                  </a:txBody>
                  <a:tcPr>
                    <a:solidFill>
                      <a:schemeClr val="tx2"/>
                    </a:solidFill>
                  </a:tcPr>
                </a:tc>
                <a:tc>
                  <a:txBody>
                    <a:bodyPr/>
                    <a:lstStyle/>
                    <a:p>
                      <a:pPr algn="ctr"/>
                      <a:r>
                        <a:rPr lang="en-IN" sz="900" dirty="0">
                          <a:solidFill>
                            <a:schemeClr val="bg1"/>
                          </a:solidFill>
                        </a:rPr>
                        <a:t>Comments</a:t>
                      </a:r>
                      <a:endParaRPr lang="en-GB" sz="900" dirty="0">
                        <a:solidFill>
                          <a:schemeClr val="bg1"/>
                        </a:solidFill>
                      </a:endParaRPr>
                    </a:p>
                  </a:txBody>
                  <a:tcPr>
                    <a:solidFill>
                      <a:schemeClr val="tx2"/>
                    </a:solidFill>
                  </a:tcPr>
                </a:tc>
                <a:extLst>
                  <a:ext uri="{0D108BD9-81ED-4DB2-BD59-A6C34878D82A}">
                    <a16:rowId xmlns:a16="http://schemas.microsoft.com/office/drawing/2014/main" val="28343435"/>
                  </a:ext>
                </a:extLst>
              </a:tr>
              <a:tr h="179426">
                <a:tc>
                  <a:txBody>
                    <a:bodyPr/>
                    <a:lstStyle/>
                    <a:p>
                      <a:r>
                        <a:rPr lang="en-IN" sz="900" dirty="0"/>
                        <a:t>Job Manager </a:t>
                      </a:r>
                      <a:endParaRPr lang="en-GB" sz="900" dirty="0"/>
                    </a:p>
                  </a:txBody>
                  <a:tcPr/>
                </a:tc>
                <a:tc>
                  <a:txBody>
                    <a:bodyPr/>
                    <a:lstStyle/>
                    <a:p>
                      <a:r>
                        <a:rPr lang="en-IN" sz="900" dirty="0"/>
                        <a:t>MP</a:t>
                      </a:r>
                      <a:endParaRPr lang="en-GB" sz="900" dirty="0"/>
                    </a:p>
                  </a:txBody>
                  <a:tcPr/>
                </a:tc>
                <a:tc>
                  <a:txBody>
                    <a:bodyPr/>
                    <a:lstStyle/>
                    <a:p>
                      <a:r>
                        <a:rPr lang="en-GB" sz="900" kern="1200" dirty="0">
                          <a:solidFill>
                            <a:schemeClr val="tx2"/>
                          </a:solidFill>
                          <a:latin typeface="+mn-lt"/>
                          <a:ea typeface="+mn-ea"/>
                          <a:cs typeface="+mn-cs"/>
                        </a:rPr>
                        <a:t>Job-manager-x</a:t>
                      </a: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900" dirty="0"/>
                        <a:t>Not supported for POD configuration of type “Deamon set”</a:t>
                      </a:r>
                      <a:endParaRPr lang="en-GB" sz="900" dirty="0"/>
                    </a:p>
                  </a:txBody>
                  <a:tcPr/>
                </a:tc>
                <a:tc>
                  <a:txBody>
                    <a:bodyPr/>
                    <a:lstStyle/>
                    <a:p>
                      <a:r>
                        <a:rPr lang="en-IN" sz="900" dirty="0"/>
                        <a:t>Intend to enable as part of future releases</a:t>
                      </a:r>
                      <a:endParaRPr lang="en-GB" sz="900" dirty="0"/>
                    </a:p>
                  </a:txBody>
                  <a:tcPr/>
                </a:tc>
                <a:tc>
                  <a:txBody>
                    <a:bodyPr/>
                    <a:lstStyle/>
                    <a:p>
                      <a:pPr marL="0" indent="0">
                        <a:buFont typeface="Arial" panose="020B0604020202020204" pitchFamily="34" charset="0"/>
                        <a:buNone/>
                      </a:pPr>
                      <a:r>
                        <a:rPr lang="en-GB" sz="900" dirty="0"/>
                        <a:t>Deployed as a “Daemon set” by design, the number of replicas are dictated by the number of nodes in the node group</a:t>
                      </a:r>
                    </a:p>
                  </a:txBody>
                  <a:tcPr/>
                </a:tc>
                <a:extLst>
                  <a:ext uri="{0D108BD9-81ED-4DB2-BD59-A6C34878D82A}">
                    <a16:rowId xmlns:a16="http://schemas.microsoft.com/office/drawing/2014/main" val="967199694"/>
                  </a:ext>
                </a:extLst>
              </a:tr>
              <a:tr h="370840">
                <a:tc>
                  <a:txBody>
                    <a:bodyPr/>
                    <a:lstStyle/>
                    <a:p>
                      <a:r>
                        <a:rPr lang="en-US" sz="900" dirty="0"/>
                        <a:t>Messaging (NATS)</a:t>
                      </a:r>
                      <a:endParaRPr lang="en-GB" sz="900" dirty="0"/>
                    </a:p>
                  </a:txBody>
                  <a:tcPr/>
                </a:tc>
                <a:tc>
                  <a:txBody>
                    <a:bodyPr/>
                    <a:lstStyle/>
                    <a:p>
                      <a:r>
                        <a:rPr lang="en-US" sz="900" dirty="0"/>
                        <a:t>TP</a:t>
                      </a:r>
                      <a:endParaRPr lang="en-GB" sz="900" dirty="0"/>
                    </a:p>
                  </a:txBody>
                  <a:tcPr/>
                </a:tc>
                <a:tc>
                  <a:txBody>
                    <a:bodyPr/>
                    <a:lstStyle/>
                    <a:p>
                      <a:r>
                        <a:rPr lang="en-US" sz="900" dirty="0"/>
                        <a:t>messaging</a:t>
                      </a:r>
                      <a:endParaRPr lang="en-GB" sz="900" dirty="0"/>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endParaRPr lang="en-GB" sz="900" dirty="0"/>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900" dirty="0"/>
                        <a:t>Will be enabled based on load testing results</a:t>
                      </a:r>
                      <a:endParaRPr lang="en-GB" sz="900" dirty="0"/>
                    </a:p>
                  </a:txBody>
                  <a:tcPr/>
                </a:tc>
                <a:tc>
                  <a:txBody>
                    <a:bodyPr/>
                    <a:lstStyle/>
                    <a:p>
                      <a:pPr marL="171450" indent="-171450">
                        <a:buFont typeface="Arial" panose="020B0604020202020204" pitchFamily="34" charset="0"/>
                        <a:buChar char="•"/>
                      </a:pPr>
                      <a:endParaRPr lang="en-GB" sz="900" dirty="0"/>
                    </a:p>
                  </a:txBody>
                  <a:tcPr/>
                </a:tc>
                <a:extLst>
                  <a:ext uri="{0D108BD9-81ED-4DB2-BD59-A6C34878D82A}">
                    <a16:rowId xmlns:a16="http://schemas.microsoft.com/office/drawing/2014/main" val="1693516239"/>
                  </a:ext>
                </a:extLst>
              </a:tr>
              <a:tr h="478931">
                <a:tc>
                  <a:txBody>
                    <a:bodyPr/>
                    <a:lstStyle/>
                    <a:p>
                      <a:r>
                        <a:rPr lang="en-US" sz="900" dirty="0"/>
                        <a:t>Web</a:t>
                      </a:r>
                      <a:endParaRPr lang="en-GB" sz="900" dirty="0"/>
                    </a:p>
                  </a:txBody>
                  <a:tcPr/>
                </a:tc>
                <a:tc>
                  <a:txBody>
                    <a:bodyPr/>
                    <a:lstStyle/>
                    <a:p>
                      <a:r>
                        <a:rPr lang="en-US" sz="900" dirty="0"/>
                        <a:t>MP</a:t>
                      </a:r>
                      <a:endParaRPr lang="en-GB" sz="900" dirty="0"/>
                    </a:p>
                  </a:txBody>
                  <a:tcPr/>
                </a:tc>
                <a:tc>
                  <a:txBody>
                    <a:bodyPr/>
                    <a:lstStyle/>
                    <a:p>
                      <a:r>
                        <a:rPr lang="en-US" sz="900" dirty="0"/>
                        <a:t>Web</a:t>
                      </a:r>
                      <a:endParaRPr lang="en-GB" sz="900" dirty="0"/>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900" dirty="0"/>
                        <a:t>Enabled with default configuration provided with Helm charts</a:t>
                      </a:r>
                      <a:endParaRPr lang="en-GB" sz="900" dirty="0"/>
                    </a:p>
                  </a:txBody>
                  <a:tcPr/>
                </a:tc>
                <a:tc>
                  <a:txBody>
                    <a:bodyPr/>
                    <a:lstStyle/>
                    <a:p>
                      <a:r>
                        <a:rPr lang="en-US" sz="900" dirty="0"/>
                        <a:t>Will be enabled based on load testing results</a:t>
                      </a:r>
                      <a:endParaRPr lang="en-GB" sz="900" dirty="0"/>
                    </a:p>
                  </a:txBody>
                  <a:tcPr/>
                </a:tc>
                <a:tc>
                  <a:txBody>
                    <a:bodyPr/>
                    <a:lstStyle/>
                    <a:p>
                      <a:pPr marL="0" marR="0" lvl="0" indent="0" algn="l" defTabSz="1034701"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900" dirty="0"/>
                    </a:p>
                  </a:txBody>
                  <a:tcPr/>
                </a:tc>
                <a:extLst>
                  <a:ext uri="{0D108BD9-81ED-4DB2-BD59-A6C34878D82A}">
                    <a16:rowId xmlns:a16="http://schemas.microsoft.com/office/drawing/2014/main" val="2153232278"/>
                  </a:ext>
                </a:extLst>
              </a:tr>
            </a:tbl>
          </a:graphicData>
        </a:graphic>
      </p:graphicFrame>
      <p:graphicFrame>
        <p:nvGraphicFramePr>
          <p:cNvPr id="6" name="Table 6">
            <a:extLst>
              <a:ext uri="{FF2B5EF4-FFF2-40B4-BE49-F238E27FC236}">
                <a16:creationId xmlns:a16="http://schemas.microsoft.com/office/drawing/2014/main" id="{1314C845-D102-A640-5A3A-1FB8807021F8}"/>
              </a:ext>
            </a:extLst>
          </p:cNvPr>
          <p:cNvGraphicFramePr>
            <a:graphicFrameLocks noGrp="1"/>
          </p:cNvGraphicFramePr>
          <p:nvPr>
            <p:extLst>
              <p:ext uri="{D42A27DB-BD31-4B8C-83A1-F6EECF244321}">
                <p14:modId xmlns:p14="http://schemas.microsoft.com/office/powerpoint/2010/main" val="361361658"/>
              </p:ext>
            </p:extLst>
          </p:nvPr>
        </p:nvGraphicFramePr>
        <p:xfrm>
          <a:off x="301778" y="722476"/>
          <a:ext cx="5343318" cy="1669976"/>
        </p:xfrm>
        <a:graphic>
          <a:graphicData uri="http://schemas.openxmlformats.org/drawingml/2006/table">
            <a:tbl>
              <a:tblPr firstRow="1" bandRow="1">
                <a:tableStyleId>{5940675A-B579-460E-94D1-54222C63F5DA}</a:tableStyleId>
              </a:tblPr>
              <a:tblGrid>
                <a:gridCol w="1781106">
                  <a:extLst>
                    <a:ext uri="{9D8B030D-6E8A-4147-A177-3AD203B41FA5}">
                      <a16:colId xmlns:a16="http://schemas.microsoft.com/office/drawing/2014/main" val="1986316035"/>
                    </a:ext>
                  </a:extLst>
                </a:gridCol>
                <a:gridCol w="1781106">
                  <a:extLst>
                    <a:ext uri="{9D8B030D-6E8A-4147-A177-3AD203B41FA5}">
                      <a16:colId xmlns:a16="http://schemas.microsoft.com/office/drawing/2014/main" val="4114165062"/>
                    </a:ext>
                  </a:extLst>
                </a:gridCol>
                <a:gridCol w="1781106">
                  <a:extLst>
                    <a:ext uri="{9D8B030D-6E8A-4147-A177-3AD203B41FA5}">
                      <a16:colId xmlns:a16="http://schemas.microsoft.com/office/drawing/2014/main" val="191269387"/>
                    </a:ext>
                  </a:extLst>
                </a:gridCol>
              </a:tblGrid>
              <a:tr h="336106">
                <a:tc>
                  <a:txBody>
                    <a:bodyPr/>
                    <a:lstStyle/>
                    <a:p>
                      <a:pPr algn="ctr"/>
                      <a:r>
                        <a:rPr lang="en-IN" sz="900" dirty="0">
                          <a:solidFill>
                            <a:schemeClr val="bg1"/>
                          </a:solidFill>
                        </a:rPr>
                        <a:t>Node Group</a:t>
                      </a:r>
                      <a:endParaRPr lang="en-GB" sz="900" dirty="0">
                        <a:solidFill>
                          <a:schemeClr val="bg1"/>
                        </a:solidFill>
                      </a:endParaRPr>
                    </a:p>
                  </a:txBody>
                  <a:tcPr>
                    <a:solidFill>
                      <a:schemeClr val="tx2"/>
                    </a:solidFill>
                  </a:tcPr>
                </a:tc>
                <a:tc>
                  <a:txBody>
                    <a:bodyPr/>
                    <a:lstStyle/>
                    <a:p>
                      <a:pPr algn="ctr"/>
                      <a:r>
                        <a:rPr lang="en-IN" sz="900" dirty="0">
                          <a:solidFill>
                            <a:schemeClr val="bg1"/>
                          </a:solidFill>
                        </a:rPr>
                        <a:t>Configuration</a:t>
                      </a:r>
                      <a:endParaRPr lang="en-GB" sz="900" dirty="0">
                        <a:solidFill>
                          <a:schemeClr val="bg1"/>
                        </a:solidFill>
                      </a:endParaRPr>
                    </a:p>
                  </a:txBody>
                  <a:tcPr>
                    <a:solidFill>
                      <a:schemeClr val="tx2"/>
                    </a:solidFill>
                  </a:tcPr>
                </a:tc>
                <a:tc>
                  <a:txBody>
                    <a:bodyPr/>
                    <a:lstStyle/>
                    <a:p>
                      <a:pPr algn="ctr"/>
                      <a:r>
                        <a:rPr lang="en-US" sz="900" dirty="0">
                          <a:solidFill>
                            <a:schemeClr val="bg1"/>
                          </a:solidFill>
                        </a:rPr>
                        <a:t>Node Count</a:t>
                      </a:r>
                      <a:endParaRPr lang="en-GB" sz="900" dirty="0">
                        <a:solidFill>
                          <a:schemeClr val="bg1"/>
                        </a:solidFill>
                      </a:endParaRPr>
                    </a:p>
                  </a:txBody>
                  <a:tcPr>
                    <a:solidFill>
                      <a:schemeClr val="tx2"/>
                    </a:solidFill>
                  </a:tcPr>
                </a:tc>
                <a:extLst>
                  <a:ext uri="{0D108BD9-81ED-4DB2-BD59-A6C34878D82A}">
                    <a16:rowId xmlns:a16="http://schemas.microsoft.com/office/drawing/2014/main" val="359097301"/>
                  </a:ext>
                </a:extLst>
              </a:tr>
              <a:tr h="295898">
                <a:tc>
                  <a:txBody>
                    <a:bodyPr/>
                    <a:lstStyle/>
                    <a:p>
                      <a:pPr algn="l"/>
                      <a:r>
                        <a:rPr lang="en-IN" sz="900" dirty="0"/>
                        <a:t>Messaging (NATS)</a:t>
                      </a:r>
                      <a:endParaRPr lang="en-GB" sz="900" dirty="0"/>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pt-BR" sz="900" dirty="0"/>
                        <a:t>r7i.large(2 CPUs, 16GB RAM)</a:t>
                      </a:r>
                      <a:endParaRPr lang="en-GB" sz="900" b="1" dirty="0">
                        <a:latin typeface="Aptos" panose="020B0004020202020204" pitchFamily="34" charset="0"/>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900" b="1" dirty="0">
                          <a:latin typeface="Aptos" panose="020B0004020202020204" pitchFamily="34" charset="0"/>
                        </a:rPr>
                        <a:t>3, spread across 3 AZs</a:t>
                      </a:r>
                      <a:endParaRPr lang="en-GB" sz="900" b="1" dirty="0">
                        <a:latin typeface="Aptos" panose="020B0004020202020204" pitchFamily="34" charset="0"/>
                      </a:endParaRPr>
                    </a:p>
                  </a:txBody>
                  <a:tcPr/>
                </a:tc>
                <a:extLst>
                  <a:ext uri="{0D108BD9-81ED-4DB2-BD59-A6C34878D82A}">
                    <a16:rowId xmlns:a16="http://schemas.microsoft.com/office/drawing/2014/main" val="1222511962"/>
                  </a:ext>
                </a:extLst>
              </a:tr>
              <a:tr h="207189">
                <a:tc>
                  <a:txBody>
                    <a:bodyPr/>
                    <a:lstStyle/>
                    <a:p>
                      <a:pPr algn="l"/>
                      <a:r>
                        <a:rPr lang="en-IN" sz="900" dirty="0"/>
                        <a:t>WEB(API, Monitor)</a:t>
                      </a:r>
                      <a:endParaRPr lang="en-GB" sz="900" dirty="0"/>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900" dirty="0"/>
                        <a:t>c7i.2xlarge(8 CPUs,16 GB RAM)</a:t>
                      </a:r>
                      <a:endParaRPr lang="en-GB" sz="900" b="1" dirty="0">
                        <a:latin typeface="Aptos" panose="020B0004020202020204" pitchFamily="34" charset="0"/>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900" b="1" dirty="0">
                          <a:latin typeface="Aptos" panose="020B0004020202020204" pitchFamily="34" charset="0"/>
                        </a:rPr>
                        <a:t>3, spread across 3 AZs</a:t>
                      </a:r>
                      <a:endParaRPr lang="en-GB" sz="900" b="1" dirty="0">
                        <a:latin typeface="Aptos" panose="020B0004020202020204" pitchFamily="34" charset="0"/>
                      </a:endParaRPr>
                    </a:p>
                  </a:txBody>
                  <a:tcPr/>
                </a:tc>
                <a:extLst>
                  <a:ext uri="{0D108BD9-81ED-4DB2-BD59-A6C34878D82A}">
                    <a16:rowId xmlns:a16="http://schemas.microsoft.com/office/drawing/2014/main" val="1927355747"/>
                  </a:ext>
                </a:extLst>
              </a:tr>
              <a:tr h="336106">
                <a:tc>
                  <a:txBody>
                    <a:bodyPr/>
                    <a:lstStyle/>
                    <a:p>
                      <a:pPr algn="l"/>
                      <a:r>
                        <a:rPr lang="en-IN" sz="900" dirty="0"/>
                        <a:t>Job Manager </a:t>
                      </a:r>
                      <a:endParaRPr lang="en-GB" sz="900" dirty="0"/>
                    </a:p>
                  </a:txBody>
                  <a:tcPr/>
                </a:tc>
                <a:tc>
                  <a:txBody>
                    <a:bodyPr/>
                    <a:lstStyle/>
                    <a:p>
                      <a:pPr algn="l"/>
                      <a:r>
                        <a:rPr lang="en-GB" sz="900" dirty="0"/>
                        <a:t>c7i.large(2 CPUs, 4GB RAM)</a:t>
                      </a:r>
                      <a:endParaRPr lang="en-GB" sz="900" b="1" dirty="0"/>
                    </a:p>
                  </a:txBody>
                  <a:tcPr/>
                </a:tc>
                <a:tc>
                  <a:txBody>
                    <a:bodyPr/>
                    <a:lstStyle/>
                    <a:p>
                      <a:pPr algn="l"/>
                      <a:r>
                        <a:rPr lang="en-US" sz="900" b="1" dirty="0"/>
                        <a:t>3</a:t>
                      </a:r>
                      <a:r>
                        <a:rPr lang="en-US" sz="900" b="1" dirty="0">
                          <a:latin typeface="Aptos" panose="020B0004020202020204" pitchFamily="34" charset="0"/>
                        </a:rPr>
                        <a:t>, spread across 3 AZs</a:t>
                      </a:r>
                      <a:endParaRPr lang="en-GB" sz="900" b="1" dirty="0"/>
                    </a:p>
                  </a:txBody>
                  <a:tcPr/>
                </a:tc>
                <a:extLst>
                  <a:ext uri="{0D108BD9-81ED-4DB2-BD59-A6C34878D82A}">
                    <a16:rowId xmlns:a16="http://schemas.microsoft.com/office/drawing/2014/main" val="1223404907"/>
                  </a:ext>
                </a:extLst>
              </a:tr>
              <a:tr h="336106">
                <a:tc>
                  <a:txBody>
                    <a:bodyPr/>
                    <a:lstStyle/>
                    <a:p>
                      <a:pPr algn="l"/>
                      <a:r>
                        <a:rPr lang="en-US" sz="900" dirty="0"/>
                        <a:t>Database</a:t>
                      </a:r>
                      <a:endParaRPr lang="en-GB" sz="900" dirty="0"/>
                    </a:p>
                  </a:txBody>
                  <a:tcPr/>
                </a:tc>
                <a:tc>
                  <a:txBody>
                    <a:bodyPr/>
                    <a:lstStyle/>
                    <a:p>
                      <a:pPr algn="l"/>
                      <a:r>
                        <a:rPr lang="en-GB" sz="900" dirty="0"/>
                        <a:t>RDS db.r6i.large</a:t>
                      </a:r>
                      <a:endParaRPr lang="en-GB" sz="900" b="1" dirty="0"/>
                    </a:p>
                  </a:txBody>
                  <a:tcPr/>
                </a:tc>
                <a:tc>
                  <a:txBody>
                    <a:bodyPr/>
                    <a:lstStyle/>
                    <a:p>
                      <a:pPr algn="l"/>
                      <a:r>
                        <a:rPr lang="en-US" sz="900" b="1" dirty="0"/>
                        <a:t>1 Primary &amp; 1 Secondary</a:t>
                      </a:r>
                      <a:endParaRPr lang="en-GB" sz="900" b="1" dirty="0"/>
                    </a:p>
                  </a:txBody>
                  <a:tcPr/>
                </a:tc>
                <a:extLst>
                  <a:ext uri="{0D108BD9-81ED-4DB2-BD59-A6C34878D82A}">
                    <a16:rowId xmlns:a16="http://schemas.microsoft.com/office/drawing/2014/main" val="3680513731"/>
                  </a:ext>
                </a:extLst>
              </a:tr>
            </a:tbl>
          </a:graphicData>
        </a:graphic>
      </p:graphicFrame>
    </p:spTree>
    <p:extLst>
      <p:ext uri="{BB962C8B-B14F-4D97-AF65-F5344CB8AC3E}">
        <p14:creationId xmlns:p14="http://schemas.microsoft.com/office/powerpoint/2010/main" val="33612050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E8666A-58E1-49B5-B6FD-09C934CF7B72}"/>
              </a:ext>
            </a:extLst>
          </p:cNvPr>
          <p:cNvSpPr>
            <a:spLocks noGrp="1"/>
          </p:cNvSpPr>
          <p:nvPr>
            <p:ph sz="quarter" idx="11"/>
          </p:nvPr>
        </p:nvSpPr>
        <p:spPr>
          <a:xfrm>
            <a:off x="486000" y="1009893"/>
            <a:ext cx="8568000" cy="1118936"/>
          </a:xfrm>
        </p:spPr>
        <p:txBody>
          <a:bodyPr/>
          <a:lstStyle/>
          <a:p>
            <a:r>
              <a:rPr lang="en-GB" altLang="en-US" sz="1400" dirty="0"/>
              <a:t>Where appropriate provide the Product/Pattern reference code. Describe requirements and changes for each service, deployment pattern and infrastructure product. Numbers of servers and/or locations/environments should be included where appropriate. For each also make it clear whether there is any adoption engineering requirement and whether this is under Product or ETF. State the team that supports the component.</a:t>
            </a:r>
          </a:p>
          <a:p>
            <a:pPr>
              <a:spcBef>
                <a:spcPts val="0"/>
              </a:spcBef>
            </a:pPr>
            <a:r>
              <a:rPr lang="en-GB" altLang="en-US" sz="1400" dirty="0"/>
              <a:t>Reference links for application monitoring and associated decision trees:</a:t>
            </a:r>
          </a:p>
          <a:p>
            <a:pPr marL="285750" indent="-285750">
              <a:spcBef>
                <a:spcPts val="0"/>
              </a:spcBef>
              <a:buFont typeface="Arial" panose="020B0604020202020204" pitchFamily="34" charset="0"/>
              <a:buChar char="•"/>
            </a:pPr>
            <a:r>
              <a:rPr lang="en-GB" altLang="en-US" sz="1400" dirty="0"/>
              <a:t>APM - </a:t>
            </a:r>
            <a:r>
              <a:rPr lang="en-GB" altLang="en-US" sz="1400" dirty="0">
                <a:hlinkClick r:id="rId2"/>
              </a:rPr>
              <a:t>Application Performance Management</a:t>
            </a:r>
            <a:endParaRPr lang="en-GB" altLang="en-US" sz="1400" dirty="0"/>
          </a:p>
          <a:p>
            <a:pPr marL="285750" indent="-285750">
              <a:spcBef>
                <a:spcPts val="0"/>
              </a:spcBef>
              <a:buFont typeface="Arial" panose="020B0604020202020204" pitchFamily="34" charset="0"/>
              <a:buChar char="•"/>
            </a:pPr>
            <a:r>
              <a:rPr lang="en-GB" altLang="en-US" sz="1400" dirty="0"/>
              <a:t>Decision trees - </a:t>
            </a:r>
            <a:r>
              <a:rPr lang="en-GB" altLang="en-US" sz="1400" dirty="0">
                <a:hlinkClick r:id="rId3"/>
              </a:rPr>
              <a:t>https://confluence.dts.fm.rbsgrp.net/display/ESM/Decision+Trees</a:t>
            </a:r>
            <a:endParaRPr lang="en-GB" altLang="en-US" sz="1400" dirty="0"/>
          </a:p>
        </p:txBody>
      </p:sp>
      <p:sp>
        <p:nvSpPr>
          <p:cNvPr id="3" name="Slide Number Placeholder 2">
            <a:extLst>
              <a:ext uri="{FF2B5EF4-FFF2-40B4-BE49-F238E27FC236}">
                <a16:creationId xmlns:a16="http://schemas.microsoft.com/office/drawing/2014/main" id="{47B4281D-A156-497A-9FAC-48AB0E2B3134}"/>
              </a:ext>
            </a:extLst>
          </p:cNvPr>
          <p:cNvSpPr>
            <a:spLocks noGrp="1"/>
          </p:cNvSpPr>
          <p:nvPr>
            <p:ph type="sldNum" sz="quarter" idx="10"/>
          </p:nvPr>
        </p:nvSpPr>
        <p:spPr/>
        <p:txBody>
          <a:bodyPr/>
          <a:lstStyle/>
          <a:p>
            <a:fld id="{08BDDC8D-36E9-467E-8CF1-750845950A7F}" type="slidenum">
              <a:rPr lang="en-GB" smtClean="0"/>
              <a:pPr/>
              <a:t>41</a:t>
            </a:fld>
            <a:endParaRPr lang="en-GB"/>
          </a:p>
        </p:txBody>
      </p:sp>
      <p:sp>
        <p:nvSpPr>
          <p:cNvPr id="4" name="Title 3">
            <a:extLst>
              <a:ext uri="{FF2B5EF4-FFF2-40B4-BE49-F238E27FC236}">
                <a16:creationId xmlns:a16="http://schemas.microsoft.com/office/drawing/2014/main" id="{FE3BDD35-42DD-400E-9BE1-A9E561B270EF}"/>
              </a:ext>
            </a:extLst>
          </p:cNvPr>
          <p:cNvSpPr>
            <a:spLocks noGrp="1"/>
          </p:cNvSpPr>
          <p:nvPr>
            <p:ph type="title"/>
          </p:nvPr>
        </p:nvSpPr>
        <p:spPr>
          <a:xfrm>
            <a:off x="406474" y="263236"/>
            <a:ext cx="8568000" cy="536058"/>
          </a:xfrm>
        </p:spPr>
        <p:txBody>
          <a:bodyPr/>
          <a:lstStyle/>
          <a:p>
            <a:r>
              <a:rPr lang="en-GB" altLang="en-US" dirty="0"/>
              <a:t>Service/Infrastructure Summary - 1\6</a:t>
            </a:r>
            <a:endParaRPr lang="en-GB" dirty="0"/>
          </a:p>
        </p:txBody>
      </p:sp>
      <p:pic>
        <p:nvPicPr>
          <p:cNvPr id="9" name="Graphic 4" descr="Send">
            <a:extLst>
              <a:ext uri="{FF2B5EF4-FFF2-40B4-BE49-F238E27FC236}">
                <a16:creationId xmlns:a16="http://schemas.microsoft.com/office/drawing/2014/main" id="{E0B3E42B-5125-4BB4-B888-4774CD5F89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28F2F89B-1A9A-494E-8933-3B7C6F698B1A}"/>
              </a:ext>
            </a:extLst>
          </p:cNvPr>
          <p:cNvGraphicFramePr>
            <a:graphicFrameLocks noGrp="1"/>
          </p:cNvGraphicFramePr>
          <p:nvPr>
            <p:extLst>
              <p:ext uri="{D42A27DB-BD31-4B8C-83A1-F6EECF244321}">
                <p14:modId xmlns:p14="http://schemas.microsoft.com/office/powerpoint/2010/main" val="2793519142"/>
              </p:ext>
            </p:extLst>
          </p:nvPr>
        </p:nvGraphicFramePr>
        <p:xfrm>
          <a:off x="486000" y="2867315"/>
          <a:ext cx="9964286" cy="3873709"/>
        </p:xfrm>
        <a:graphic>
          <a:graphicData uri="http://schemas.openxmlformats.org/drawingml/2006/table">
            <a:tbl>
              <a:tblPr firstRow="1" bandRow="1">
                <a:tableStyleId>{69012ECD-51FC-41F1-AA8D-1B2483CD663E}</a:tableStyleId>
              </a:tblPr>
              <a:tblGrid>
                <a:gridCol w="2018083">
                  <a:extLst>
                    <a:ext uri="{9D8B030D-6E8A-4147-A177-3AD203B41FA5}">
                      <a16:colId xmlns:a16="http://schemas.microsoft.com/office/drawing/2014/main" val="249338875"/>
                    </a:ext>
                  </a:extLst>
                </a:gridCol>
                <a:gridCol w="3548374">
                  <a:extLst>
                    <a:ext uri="{9D8B030D-6E8A-4147-A177-3AD203B41FA5}">
                      <a16:colId xmlns:a16="http://schemas.microsoft.com/office/drawing/2014/main" val="1890532536"/>
                    </a:ext>
                  </a:extLst>
                </a:gridCol>
                <a:gridCol w="1286617">
                  <a:extLst>
                    <a:ext uri="{9D8B030D-6E8A-4147-A177-3AD203B41FA5}">
                      <a16:colId xmlns:a16="http://schemas.microsoft.com/office/drawing/2014/main" val="1903665193"/>
                    </a:ext>
                  </a:extLst>
                </a:gridCol>
                <a:gridCol w="1555606">
                  <a:extLst>
                    <a:ext uri="{9D8B030D-6E8A-4147-A177-3AD203B41FA5}">
                      <a16:colId xmlns:a16="http://schemas.microsoft.com/office/drawing/2014/main" val="3658521676"/>
                    </a:ext>
                  </a:extLst>
                </a:gridCol>
                <a:gridCol w="1555606">
                  <a:extLst>
                    <a:ext uri="{9D8B030D-6E8A-4147-A177-3AD203B41FA5}">
                      <a16:colId xmlns:a16="http://schemas.microsoft.com/office/drawing/2014/main" val="3919750586"/>
                    </a:ext>
                  </a:extLst>
                </a:gridCol>
              </a:tblGrid>
              <a:tr h="211367">
                <a:tc>
                  <a:txBody>
                    <a:bodyPr/>
                    <a:lstStyle/>
                    <a:p>
                      <a:pPr algn="ctr">
                        <a:lnSpc>
                          <a:spcPts val="1400"/>
                        </a:lnSpc>
                        <a:spcBef>
                          <a:spcPts val="200"/>
                        </a:spcBef>
                        <a:spcAft>
                          <a:spcPts val="100"/>
                        </a:spcAft>
                      </a:pPr>
                      <a:r>
                        <a:rPr lang="en-GB" sz="1200" dirty="0">
                          <a:solidFill>
                            <a:schemeClr val="bg1">
                              <a:lumMod val="95000"/>
                            </a:schemeClr>
                          </a:solidFill>
                          <a:effectLst/>
                        </a:rPr>
                        <a:t>Service,</a:t>
                      </a:r>
                      <a:r>
                        <a:rPr lang="en-GB" sz="1200" baseline="0" dirty="0">
                          <a:solidFill>
                            <a:schemeClr val="bg1">
                              <a:lumMod val="95000"/>
                            </a:schemeClr>
                          </a:solidFill>
                          <a:effectLst/>
                        </a:rPr>
                        <a:t> Pattern or </a:t>
                      </a:r>
                      <a:r>
                        <a:rPr lang="en-GB" sz="1200" dirty="0">
                          <a:solidFill>
                            <a:schemeClr val="bg1">
                              <a:lumMod val="95000"/>
                            </a:schemeClr>
                          </a:solidFill>
                          <a:effectLst/>
                        </a:rPr>
                        <a:t>Product Reference</a:t>
                      </a:r>
                      <a:endParaRPr lang="en-GB" sz="1200" b="1" dirty="0">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Summary of requirement / change </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Standard usage or adoption requirement</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Agreed support team</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b="1">
                          <a:solidFill>
                            <a:schemeClr val="bg1">
                              <a:lumMod val="95000"/>
                            </a:schemeClr>
                          </a:solidFill>
                          <a:effectLst/>
                          <a:latin typeface="Arial"/>
                          <a:ea typeface="MS Mincho"/>
                          <a:cs typeface="Times New Roman"/>
                        </a:rPr>
                        <a:t>Associated Security Standard</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33366537"/>
                  </a:ext>
                </a:extLst>
              </a:tr>
              <a:tr h="353283">
                <a:tc>
                  <a:txBody>
                    <a:bodyPr/>
                    <a:lstStyle/>
                    <a:p>
                      <a:pPr>
                        <a:lnSpc>
                          <a:spcPct val="100000"/>
                        </a:lnSpc>
                        <a:spcBef>
                          <a:spcPts val="600"/>
                        </a:spcBef>
                        <a:spcAft>
                          <a:spcPts val="100"/>
                        </a:spcAft>
                      </a:pPr>
                      <a:r>
                        <a:rPr lang="en-IN" sz="1100" b="0" dirty="0">
                          <a:solidFill>
                            <a:schemeClr val="tx2"/>
                          </a:solidFill>
                          <a:effectLst/>
                          <a:latin typeface="+mn-lt"/>
                          <a:ea typeface="MS Mincho"/>
                          <a:cs typeface="Times New Roman"/>
                        </a:rPr>
                        <a:t>PROD – Messagepoint WEB Components</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S Mincho"/>
                          <a:cs typeface="Times New Roman"/>
                        </a:rPr>
                        <a:t>EKS managed Node groups with AMI family c7i.2xlarge(8 CPUs,16 GB RAM)</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3469926"/>
                  </a:ext>
                </a:extLst>
              </a:tr>
              <a:tr h="353283">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dirty="0">
                          <a:solidFill>
                            <a:schemeClr val="tx2"/>
                          </a:solidFill>
                          <a:effectLst/>
                          <a:latin typeface="+mn-lt"/>
                          <a:ea typeface="MS Mincho"/>
                          <a:cs typeface="Times New Roman"/>
                        </a:rPr>
                        <a:t>PROD – Messagepoint NATS/Messaging</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S Mincho"/>
                          <a:cs typeface="Times New Roman"/>
                        </a:rPr>
                        <a:t>EKS managed Node groups with AMI family </a:t>
                      </a:r>
                      <a:r>
                        <a:rPr lang="pt-BR" sz="1100" b="0" kern="1200" dirty="0">
                          <a:solidFill>
                            <a:schemeClr val="tx2"/>
                          </a:solidFill>
                          <a:effectLst/>
                          <a:latin typeface="+mn-lt"/>
                          <a:ea typeface="MS Mincho"/>
                          <a:cs typeface="Times New Roman"/>
                        </a:rPr>
                        <a:t>r7i.large(2 CPUs, 16GB RAM)</a:t>
                      </a:r>
                      <a:endParaRPr lang="en-GB" sz="1100" b="0" kern="120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29482375"/>
                  </a:ext>
                </a:extLst>
              </a:tr>
              <a:tr h="353283">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dirty="0">
                          <a:solidFill>
                            <a:schemeClr val="tx2"/>
                          </a:solidFill>
                          <a:effectLst/>
                          <a:latin typeface="+mn-lt"/>
                          <a:ea typeface="MS Mincho"/>
                          <a:cs typeface="Times New Roman"/>
                        </a:rPr>
                        <a:t>PROD – Messagepoint Job Manager</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S Mincho"/>
                          <a:cs typeface="Times New Roman"/>
                        </a:rPr>
                        <a:t>EKS managed Node groups with AMI family c7i.large(2 CPUs, 4GB RAM)</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56102194"/>
                  </a:ext>
                </a:extLst>
              </a:tr>
              <a:tr h="353283">
                <a:tc>
                  <a:txBody>
                    <a:bodyPr/>
                    <a:lstStyle/>
                    <a:p>
                      <a:pPr>
                        <a:lnSpc>
                          <a:spcPct val="100000"/>
                        </a:lnSpc>
                        <a:spcBef>
                          <a:spcPts val="600"/>
                        </a:spcBef>
                        <a:spcAft>
                          <a:spcPts val="100"/>
                        </a:spcAft>
                      </a:pPr>
                      <a:r>
                        <a:rPr lang="en-GB" sz="1100" b="0" dirty="0">
                          <a:solidFill>
                            <a:schemeClr val="tx2"/>
                          </a:solidFill>
                          <a:effectLst/>
                          <a:latin typeface="+mn-lt"/>
                        </a:rPr>
                        <a:t>PROD – Sefas Producer</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dirty="0">
                          <a:solidFill>
                            <a:schemeClr val="tx2"/>
                          </a:solidFill>
                          <a:effectLst/>
                          <a:latin typeface="+mn-lt"/>
                          <a:ea typeface="MS Mincho"/>
                          <a:cs typeface="Times New Roman"/>
                        </a:rPr>
                        <a:t>ECS Nodes with AMI family t3.xlarge (4 VCPUs, 16 GiB Memory)</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dirty="0">
                          <a:solidFill>
                            <a:schemeClr val="tx2"/>
                          </a:solidFill>
                          <a:effectLst/>
                          <a:latin typeface="+mn-lt"/>
                        </a:rPr>
                        <a:t> Standard Usage</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dirty="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dirty="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8095392"/>
                  </a:ext>
                </a:extLst>
              </a:tr>
              <a:tr h="353283">
                <a:tc>
                  <a:txBody>
                    <a:bodyPr/>
                    <a:lstStyle/>
                    <a:p>
                      <a:pPr>
                        <a:lnSpc>
                          <a:spcPct val="100000"/>
                        </a:lnSpc>
                        <a:spcBef>
                          <a:spcPts val="600"/>
                        </a:spcBef>
                        <a:spcAft>
                          <a:spcPts val="100"/>
                        </a:spcAft>
                      </a:pPr>
                      <a:r>
                        <a:rPr lang="en-IN" sz="1100" b="0" dirty="0">
                          <a:solidFill>
                            <a:schemeClr val="tx2"/>
                          </a:solidFill>
                          <a:effectLst/>
                          <a:latin typeface="+mn-lt"/>
                          <a:ea typeface="MS Mincho"/>
                          <a:cs typeface="Times New Roman"/>
                        </a:rPr>
                        <a:t>PROD - Communication Composition Portal (CCP)</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S Mincho"/>
                          <a:cs typeface="Times New Roman"/>
                        </a:rPr>
                        <a:t>EKS managed Node groups with AMI family c6a.4xlarge (16 VCPUs, 32 GiB Memory)</a:t>
                      </a:r>
                      <a:endParaRPr lang="en-GB" sz="1100" b="0" kern="1200" noProof="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86728964"/>
                  </a:ext>
                </a:extLst>
              </a:tr>
              <a:tr h="353283">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PROD – Communication services (CS)</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S Mincho"/>
                          <a:cs typeface="Times New Roman"/>
                        </a:rPr>
                        <a:t>EKS managed Node groups with AMI family c6a.4xlarge  (16 VCPUs, 32 GiB Memory)</a:t>
                      </a:r>
                      <a:endParaRPr lang="en-GB" sz="1100" b="0" kern="1200" noProof="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54663111"/>
                  </a:ext>
                </a:extLst>
              </a:tr>
              <a:tr h="353283">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kern="1200" baseline="0" dirty="0">
                          <a:solidFill>
                            <a:schemeClr val="tx2"/>
                          </a:solidFill>
                          <a:effectLst/>
                          <a:latin typeface="RN House Sans Regular" panose="020B0504020203020204" pitchFamily="34" charset="0"/>
                          <a:ea typeface="+mn-ea"/>
                          <a:cs typeface="+mn-cs"/>
                          <a:hlinkClick r:id="rId5"/>
                        </a:rPr>
                        <a:t>WIAM-07</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dirty="0">
                          <a:solidFill>
                            <a:schemeClr val="tx2"/>
                          </a:solidFill>
                          <a:effectLst/>
                          <a:latin typeface="+mn-lt"/>
                        </a:rPr>
                        <a:t>IAM -  as per adoption processes documented </a:t>
                      </a:r>
                      <a:r>
                        <a:rPr lang="en-GB" sz="1100" b="0" kern="1200" dirty="0">
                          <a:solidFill>
                            <a:schemeClr val="tx2"/>
                          </a:solidFill>
                          <a:effectLst/>
                          <a:latin typeface="+mn-lt"/>
                          <a:ea typeface="+mn-ea"/>
                          <a:cs typeface="+mn-cs"/>
                          <a:hlinkClick r:id="rId5">
                            <a:extLst>
                              <a:ext uri="{A12FA001-AC4F-418D-AE19-62706E023703}">
                                <ahyp:hlinkClr xmlns:ahyp="http://schemas.microsoft.com/office/drawing/2018/hyperlinkcolor" val="tx"/>
                              </a:ext>
                            </a:extLst>
                          </a:hlinkClick>
                        </a:rPr>
                        <a:t>WIAM-07 - "Federation to SAAS Apps"</a:t>
                      </a:r>
                      <a:endParaRPr lang="en-GB" sz="1100" b="0" kern="1200" dirty="0">
                        <a:solidFill>
                          <a:schemeClr val="tx2"/>
                        </a:solidFill>
                        <a:effectLst/>
                        <a:latin typeface="+mn-lt"/>
                        <a:ea typeface="+mn-ea"/>
                        <a:cs typeface="+mn-cs"/>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dirty="0">
                          <a:solidFill>
                            <a:schemeClr val="tx2"/>
                          </a:solidFill>
                          <a:effectLst/>
                          <a:latin typeface="+mn-lt"/>
                        </a:rPr>
                        <a:t>Standard Usage</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dirty="0">
                          <a:solidFill>
                            <a:schemeClr val="tx2"/>
                          </a:solidFill>
                          <a:effectLst/>
                          <a:latin typeface="+mn-lt"/>
                          <a:ea typeface="MS Mincho"/>
                          <a:cs typeface="Times New Roman"/>
                        </a:rPr>
                        <a:t>App Support Team</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n-ea"/>
                          <a:cs typeface="+mn-cs"/>
                          <a:hlinkClick r:id="rId6"/>
                        </a:rPr>
                        <a:t>SCP_017 - UCS</a:t>
                      </a:r>
                      <a:endParaRPr lang="en-GB" sz="1100" b="0" kern="1200" dirty="0">
                        <a:solidFill>
                          <a:schemeClr val="tx2"/>
                        </a:solidFill>
                        <a:effectLst/>
                        <a:highlight>
                          <a:srgbClr val="FFFF00"/>
                        </a:highlight>
                        <a:latin typeface="+mn-lt"/>
                        <a:ea typeface="+mn-ea"/>
                        <a:cs typeface="+mn-cs"/>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1772074"/>
                  </a:ext>
                </a:extLst>
              </a:tr>
              <a:tr h="353283">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kern="1200" dirty="0">
                        <a:solidFill>
                          <a:schemeClr val="tx2"/>
                        </a:solidFill>
                        <a:effectLst/>
                        <a:latin typeface="+mn-lt"/>
                        <a:ea typeface="+mn-ea"/>
                        <a:cs typeface="+mn-cs"/>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kern="1200" dirty="0">
                        <a:solidFill>
                          <a:schemeClr val="tx2"/>
                        </a:solidFill>
                        <a:effectLst/>
                        <a:highlight>
                          <a:srgbClr val="FFFF00"/>
                        </a:highlight>
                        <a:latin typeface="+mn-lt"/>
                        <a:ea typeface="+mn-ea"/>
                        <a:cs typeface="+mn-cs"/>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320146"/>
                  </a:ext>
                </a:extLst>
              </a:tr>
            </a:tbl>
          </a:graphicData>
        </a:graphic>
      </p:graphicFrame>
    </p:spTree>
    <p:extLst>
      <p:ext uri="{BB962C8B-B14F-4D97-AF65-F5344CB8AC3E}">
        <p14:creationId xmlns:p14="http://schemas.microsoft.com/office/powerpoint/2010/main" val="943014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B4281D-A156-497A-9FAC-48AB0E2B3134}"/>
              </a:ext>
            </a:extLst>
          </p:cNvPr>
          <p:cNvSpPr>
            <a:spLocks noGrp="1"/>
          </p:cNvSpPr>
          <p:nvPr>
            <p:ph type="sldNum" sz="quarter" idx="10"/>
          </p:nvPr>
        </p:nvSpPr>
        <p:spPr/>
        <p:txBody>
          <a:bodyPr/>
          <a:lstStyle/>
          <a:p>
            <a:fld id="{08BDDC8D-36E9-467E-8CF1-750845950A7F}" type="slidenum">
              <a:rPr lang="en-GB" smtClean="0"/>
              <a:pPr/>
              <a:t>42</a:t>
            </a:fld>
            <a:endParaRPr lang="en-GB"/>
          </a:p>
        </p:txBody>
      </p:sp>
      <p:sp>
        <p:nvSpPr>
          <p:cNvPr id="4" name="Title 3">
            <a:extLst>
              <a:ext uri="{FF2B5EF4-FFF2-40B4-BE49-F238E27FC236}">
                <a16:creationId xmlns:a16="http://schemas.microsoft.com/office/drawing/2014/main" id="{FE3BDD35-42DD-400E-9BE1-A9E561B270EF}"/>
              </a:ext>
            </a:extLst>
          </p:cNvPr>
          <p:cNvSpPr>
            <a:spLocks noGrp="1"/>
          </p:cNvSpPr>
          <p:nvPr>
            <p:ph type="title"/>
          </p:nvPr>
        </p:nvSpPr>
        <p:spPr/>
        <p:txBody>
          <a:bodyPr/>
          <a:lstStyle/>
          <a:p>
            <a:r>
              <a:rPr lang="en-GB" altLang="en-US" dirty="0"/>
              <a:t>Service/Infrastructure Summary - 2\6</a:t>
            </a:r>
            <a:endParaRPr lang="en-GB" dirty="0"/>
          </a:p>
        </p:txBody>
      </p:sp>
      <p:pic>
        <p:nvPicPr>
          <p:cNvPr id="9" name="Graphic 4" descr="Send">
            <a:extLst>
              <a:ext uri="{FF2B5EF4-FFF2-40B4-BE49-F238E27FC236}">
                <a16:creationId xmlns:a16="http://schemas.microsoft.com/office/drawing/2014/main" id="{E0B3E42B-5125-4BB4-B888-4774CD5F89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28F2F89B-1A9A-494E-8933-3B7C6F698B1A}"/>
              </a:ext>
            </a:extLst>
          </p:cNvPr>
          <p:cNvGraphicFramePr>
            <a:graphicFrameLocks noGrp="1"/>
          </p:cNvGraphicFramePr>
          <p:nvPr>
            <p:extLst>
              <p:ext uri="{D42A27DB-BD31-4B8C-83A1-F6EECF244321}">
                <p14:modId xmlns:p14="http://schemas.microsoft.com/office/powerpoint/2010/main" val="3783139355"/>
              </p:ext>
            </p:extLst>
          </p:nvPr>
        </p:nvGraphicFramePr>
        <p:xfrm>
          <a:off x="385515" y="1644863"/>
          <a:ext cx="9922369" cy="4986360"/>
        </p:xfrm>
        <a:graphic>
          <a:graphicData uri="http://schemas.openxmlformats.org/drawingml/2006/table">
            <a:tbl>
              <a:tblPr firstRow="1" bandRow="1">
                <a:tableStyleId>{69012ECD-51FC-41F1-AA8D-1B2483CD663E}</a:tableStyleId>
              </a:tblPr>
              <a:tblGrid>
                <a:gridCol w="2364129">
                  <a:extLst>
                    <a:ext uri="{9D8B030D-6E8A-4147-A177-3AD203B41FA5}">
                      <a16:colId xmlns:a16="http://schemas.microsoft.com/office/drawing/2014/main" val="249338875"/>
                    </a:ext>
                  </a:extLst>
                </a:gridCol>
                <a:gridCol w="3499481">
                  <a:extLst>
                    <a:ext uri="{9D8B030D-6E8A-4147-A177-3AD203B41FA5}">
                      <a16:colId xmlns:a16="http://schemas.microsoft.com/office/drawing/2014/main" val="1890532536"/>
                    </a:ext>
                  </a:extLst>
                </a:gridCol>
                <a:gridCol w="1555685">
                  <a:extLst>
                    <a:ext uri="{9D8B030D-6E8A-4147-A177-3AD203B41FA5}">
                      <a16:colId xmlns:a16="http://schemas.microsoft.com/office/drawing/2014/main" val="1903665193"/>
                    </a:ext>
                  </a:extLst>
                </a:gridCol>
                <a:gridCol w="1447678">
                  <a:extLst>
                    <a:ext uri="{9D8B030D-6E8A-4147-A177-3AD203B41FA5}">
                      <a16:colId xmlns:a16="http://schemas.microsoft.com/office/drawing/2014/main" val="3658521676"/>
                    </a:ext>
                  </a:extLst>
                </a:gridCol>
                <a:gridCol w="1055396">
                  <a:extLst>
                    <a:ext uri="{9D8B030D-6E8A-4147-A177-3AD203B41FA5}">
                      <a16:colId xmlns:a16="http://schemas.microsoft.com/office/drawing/2014/main" val="3919750586"/>
                    </a:ext>
                  </a:extLst>
                </a:gridCol>
              </a:tblGrid>
              <a:tr h="535348">
                <a:tc>
                  <a:txBody>
                    <a:bodyPr/>
                    <a:lstStyle/>
                    <a:p>
                      <a:pPr algn="ctr">
                        <a:lnSpc>
                          <a:spcPts val="1400"/>
                        </a:lnSpc>
                        <a:spcBef>
                          <a:spcPts val="200"/>
                        </a:spcBef>
                        <a:spcAft>
                          <a:spcPts val="100"/>
                        </a:spcAft>
                      </a:pPr>
                      <a:r>
                        <a:rPr lang="en-GB" sz="1200">
                          <a:solidFill>
                            <a:schemeClr val="bg1">
                              <a:lumMod val="95000"/>
                            </a:schemeClr>
                          </a:solidFill>
                          <a:effectLst/>
                        </a:rPr>
                        <a:t>Service,</a:t>
                      </a:r>
                      <a:r>
                        <a:rPr lang="en-GB" sz="1200" baseline="0">
                          <a:solidFill>
                            <a:schemeClr val="bg1">
                              <a:lumMod val="95000"/>
                            </a:schemeClr>
                          </a:solidFill>
                          <a:effectLst/>
                        </a:rPr>
                        <a:t> Pattern or </a:t>
                      </a:r>
                      <a:r>
                        <a:rPr lang="en-GB" sz="1200">
                          <a:solidFill>
                            <a:schemeClr val="bg1">
                              <a:lumMod val="95000"/>
                            </a:schemeClr>
                          </a:solidFill>
                          <a:effectLst/>
                        </a:rPr>
                        <a:t>Product Reference</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Summary of requirement / change </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Standard usage or adoption requirement</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Agreed support team</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b="1">
                          <a:solidFill>
                            <a:schemeClr val="bg1">
                              <a:lumMod val="95000"/>
                            </a:schemeClr>
                          </a:solidFill>
                          <a:effectLst/>
                          <a:latin typeface="Arial"/>
                          <a:ea typeface="MS Mincho"/>
                          <a:cs typeface="Times New Roman"/>
                        </a:rPr>
                        <a:t>Associated Security Standard</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33366537"/>
                  </a:ext>
                </a:extLst>
              </a:tr>
              <a:tr h="428276">
                <a:tc>
                  <a:txBody>
                    <a:bodyPr/>
                    <a:lstStyle/>
                    <a:p>
                      <a:pPr>
                        <a:lnSpc>
                          <a:spcPct val="100000"/>
                        </a:lnSpc>
                        <a:spcBef>
                          <a:spcPts val="600"/>
                        </a:spcBef>
                        <a:spcAft>
                          <a:spcPts val="100"/>
                        </a:spcAft>
                      </a:pPr>
                      <a:r>
                        <a:rPr lang="en-IN" sz="1100" b="0" dirty="0">
                          <a:solidFill>
                            <a:schemeClr val="tx2"/>
                          </a:solidFill>
                          <a:effectLst/>
                          <a:latin typeface="+mn-lt"/>
                          <a:ea typeface="MS Mincho"/>
                          <a:cs typeface="Times New Roman"/>
                        </a:rPr>
                        <a:t>DR – Messagepoint Production Manager Database</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a:solidFill>
                            <a:schemeClr val="tx2"/>
                          </a:solidFill>
                          <a:effectLst/>
                          <a:latin typeface="+mn-lt"/>
                          <a:ea typeface="MS Mincho"/>
                          <a:cs typeface="Times New Roman"/>
                        </a:rPr>
                        <a:t>EKS managed docker containers,  3 r5d.xlarge (4 VPCU, 32 GiB RAM), 1 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3469926"/>
                  </a:ext>
                </a:extLst>
              </a:tr>
              <a:tr h="428276">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dirty="0">
                          <a:solidFill>
                            <a:schemeClr val="tx2"/>
                          </a:solidFill>
                          <a:effectLst/>
                          <a:latin typeface="+mn-lt"/>
                          <a:ea typeface="MS Mincho"/>
                          <a:cs typeface="Times New Roman"/>
                        </a:rPr>
                        <a:t>DR – Messagepoint Production Manager Vault</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GB" sz="1100" b="0" i="0" u="none" strike="noStrike" kern="1200" cap="none" spc="0" normalizeH="0" baseline="0" noProof="0">
                          <a:ln>
                            <a:noFill/>
                          </a:ln>
                          <a:solidFill>
                            <a:srgbClr val="42145F"/>
                          </a:solidFill>
                          <a:effectLst/>
                          <a:uLnTx/>
                          <a:uFillTx/>
                          <a:latin typeface="Arial"/>
                          <a:ea typeface="MS Mincho"/>
                          <a:cs typeface="Times New Roman"/>
                        </a:rPr>
                        <a:t>EKS managed docker containers</a:t>
                      </a:r>
                      <a:r>
                        <a:rPr kumimoji="0" lang="en-GB" sz="1100" b="0" i="0" u="none" strike="noStrike" kern="1200" cap="none" spc="0" normalizeH="0" baseline="0" noProof="0">
                          <a:ln>
                            <a:noFill/>
                          </a:ln>
                          <a:solidFill>
                            <a:srgbClr val="42145F"/>
                          </a:solidFill>
                          <a:effectLst/>
                          <a:uLnTx/>
                          <a:uFillTx/>
                          <a:latin typeface="+mn-lt"/>
                          <a:ea typeface="MS Mincho"/>
                          <a:cs typeface="Times New Roman"/>
                        </a:rPr>
                        <a:t>, 5 c5d.xlarge (2 VPCU, 4 GiB RAM), </a:t>
                      </a:r>
                      <a:r>
                        <a:rPr kumimoji="0" lang="en-GB" sz="1100" b="0" i="0" u="none" strike="noStrike" kern="1200" cap="none" spc="0" normalizeH="0" baseline="0" noProof="0">
                          <a:ln>
                            <a:noFill/>
                          </a:ln>
                          <a:solidFill>
                            <a:srgbClr val="42145F"/>
                          </a:solidFill>
                          <a:effectLst/>
                          <a:uLnTx/>
                          <a:uFillTx/>
                          <a:latin typeface="Arial"/>
                          <a:ea typeface="MS Mincho"/>
                          <a:cs typeface="Times New Roman"/>
                        </a:rPr>
                        <a:t>1 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7682767"/>
                  </a:ext>
                </a:extLst>
              </a:tr>
              <a:tr h="428276">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dirty="0">
                          <a:solidFill>
                            <a:schemeClr val="tx2"/>
                          </a:solidFill>
                          <a:effectLst/>
                          <a:latin typeface="+mn-lt"/>
                          <a:ea typeface="MS Mincho"/>
                          <a:cs typeface="Times New Roman"/>
                        </a:rPr>
                        <a:t>DR – Messagepoint Production Manager Web</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GB" sz="1100" b="0" i="0" u="none" strike="noStrike" kern="1200" cap="none" spc="0" normalizeH="0" baseline="0" noProof="0">
                          <a:ln>
                            <a:noFill/>
                          </a:ln>
                          <a:solidFill>
                            <a:srgbClr val="42145F"/>
                          </a:solidFill>
                          <a:effectLst/>
                          <a:uLnTx/>
                          <a:uFillTx/>
                          <a:latin typeface="Arial"/>
                          <a:ea typeface="MS Mincho"/>
                          <a:cs typeface="Times New Roman"/>
                        </a:rPr>
                        <a:t>EKS managed docker containers</a:t>
                      </a:r>
                      <a:r>
                        <a:rPr kumimoji="0" lang="en-GB" sz="1100" b="0" i="0" u="none" strike="noStrike" kern="1200" cap="none" spc="0" normalizeH="0" baseline="0" noProof="0">
                          <a:ln>
                            <a:noFill/>
                          </a:ln>
                          <a:solidFill>
                            <a:srgbClr val="42145F"/>
                          </a:solidFill>
                          <a:effectLst/>
                          <a:uLnTx/>
                          <a:uFillTx/>
                          <a:latin typeface="+mn-lt"/>
                          <a:ea typeface="MS Mincho"/>
                          <a:cs typeface="Times New Roman"/>
                        </a:rPr>
                        <a:t>, 3 c5.2xlarge (8 VPCU, 16 GiB RAM) 1 </a:t>
                      </a:r>
                      <a:r>
                        <a:rPr kumimoji="0" lang="en-GB" sz="1100" b="0" i="0" u="none" strike="noStrike" kern="1200" cap="none" spc="0" normalizeH="0" baseline="0" noProof="0">
                          <a:ln>
                            <a:noFill/>
                          </a:ln>
                          <a:solidFill>
                            <a:srgbClr val="42145F"/>
                          </a:solidFill>
                          <a:effectLst/>
                          <a:uLnTx/>
                          <a:uFillTx/>
                          <a:latin typeface="Arial"/>
                          <a:ea typeface="MS Mincho"/>
                          <a:cs typeface="Times New Roman"/>
                        </a:rPr>
                        <a:t>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4255292"/>
                  </a:ext>
                </a:extLst>
              </a:tr>
              <a:tr h="428276">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dirty="0">
                          <a:solidFill>
                            <a:schemeClr val="tx2"/>
                          </a:solidFill>
                          <a:effectLst/>
                          <a:latin typeface="+mn-lt"/>
                          <a:ea typeface="MS Mincho"/>
                          <a:cs typeface="Times New Roman"/>
                        </a:rPr>
                        <a:t>DR – Messagepoint Production Manager Monitoring</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GB" sz="1100" b="0" i="0" u="none" strike="noStrike" kern="1200" cap="none" spc="0" normalizeH="0" baseline="0" noProof="0">
                          <a:ln>
                            <a:noFill/>
                          </a:ln>
                          <a:solidFill>
                            <a:srgbClr val="42145F"/>
                          </a:solidFill>
                          <a:effectLst/>
                          <a:uLnTx/>
                          <a:uFillTx/>
                          <a:latin typeface="Arial"/>
                          <a:ea typeface="MS Mincho"/>
                          <a:cs typeface="Times New Roman"/>
                        </a:rPr>
                        <a:t>EKS managed docker containers</a:t>
                      </a:r>
                      <a:r>
                        <a:rPr kumimoji="0" lang="en-GB" sz="1100" b="0" i="0" u="none" strike="noStrike" kern="1200" cap="none" spc="0" normalizeH="0" baseline="0" noProof="0">
                          <a:ln>
                            <a:noFill/>
                          </a:ln>
                          <a:solidFill>
                            <a:srgbClr val="42145F"/>
                          </a:solidFill>
                          <a:effectLst/>
                          <a:uLnTx/>
                          <a:uFillTx/>
                          <a:latin typeface="+mn-lt"/>
                          <a:ea typeface="MS Mincho"/>
                          <a:cs typeface="Times New Roman"/>
                        </a:rPr>
                        <a:t>, 1 c5.xlarge (2 VPCU, 4 GiB RAM), 1 </a:t>
                      </a:r>
                      <a:r>
                        <a:rPr kumimoji="0" lang="en-GB" sz="1100" b="0" i="0" u="none" strike="noStrike" kern="1200" cap="none" spc="0" normalizeH="0" baseline="0" noProof="0">
                          <a:ln>
                            <a:noFill/>
                          </a:ln>
                          <a:solidFill>
                            <a:srgbClr val="42145F"/>
                          </a:solidFill>
                          <a:effectLst/>
                          <a:uLnTx/>
                          <a:uFillTx/>
                          <a:latin typeface="Arial"/>
                          <a:ea typeface="MS Mincho"/>
                          <a:cs typeface="Times New Roman"/>
                        </a:rPr>
                        <a:t>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17487211"/>
                  </a:ext>
                </a:extLst>
              </a:tr>
              <a:tr h="428276">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dirty="0">
                          <a:solidFill>
                            <a:schemeClr val="tx2"/>
                          </a:solidFill>
                          <a:effectLst/>
                          <a:latin typeface="+mn-lt"/>
                          <a:ea typeface="MS Mincho"/>
                          <a:cs typeface="Times New Roman"/>
                        </a:rPr>
                        <a:t>DR</a:t>
                      </a:r>
                      <a:r>
                        <a:rPr lang="en-IN" sz="1100" b="0" dirty="0">
                          <a:solidFill>
                            <a:schemeClr val="tx2"/>
                          </a:solidFill>
                          <a:effectLst/>
                          <a:latin typeface="+mn-lt"/>
                          <a:ea typeface="MS Mincho"/>
                          <a:cs typeface="Times New Roman"/>
                        </a:rPr>
                        <a:t> – Messagepoint Production Manager</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a:solidFill>
                            <a:schemeClr val="tx2"/>
                          </a:solidFill>
                          <a:effectLst/>
                          <a:latin typeface="+mn-lt"/>
                          <a:ea typeface="MS Mincho"/>
                          <a:cs typeface="Times New Roman"/>
                        </a:rPr>
                        <a:t>EKS managed docker containers, 2 Job Manager Servers, 4 vCPU, 16GB RAM, 1 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6550997"/>
                  </a:ext>
                </a:extLst>
              </a:tr>
              <a:tr h="428276">
                <a:tc>
                  <a:txBody>
                    <a:bodyPr/>
                    <a:lstStyle/>
                    <a:p>
                      <a:pPr>
                        <a:lnSpc>
                          <a:spcPct val="100000"/>
                        </a:lnSpc>
                        <a:spcBef>
                          <a:spcPts val="600"/>
                        </a:spcBef>
                        <a:spcAft>
                          <a:spcPts val="100"/>
                        </a:spcAft>
                      </a:pPr>
                      <a:r>
                        <a:rPr lang="en-GB" sz="1100" b="0">
                          <a:solidFill>
                            <a:schemeClr val="tx2"/>
                          </a:solidFill>
                          <a:effectLst/>
                          <a:latin typeface="+mn-lt"/>
                        </a:rPr>
                        <a:t>DR – Sefas Runtime Engine (Platform)</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ECS managed docker containers, RHEL8 (64bits) 4 vCPU 4Gb HDD (install size) 4Gb RAM</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8095392"/>
                  </a:ext>
                </a:extLst>
              </a:tr>
              <a:tr h="428276">
                <a:tc>
                  <a:txBody>
                    <a:bodyPr/>
                    <a:lstStyle/>
                    <a:p>
                      <a:pPr>
                        <a:lnSpc>
                          <a:spcPct val="100000"/>
                        </a:lnSpc>
                        <a:spcBef>
                          <a:spcPts val="600"/>
                        </a:spcBef>
                        <a:spcAft>
                          <a:spcPts val="100"/>
                        </a:spcAft>
                      </a:pPr>
                      <a:r>
                        <a:rPr lang="en-GB" sz="1100" b="0">
                          <a:solidFill>
                            <a:schemeClr val="tx2"/>
                          </a:solidFill>
                          <a:effectLst/>
                          <a:latin typeface="+mn-lt"/>
                        </a:rPr>
                        <a:t>DR – Sefas Producer</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ECS managed docker containers, </a:t>
                      </a:r>
                      <a:r>
                        <a:rPr lang="en-GB" sz="1100" b="0" kern="1200">
                          <a:solidFill>
                            <a:schemeClr val="tx2"/>
                          </a:solidFill>
                          <a:effectLst/>
                          <a:latin typeface="+mn-lt"/>
                          <a:ea typeface="+mn-ea"/>
                          <a:cs typeface="+mn-cs"/>
                        </a:rPr>
                        <a:t>RHEL8 (64bits) 4 vCPU 4Gb HDD (install size) 4Gb RAM</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51159331"/>
                  </a:ext>
                </a:extLst>
              </a:tr>
              <a:tr h="428276">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DR – Sefas License server</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 </a:t>
                      </a:r>
                      <a:r>
                        <a:rPr lang="en-GB" sz="1100" b="0" kern="1200">
                          <a:solidFill>
                            <a:schemeClr val="tx2"/>
                          </a:solidFill>
                          <a:effectLst/>
                          <a:latin typeface="+mn-lt"/>
                          <a:ea typeface="+mn-ea"/>
                          <a:cs typeface="+mn-cs"/>
                        </a:rPr>
                        <a:t>EC2 RHEL8 (64bits), 1 CPU 1GB RAM (even less) 100Mb disk</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Standard Usage</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kern="120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41469049"/>
                  </a:ext>
                </a:extLst>
              </a:tr>
              <a:tr h="428276">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DR - Communication Composition Portal (CCP)</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EKS managed docker containers (1 POD), RHEL 8 (64-bits), 4 vCPU, 16GB RAM, 20GB SSD</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App Support Team</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80554591"/>
                  </a:ext>
                </a:extLst>
              </a:tr>
              <a:tr h="596528">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DR – Communication services (CS)</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ea typeface="MS Mincho"/>
                          <a:cs typeface="Times New Roman"/>
                        </a:rPr>
                        <a:t>EKS managed docker containers (10 services with 2 PODS each – initial size), RHEL 8 (64-bits), 4 vCPU, 16GB RAM, 20GB SSD</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mn-lt"/>
                          <a:ea typeface="MS Mincho"/>
                          <a:cs typeface="Times New Roman"/>
                        </a:rPr>
                        <a:t>App Support Team</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0898881"/>
                  </a:ext>
                </a:extLst>
              </a:tr>
            </a:tbl>
          </a:graphicData>
        </a:graphic>
      </p:graphicFrame>
    </p:spTree>
    <p:extLst>
      <p:ext uri="{BB962C8B-B14F-4D97-AF65-F5344CB8AC3E}">
        <p14:creationId xmlns:p14="http://schemas.microsoft.com/office/powerpoint/2010/main" val="2836721585"/>
      </p:ext>
    </p:extLst>
  </p:cSld>
  <p:clrMapOvr>
    <a:masterClrMapping/>
  </p:clrMapOvr>
  <p:extLst>
    <p:ext uri="{6950BFC3-D8DA-4A85-94F7-54DA5524770B}">
      <p188:commentRel xmlns:p188="http://schemas.microsoft.com/office/powerpoint/2018/8/main" r:id="rId2"/>
    </p:ext>
  </p:extLst>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B4281D-A156-497A-9FAC-48AB0E2B3134}"/>
              </a:ext>
            </a:extLst>
          </p:cNvPr>
          <p:cNvSpPr>
            <a:spLocks noGrp="1"/>
          </p:cNvSpPr>
          <p:nvPr>
            <p:ph type="sldNum" sz="quarter" idx="10"/>
          </p:nvPr>
        </p:nvSpPr>
        <p:spPr/>
        <p:txBody>
          <a:bodyPr/>
          <a:lstStyle/>
          <a:p>
            <a:fld id="{08BDDC8D-36E9-467E-8CF1-750845950A7F}" type="slidenum">
              <a:rPr lang="en-GB" smtClean="0"/>
              <a:pPr/>
              <a:t>43</a:t>
            </a:fld>
            <a:endParaRPr lang="en-GB"/>
          </a:p>
        </p:txBody>
      </p:sp>
      <p:sp>
        <p:nvSpPr>
          <p:cNvPr id="4" name="Title 3">
            <a:extLst>
              <a:ext uri="{FF2B5EF4-FFF2-40B4-BE49-F238E27FC236}">
                <a16:creationId xmlns:a16="http://schemas.microsoft.com/office/drawing/2014/main" id="{FE3BDD35-42DD-400E-9BE1-A9E561B270EF}"/>
              </a:ext>
            </a:extLst>
          </p:cNvPr>
          <p:cNvSpPr>
            <a:spLocks noGrp="1"/>
          </p:cNvSpPr>
          <p:nvPr>
            <p:ph type="title"/>
          </p:nvPr>
        </p:nvSpPr>
        <p:spPr/>
        <p:txBody>
          <a:bodyPr/>
          <a:lstStyle/>
          <a:p>
            <a:r>
              <a:rPr lang="en-GB" altLang="en-US" dirty="0"/>
              <a:t>Service/Infrastructure Summary - 3\6</a:t>
            </a:r>
            <a:endParaRPr lang="en-GB" dirty="0"/>
          </a:p>
        </p:txBody>
      </p:sp>
      <p:pic>
        <p:nvPicPr>
          <p:cNvPr id="9" name="Graphic 4" descr="Send">
            <a:extLst>
              <a:ext uri="{FF2B5EF4-FFF2-40B4-BE49-F238E27FC236}">
                <a16:creationId xmlns:a16="http://schemas.microsoft.com/office/drawing/2014/main" id="{E0B3E42B-5125-4BB4-B888-4774CD5F89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28F2F89B-1A9A-494E-8933-3B7C6F698B1A}"/>
              </a:ext>
            </a:extLst>
          </p:cNvPr>
          <p:cNvGraphicFramePr>
            <a:graphicFrameLocks noGrp="1"/>
          </p:cNvGraphicFramePr>
          <p:nvPr>
            <p:extLst>
              <p:ext uri="{D42A27DB-BD31-4B8C-83A1-F6EECF244321}">
                <p14:modId xmlns:p14="http://schemas.microsoft.com/office/powerpoint/2010/main" val="3604152418"/>
              </p:ext>
            </p:extLst>
          </p:nvPr>
        </p:nvGraphicFramePr>
        <p:xfrm>
          <a:off x="364557" y="1712697"/>
          <a:ext cx="9922368" cy="5146020"/>
        </p:xfrm>
        <a:graphic>
          <a:graphicData uri="http://schemas.openxmlformats.org/drawingml/2006/table">
            <a:tbl>
              <a:tblPr firstRow="1" bandRow="1">
                <a:tableStyleId>{69012ECD-51FC-41F1-AA8D-1B2483CD663E}</a:tableStyleId>
              </a:tblPr>
              <a:tblGrid>
                <a:gridCol w="2596357">
                  <a:extLst>
                    <a:ext uri="{9D8B030D-6E8A-4147-A177-3AD203B41FA5}">
                      <a16:colId xmlns:a16="http://schemas.microsoft.com/office/drawing/2014/main" val="249338875"/>
                    </a:ext>
                  </a:extLst>
                </a:gridCol>
                <a:gridCol w="3517615">
                  <a:extLst>
                    <a:ext uri="{9D8B030D-6E8A-4147-A177-3AD203B41FA5}">
                      <a16:colId xmlns:a16="http://schemas.microsoft.com/office/drawing/2014/main" val="1890532536"/>
                    </a:ext>
                  </a:extLst>
                </a:gridCol>
                <a:gridCol w="1114174">
                  <a:extLst>
                    <a:ext uri="{9D8B030D-6E8A-4147-A177-3AD203B41FA5}">
                      <a16:colId xmlns:a16="http://schemas.microsoft.com/office/drawing/2014/main" val="1903665193"/>
                    </a:ext>
                  </a:extLst>
                </a:gridCol>
                <a:gridCol w="1535799">
                  <a:extLst>
                    <a:ext uri="{9D8B030D-6E8A-4147-A177-3AD203B41FA5}">
                      <a16:colId xmlns:a16="http://schemas.microsoft.com/office/drawing/2014/main" val="3658521676"/>
                    </a:ext>
                  </a:extLst>
                </a:gridCol>
                <a:gridCol w="1158423">
                  <a:extLst>
                    <a:ext uri="{9D8B030D-6E8A-4147-A177-3AD203B41FA5}">
                      <a16:colId xmlns:a16="http://schemas.microsoft.com/office/drawing/2014/main" val="3919750586"/>
                    </a:ext>
                  </a:extLst>
                </a:gridCol>
              </a:tblGrid>
              <a:tr h="526662">
                <a:tc>
                  <a:txBody>
                    <a:bodyPr/>
                    <a:lstStyle/>
                    <a:p>
                      <a:pPr algn="ctr">
                        <a:lnSpc>
                          <a:spcPts val="1400"/>
                        </a:lnSpc>
                        <a:spcBef>
                          <a:spcPts val="200"/>
                        </a:spcBef>
                        <a:spcAft>
                          <a:spcPts val="100"/>
                        </a:spcAft>
                      </a:pPr>
                      <a:r>
                        <a:rPr lang="en-GB" sz="1200">
                          <a:solidFill>
                            <a:schemeClr val="bg1">
                              <a:lumMod val="95000"/>
                            </a:schemeClr>
                          </a:solidFill>
                          <a:effectLst/>
                        </a:rPr>
                        <a:t>Service,</a:t>
                      </a:r>
                      <a:r>
                        <a:rPr lang="en-GB" sz="1200" baseline="0">
                          <a:solidFill>
                            <a:schemeClr val="bg1">
                              <a:lumMod val="95000"/>
                            </a:schemeClr>
                          </a:solidFill>
                          <a:effectLst/>
                        </a:rPr>
                        <a:t> Pattern or </a:t>
                      </a:r>
                      <a:r>
                        <a:rPr lang="en-GB" sz="1200">
                          <a:solidFill>
                            <a:schemeClr val="bg1">
                              <a:lumMod val="95000"/>
                            </a:schemeClr>
                          </a:solidFill>
                          <a:effectLst/>
                        </a:rPr>
                        <a:t>Product Reference</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Summary of requirement / change </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Standard usage or adoption requirement</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Agreed support team</a:t>
                      </a:r>
                      <a:endParaRPr lang="en-GB" sz="1200" b="1">
                        <a:solidFill>
                          <a:schemeClr val="bg1">
                            <a:lumMod val="95000"/>
                          </a:schemeClr>
                        </a:solidFill>
                        <a:effectLst/>
                        <a:latin typeface="Arial"/>
                        <a:ea typeface="MS Mincho"/>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b="1">
                          <a:solidFill>
                            <a:schemeClr val="bg1">
                              <a:lumMod val="95000"/>
                            </a:schemeClr>
                          </a:solidFill>
                          <a:effectLst/>
                          <a:latin typeface="Arial"/>
                          <a:ea typeface="MS Mincho"/>
                          <a:cs typeface="Times New Roman"/>
                        </a:rPr>
                        <a:t>Associated Security Standard</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33366537"/>
                  </a:ext>
                </a:extLst>
              </a:tr>
              <a:tr h="421328">
                <a:tc>
                  <a:txBody>
                    <a:bodyPr/>
                    <a:lstStyle/>
                    <a:p>
                      <a:pPr>
                        <a:lnSpc>
                          <a:spcPct val="100000"/>
                        </a:lnSpc>
                        <a:spcBef>
                          <a:spcPts val="600"/>
                        </a:spcBef>
                        <a:spcAft>
                          <a:spcPts val="100"/>
                        </a:spcAft>
                      </a:pPr>
                      <a:r>
                        <a:rPr lang="en-IN" sz="1100" b="0" dirty="0">
                          <a:solidFill>
                            <a:schemeClr val="tx2"/>
                          </a:solidFill>
                          <a:effectLst/>
                          <a:latin typeface="+mn-lt"/>
                          <a:ea typeface="MS Mincho"/>
                          <a:cs typeface="Times New Roman"/>
                        </a:rPr>
                        <a:t>UAT – Messagepoint Production Manager Database</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a:solidFill>
                            <a:schemeClr val="tx2"/>
                          </a:solidFill>
                          <a:effectLst/>
                          <a:latin typeface="+mn-lt"/>
                          <a:ea typeface="MS Mincho"/>
                          <a:cs typeface="Times New Roman"/>
                        </a:rPr>
                        <a:t>EKS managed docker containers,  3 r5d.xlarge (4 VPCU, 32 GiB RAM), 1 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3469926"/>
                  </a:ext>
                </a:extLst>
              </a:tr>
              <a:tr h="421328">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dirty="0">
                          <a:solidFill>
                            <a:schemeClr val="tx2"/>
                          </a:solidFill>
                          <a:effectLst/>
                          <a:latin typeface="+mn-lt"/>
                          <a:ea typeface="MS Mincho"/>
                          <a:cs typeface="Times New Roman"/>
                        </a:rPr>
                        <a:t>UAT – Messagepoint Production Manager Vault</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GB" sz="1100" b="0" i="0" u="none" strike="noStrike" kern="1200" cap="none" spc="0" normalizeH="0" baseline="0" noProof="0">
                          <a:ln>
                            <a:noFill/>
                          </a:ln>
                          <a:solidFill>
                            <a:srgbClr val="42145F"/>
                          </a:solidFill>
                          <a:effectLst/>
                          <a:uLnTx/>
                          <a:uFillTx/>
                          <a:latin typeface="Arial"/>
                          <a:ea typeface="MS Mincho"/>
                          <a:cs typeface="Times New Roman"/>
                        </a:rPr>
                        <a:t>EKS managed docker containers</a:t>
                      </a:r>
                      <a:r>
                        <a:rPr kumimoji="0" lang="en-GB" sz="1100" b="0" i="0" u="none" strike="noStrike" kern="1200" cap="none" spc="0" normalizeH="0" baseline="0" noProof="0">
                          <a:ln>
                            <a:noFill/>
                          </a:ln>
                          <a:solidFill>
                            <a:srgbClr val="42145F"/>
                          </a:solidFill>
                          <a:effectLst/>
                          <a:uLnTx/>
                          <a:uFillTx/>
                          <a:latin typeface="+mn-lt"/>
                          <a:ea typeface="MS Mincho"/>
                          <a:cs typeface="Times New Roman"/>
                        </a:rPr>
                        <a:t>, 5 c5d.xlarge (2 VPCU, 4 GiB RAM), </a:t>
                      </a:r>
                      <a:r>
                        <a:rPr kumimoji="0" lang="en-GB" sz="1100" b="0" i="0" u="none" strike="noStrike" kern="1200" cap="none" spc="0" normalizeH="0" baseline="0" noProof="0">
                          <a:ln>
                            <a:noFill/>
                          </a:ln>
                          <a:solidFill>
                            <a:srgbClr val="42145F"/>
                          </a:solidFill>
                          <a:effectLst/>
                          <a:uLnTx/>
                          <a:uFillTx/>
                          <a:latin typeface="Arial"/>
                          <a:ea typeface="MS Mincho"/>
                          <a:cs typeface="Times New Roman"/>
                        </a:rPr>
                        <a:t>1 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50670124"/>
                  </a:ext>
                </a:extLst>
              </a:tr>
              <a:tr h="421328">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dirty="0">
                          <a:solidFill>
                            <a:schemeClr val="tx2"/>
                          </a:solidFill>
                          <a:effectLst/>
                          <a:latin typeface="+mn-lt"/>
                          <a:ea typeface="MS Mincho"/>
                          <a:cs typeface="Times New Roman"/>
                        </a:rPr>
                        <a:t>UAT – Messagepoint Production Manager Web</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GB" sz="1100" b="0" i="0" u="none" strike="noStrike" kern="1200" cap="none" spc="0" normalizeH="0" baseline="0" noProof="0">
                          <a:ln>
                            <a:noFill/>
                          </a:ln>
                          <a:solidFill>
                            <a:srgbClr val="42145F"/>
                          </a:solidFill>
                          <a:effectLst/>
                          <a:uLnTx/>
                          <a:uFillTx/>
                          <a:latin typeface="Arial"/>
                          <a:ea typeface="MS Mincho"/>
                          <a:cs typeface="Times New Roman"/>
                        </a:rPr>
                        <a:t>EKS managed docker containers</a:t>
                      </a:r>
                      <a:r>
                        <a:rPr kumimoji="0" lang="en-GB" sz="1100" b="0" i="0" u="none" strike="noStrike" kern="1200" cap="none" spc="0" normalizeH="0" baseline="0" noProof="0">
                          <a:ln>
                            <a:noFill/>
                          </a:ln>
                          <a:solidFill>
                            <a:srgbClr val="42145F"/>
                          </a:solidFill>
                          <a:effectLst/>
                          <a:uLnTx/>
                          <a:uFillTx/>
                          <a:latin typeface="+mn-lt"/>
                          <a:ea typeface="MS Mincho"/>
                          <a:cs typeface="Times New Roman"/>
                        </a:rPr>
                        <a:t>, 3 c5.2xlarge (8 VPCU, 16 GiB RAM) 1 </a:t>
                      </a:r>
                      <a:r>
                        <a:rPr kumimoji="0" lang="en-GB" sz="1100" b="0" i="0" u="none" strike="noStrike" kern="1200" cap="none" spc="0" normalizeH="0" baseline="0" noProof="0">
                          <a:ln>
                            <a:noFill/>
                          </a:ln>
                          <a:solidFill>
                            <a:srgbClr val="42145F"/>
                          </a:solidFill>
                          <a:effectLst/>
                          <a:uLnTx/>
                          <a:uFillTx/>
                          <a:latin typeface="Arial"/>
                          <a:ea typeface="MS Mincho"/>
                          <a:cs typeface="Times New Roman"/>
                        </a:rPr>
                        <a:t>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6235356"/>
                  </a:ext>
                </a:extLst>
              </a:tr>
              <a:tr h="421328">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dirty="0">
                          <a:solidFill>
                            <a:schemeClr val="tx2"/>
                          </a:solidFill>
                          <a:effectLst/>
                          <a:latin typeface="+mn-lt"/>
                          <a:ea typeface="MS Mincho"/>
                          <a:cs typeface="Times New Roman"/>
                        </a:rPr>
                        <a:t>UAT – Messagepoint Production Manager Monitoring</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GB" sz="1100" b="0" i="0" u="none" strike="noStrike" kern="1200" cap="none" spc="0" normalizeH="0" baseline="0" noProof="0">
                          <a:ln>
                            <a:noFill/>
                          </a:ln>
                          <a:solidFill>
                            <a:srgbClr val="42145F"/>
                          </a:solidFill>
                          <a:effectLst/>
                          <a:uLnTx/>
                          <a:uFillTx/>
                          <a:latin typeface="Arial"/>
                          <a:ea typeface="MS Mincho"/>
                          <a:cs typeface="Times New Roman"/>
                        </a:rPr>
                        <a:t>EKS managed docker containers</a:t>
                      </a:r>
                      <a:r>
                        <a:rPr kumimoji="0" lang="en-GB" sz="1100" b="0" i="0" u="none" strike="noStrike" kern="1200" cap="none" spc="0" normalizeH="0" baseline="0" noProof="0">
                          <a:ln>
                            <a:noFill/>
                          </a:ln>
                          <a:solidFill>
                            <a:srgbClr val="42145F"/>
                          </a:solidFill>
                          <a:effectLst/>
                          <a:uLnTx/>
                          <a:uFillTx/>
                          <a:latin typeface="+mn-lt"/>
                          <a:ea typeface="MS Mincho"/>
                          <a:cs typeface="Times New Roman"/>
                        </a:rPr>
                        <a:t>, 1 c5.xlarge (2 VPCU, 4 GiB RAM), 1 </a:t>
                      </a:r>
                      <a:r>
                        <a:rPr kumimoji="0" lang="en-GB" sz="1100" b="0" i="0" u="none" strike="noStrike" kern="1200" cap="none" spc="0" normalizeH="0" baseline="0" noProof="0">
                          <a:ln>
                            <a:noFill/>
                          </a:ln>
                          <a:solidFill>
                            <a:srgbClr val="42145F"/>
                          </a:solidFill>
                          <a:effectLst/>
                          <a:uLnTx/>
                          <a:uFillTx/>
                          <a:latin typeface="Arial"/>
                          <a:ea typeface="MS Mincho"/>
                          <a:cs typeface="Times New Roman"/>
                        </a:rPr>
                        <a:t>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46602436"/>
                  </a:ext>
                </a:extLst>
              </a:tr>
              <a:tr h="421328">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dirty="0">
                          <a:solidFill>
                            <a:schemeClr val="tx2"/>
                          </a:solidFill>
                          <a:effectLst/>
                          <a:latin typeface="+mn-lt"/>
                          <a:ea typeface="MS Mincho"/>
                          <a:cs typeface="Times New Roman"/>
                        </a:rPr>
                        <a:t>UAT</a:t>
                      </a:r>
                      <a:r>
                        <a:rPr lang="en-IN" sz="1100" b="0" dirty="0">
                          <a:solidFill>
                            <a:schemeClr val="tx2"/>
                          </a:solidFill>
                          <a:effectLst/>
                          <a:latin typeface="+mn-lt"/>
                          <a:ea typeface="MS Mincho"/>
                          <a:cs typeface="Times New Roman"/>
                        </a:rPr>
                        <a:t> – Messagepoint Production Manager</a:t>
                      </a:r>
                      <a:endParaRPr lang="en-GB" sz="1100" b="0" dirty="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a:solidFill>
                            <a:schemeClr val="tx2"/>
                          </a:solidFill>
                          <a:effectLst/>
                          <a:latin typeface="+mn-lt"/>
                          <a:ea typeface="MS Mincho"/>
                          <a:cs typeface="Times New Roman"/>
                        </a:rPr>
                        <a:t>EKS managed docker containers, 2 Job Manager Servers, 4 vCPU, 16GB RAM, 1 TB SSD</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6550997"/>
                  </a:ext>
                </a:extLst>
              </a:tr>
              <a:tr h="421328">
                <a:tc>
                  <a:txBody>
                    <a:bodyPr/>
                    <a:lstStyle/>
                    <a:p>
                      <a:pPr>
                        <a:lnSpc>
                          <a:spcPct val="100000"/>
                        </a:lnSpc>
                        <a:spcBef>
                          <a:spcPts val="600"/>
                        </a:spcBef>
                        <a:spcAft>
                          <a:spcPts val="100"/>
                        </a:spcAft>
                      </a:pPr>
                      <a:r>
                        <a:rPr lang="en-GB" sz="1100" b="0">
                          <a:solidFill>
                            <a:schemeClr val="tx2"/>
                          </a:solidFill>
                          <a:effectLst/>
                          <a:latin typeface="+mn-lt"/>
                        </a:rPr>
                        <a:t>UAT – Sefas Runtime Engine (Platform)</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ECS managed docker containers, RHEL8 (64bits) 4 vCPU 4Gb HDD (install size) 4Gb RAM</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8095392"/>
                  </a:ext>
                </a:extLst>
              </a:tr>
              <a:tr h="421328">
                <a:tc>
                  <a:txBody>
                    <a:bodyPr/>
                    <a:lstStyle/>
                    <a:p>
                      <a:pPr>
                        <a:lnSpc>
                          <a:spcPct val="100000"/>
                        </a:lnSpc>
                        <a:spcBef>
                          <a:spcPts val="600"/>
                        </a:spcBef>
                        <a:spcAft>
                          <a:spcPts val="100"/>
                        </a:spcAft>
                      </a:pPr>
                      <a:r>
                        <a:rPr lang="en-GB" sz="1100" b="0">
                          <a:solidFill>
                            <a:schemeClr val="tx2"/>
                          </a:solidFill>
                          <a:effectLst/>
                          <a:latin typeface="+mn-lt"/>
                        </a:rPr>
                        <a:t>UAT – Sefas Producer</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 ECS managed docker containers, </a:t>
                      </a:r>
                      <a:r>
                        <a:rPr lang="en-GB" sz="1100" b="0" kern="1200">
                          <a:solidFill>
                            <a:schemeClr val="tx2"/>
                          </a:solidFill>
                          <a:effectLst/>
                          <a:latin typeface="+mn-lt"/>
                          <a:ea typeface="+mn-ea"/>
                          <a:cs typeface="+mn-cs"/>
                        </a:rPr>
                        <a:t>RHEL8 (64bits) 4 vCPU 4Gb HDD (install size) 4Gb RAM</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51159331"/>
                  </a:ext>
                </a:extLst>
              </a:tr>
              <a:tr h="421328">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UAT – Sefas License server</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 </a:t>
                      </a:r>
                      <a:r>
                        <a:rPr lang="en-GB" sz="1100" b="0" kern="1200">
                          <a:solidFill>
                            <a:schemeClr val="tx2"/>
                          </a:solidFill>
                          <a:effectLst/>
                          <a:latin typeface="+mn-lt"/>
                          <a:ea typeface="+mn-ea"/>
                          <a:cs typeface="+mn-cs"/>
                        </a:rPr>
                        <a:t>EC2 RHEL8 (64bits), 1 CPU 1GB RAM (even less) 100Mb disk</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Standard Usage</a:t>
                      </a: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2861143"/>
                  </a:ext>
                </a:extLst>
              </a:tr>
              <a:tr h="421328">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UAT - Communication Composition Portal (CCP)</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EKS managed docker containers (1 POD), RHEL 8 (64-bits), 4 vCPU, 16GB RAM, 20GB SSD</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80554591"/>
                  </a:ext>
                </a:extLst>
              </a:tr>
              <a:tr h="586850">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UAT – Communication services (CS)</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ea typeface="MS Mincho"/>
                          <a:cs typeface="Times New Roman"/>
                        </a:rPr>
                        <a:t>EKS managed docker containers (10 services with 2 PODS each – initial size), RHEL 8 (64-bits), 4 vCPU, 16GB RAM, 20GB SSD</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Standard Usage</a:t>
                      </a: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kumimoji="0" lang="en-US" sz="1100" b="0" i="0" u="none" strike="noStrike" kern="1200" cap="none" spc="0" normalizeH="0" baseline="0" noProof="0">
                          <a:ln>
                            <a:noFill/>
                          </a:ln>
                          <a:solidFill>
                            <a:srgbClr val="42145F"/>
                          </a:solidFill>
                          <a:effectLst/>
                          <a:uLnTx/>
                          <a:uFillTx/>
                          <a:latin typeface="Arial"/>
                          <a:ea typeface="MS Mincho"/>
                          <a:cs typeface="Times New Roman"/>
                        </a:rPr>
                        <a:t>App Support Team</a:t>
                      </a:r>
                      <a:endParaRPr kumimoji="0" lang="en-GB" sz="1100" b="0" i="0" u="none" strike="noStrike" kern="1200" cap="none" spc="0" normalizeH="0" baseline="0" noProof="0">
                        <a:ln>
                          <a:noFill/>
                        </a:ln>
                        <a:solidFill>
                          <a:srgbClr val="42145F"/>
                        </a:solidFill>
                        <a:effectLst/>
                        <a:uLnTx/>
                        <a:uFillTx/>
                        <a:latin typeface="Arial"/>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T="45719" marB="4571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0898881"/>
                  </a:ext>
                </a:extLst>
              </a:tr>
            </a:tbl>
          </a:graphicData>
        </a:graphic>
      </p:graphicFrame>
    </p:spTree>
    <p:extLst>
      <p:ext uri="{BB962C8B-B14F-4D97-AF65-F5344CB8AC3E}">
        <p14:creationId xmlns:p14="http://schemas.microsoft.com/office/powerpoint/2010/main" val="2805093137"/>
      </p:ext>
    </p:extLst>
  </p:cSld>
  <p:clrMapOvr>
    <a:masterClrMapping/>
  </p:clrMapOvr>
  <p:extLst>
    <p:ext uri="{6950BFC3-D8DA-4A85-94F7-54DA5524770B}">
      <p188:commentRel xmlns:p188="http://schemas.microsoft.com/office/powerpoint/2018/8/main" r:id="rId2"/>
    </p:ext>
  </p:extLs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E8666A-58E1-49B5-B6FD-09C934CF7B72}"/>
              </a:ext>
            </a:extLst>
          </p:cNvPr>
          <p:cNvSpPr>
            <a:spLocks noGrp="1"/>
          </p:cNvSpPr>
          <p:nvPr>
            <p:ph sz="quarter" idx="11"/>
          </p:nvPr>
        </p:nvSpPr>
        <p:spPr>
          <a:xfrm>
            <a:off x="486000" y="1155033"/>
            <a:ext cx="8568000" cy="1118936"/>
          </a:xfrm>
        </p:spPr>
        <p:txBody>
          <a:bodyPr/>
          <a:lstStyle/>
          <a:p>
            <a:r>
              <a:rPr lang="en-GB" altLang="en-US" sz="1400"/>
              <a:t>Where appropriate provide the Product/Pattern reference code. Describe requirements and changes for each service, deployment pattern and infrastructure product. Numbers of servers and/or locations/environments should be included where appropriate. For each also make it clear whether there is any adoption engineering requirement and whether this is under Prodcat or ETF. State the team that supports the component.</a:t>
            </a:r>
          </a:p>
          <a:p>
            <a:pPr>
              <a:spcBef>
                <a:spcPts val="0"/>
              </a:spcBef>
            </a:pPr>
            <a:r>
              <a:rPr lang="en-GB" altLang="en-US" sz="1400"/>
              <a:t>Reference links for application monitoring and associated decision trees:</a:t>
            </a:r>
          </a:p>
          <a:p>
            <a:pPr marL="285750" indent="-285750">
              <a:spcBef>
                <a:spcPts val="0"/>
              </a:spcBef>
              <a:buFont typeface="Arial" panose="020B0604020202020204" pitchFamily="34" charset="0"/>
              <a:buChar char="•"/>
            </a:pPr>
            <a:r>
              <a:rPr lang="en-GB" altLang="en-US" sz="1400"/>
              <a:t>APM - </a:t>
            </a:r>
            <a:r>
              <a:rPr lang="en-GB" altLang="en-US" sz="1400">
                <a:hlinkClick r:id="rId2"/>
              </a:rPr>
              <a:t>Application Performance Management</a:t>
            </a:r>
            <a:endParaRPr lang="en-GB" altLang="en-US" sz="1400"/>
          </a:p>
          <a:p>
            <a:pPr marL="285750" indent="-285750">
              <a:spcBef>
                <a:spcPts val="0"/>
              </a:spcBef>
              <a:buFont typeface="Arial" panose="020B0604020202020204" pitchFamily="34" charset="0"/>
              <a:buChar char="•"/>
            </a:pPr>
            <a:r>
              <a:rPr lang="en-GB" altLang="en-US" sz="1400"/>
              <a:t>Decision trees - </a:t>
            </a:r>
            <a:r>
              <a:rPr lang="en-GB" altLang="en-US" sz="1400">
                <a:hlinkClick r:id="rId3"/>
              </a:rPr>
              <a:t>https://confluence.dts.fm.rbsgrp.net/display/ESM/Decision+Trees</a:t>
            </a:r>
            <a:endParaRPr lang="en-GB" altLang="en-US" sz="1400"/>
          </a:p>
        </p:txBody>
      </p:sp>
      <p:sp>
        <p:nvSpPr>
          <p:cNvPr id="3" name="Slide Number Placeholder 2">
            <a:extLst>
              <a:ext uri="{FF2B5EF4-FFF2-40B4-BE49-F238E27FC236}">
                <a16:creationId xmlns:a16="http://schemas.microsoft.com/office/drawing/2014/main" id="{47B4281D-A156-497A-9FAC-48AB0E2B3134}"/>
              </a:ext>
            </a:extLst>
          </p:cNvPr>
          <p:cNvSpPr>
            <a:spLocks noGrp="1"/>
          </p:cNvSpPr>
          <p:nvPr>
            <p:ph type="sldNum" sz="quarter" idx="10"/>
          </p:nvPr>
        </p:nvSpPr>
        <p:spPr/>
        <p:txBody>
          <a:bodyPr/>
          <a:lstStyle/>
          <a:p>
            <a:fld id="{08BDDC8D-36E9-467E-8CF1-750845950A7F}" type="slidenum">
              <a:rPr lang="en-GB" smtClean="0"/>
              <a:pPr/>
              <a:t>44</a:t>
            </a:fld>
            <a:endParaRPr lang="en-GB"/>
          </a:p>
        </p:txBody>
      </p:sp>
      <p:sp>
        <p:nvSpPr>
          <p:cNvPr id="4" name="Title 3">
            <a:extLst>
              <a:ext uri="{FF2B5EF4-FFF2-40B4-BE49-F238E27FC236}">
                <a16:creationId xmlns:a16="http://schemas.microsoft.com/office/drawing/2014/main" id="{FE3BDD35-42DD-400E-9BE1-A9E561B270EF}"/>
              </a:ext>
            </a:extLst>
          </p:cNvPr>
          <p:cNvSpPr>
            <a:spLocks noGrp="1"/>
          </p:cNvSpPr>
          <p:nvPr>
            <p:ph type="title"/>
          </p:nvPr>
        </p:nvSpPr>
        <p:spPr/>
        <p:txBody>
          <a:bodyPr/>
          <a:lstStyle/>
          <a:p>
            <a:r>
              <a:rPr lang="en-GB" altLang="en-US" dirty="0"/>
              <a:t>Service/Infrastructure Summary - 4\6</a:t>
            </a:r>
            <a:endParaRPr lang="en-GB" dirty="0"/>
          </a:p>
        </p:txBody>
      </p:sp>
      <p:sp>
        <p:nvSpPr>
          <p:cNvPr id="5" name="Content Placeholder 1">
            <a:extLst>
              <a:ext uri="{FF2B5EF4-FFF2-40B4-BE49-F238E27FC236}">
                <a16:creationId xmlns:a16="http://schemas.microsoft.com/office/drawing/2014/main" id="{51134852-4870-4A6F-B8D1-077C133FF61A}"/>
              </a:ext>
            </a:extLst>
          </p:cNvPr>
          <p:cNvSpPr txBox="1">
            <a:spLocks/>
          </p:cNvSpPr>
          <p:nvPr/>
        </p:nvSpPr>
        <p:spPr bwMode="gray">
          <a:xfrm>
            <a:off x="486000" y="2997754"/>
            <a:ext cx="8568000" cy="324407"/>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pPr>
              <a:spcBef>
                <a:spcPct val="50000"/>
              </a:spcBef>
              <a:buClr>
                <a:schemeClr val="accent1"/>
              </a:buClr>
              <a:buSzPct val="95000"/>
            </a:pPr>
            <a:r>
              <a:rPr lang="en-GB" altLang="en-US" sz="1400"/>
              <a:t>Describe Application Operational Management Design </a:t>
            </a:r>
          </a:p>
        </p:txBody>
      </p:sp>
      <p:pic>
        <p:nvPicPr>
          <p:cNvPr id="9" name="Graphic 4" descr="Send">
            <a:extLst>
              <a:ext uri="{FF2B5EF4-FFF2-40B4-BE49-F238E27FC236}">
                <a16:creationId xmlns:a16="http://schemas.microsoft.com/office/drawing/2014/main" id="{E0B3E42B-5125-4BB4-B888-4774CD5F89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8" name="Table 7">
            <a:extLst>
              <a:ext uri="{FF2B5EF4-FFF2-40B4-BE49-F238E27FC236}">
                <a16:creationId xmlns:a16="http://schemas.microsoft.com/office/drawing/2014/main" id="{0CDA998E-D5ED-414C-9B40-699192A9035A}"/>
              </a:ext>
            </a:extLst>
          </p:cNvPr>
          <p:cNvGraphicFramePr>
            <a:graphicFrameLocks noGrp="1"/>
          </p:cNvGraphicFramePr>
          <p:nvPr>
            <p:extLst>
              <p:ext uri="{D42A27DB-BD31-4B8C-83A1-F6EECF244321}">
                <p14:modId xmlns:p14="http://schemas.microsoft.com/office/powerpoint/2010/main" val="4082844973"/>
              </p:ext>
            </p:extLst>
          </p:nvPr>
        </p:nvGraphicFramePr>
        <p:xfrm>
          <a:off x="486000" y="3237084"/>
          <a:ext cx="9962365" cy="3343158"/>
        </p:xfrm>
        <a:graphic>
          <a:graphicData uri="http://schemas.openxmlformats.org/drawingml/2006/table">
            <a:tbl>
              <a:tblPr firstRow="1" bandRow="1">
                <a:tableStyleId>{69012ECD-51FC-41F1-AA8D-1B2483CD663E}</a:tableStyleId>
              </a:tblPr>
              <a:tblGrid>
                <a:gridCol w="2002837">
                  <a:extLst>
                    <a:ext uri="{9D8B030D-6E8A-4147-A177-3AD203B41FA5}">
                      <a16:colId xmlns:a16="http://schemas.microsoft.com/office/drawing/2014/main" val="3354952084"/>
                    </a:ext>
                  </a:extLst>
                </a:gridCol>
                <a:gridCol w="2002837">
                  <a:extLst>
                    <a:ext uri="{9D8B030D-6E8A-4147-A177-3AD203B41FA5}">
                      <a16:colId xmlns:a16="http://schemas.microsoft.com/office/drawing/2014/main" val="496447215"/>
                    </a:ext>
                  </a:extLst>
                </a:gridCol>
                <a:gridCol w="5956691">
                  <a:extLst>
                    <a:ext uri="{9D8B030D-6E8A-4147-A177-3AD203B41FA5}">
                      <a16:colId xmlns:a16="http://schemas.microsoft.com/office/drawing/2014/main" val="1829942783"/>
                    </a:ext>
                  </a:extLst>
                </a:gridCol>
              </a:tblGrid>
              <a:tr h="272182">
                <a:tc>
                  <a:txBody>
                    <a:bodyPr/>
                    <a:lstStyle/>
                    <a:p>
                      <a:pPr algn="ctr">
                        <a:lnSpc>
                          <a:spcPts val="1400"/>
                        </a:lnSpc>
                        <a:spcBef>
                          <a:spcPts val="200"/>
                        </a:spcBef>
                        <a:spcAft>
                          <a:spcPts val="100"/>
                        </a:spcAft>
                      </a:pPr>
                      <a:r>
                        <a:rPr lang="en-US" sz="1200" b="1">
                          <a:solidFill>
                            <a:schemeClr val="bg1">
                              <a:lumMod val="95000"/>
                            </a:schemeClr>
                          </a:solidFill>
                          <a:effectLst/>
                          <a:latin typeface="Arial"/>
                          <a:ea typeface="MS Mincho"/>
                          <a:cs typeface="Times New Roman"/>
                        </a:rPr>
                        <a:t>Service Category</a:t>
                      </a:r>
                      <a:endParaRPr lang="en-GB" sz="1200" b="1">
                        <a:solidFill>
                          <a:schemeClr val="bg1">
                            <a:lumMod val="95000"/>
                          </a:schemeClr>
                        </a:solidFill>
                        <a:effectLst/>
                        <a:latin typeface="Arial"/>
                        <a:ea typeface="MS Mincho"/>
                        <a:cs typeface="Times New Roman"/>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Application component(s)</a:t>
                      </a:r>
                      <a:endParaRPr lang="en-GB" sz="1200" b="1">
                        <a:solidFill>
                          <a:schemeClr val="bg1">
                            <a:lumMod val="95000"/>
                          </a:schemeClr>
                        </a:solidFill>
                        <a:effectLst/>
                        <a:latin typeface="Arial"/>
                        <a:ea typeface="MS Mincho"/>
                        <a:cs typeface="Times New Roman"/>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Monitoring, alerting, logging</a:t>
                      </a:r>
                      <a:r>
                        <a:rPr lang="en-GB" sz="1200" baseline="0">
                          <a:solidFill>
                            <a:schemeClr val="bg1">
                              <a:lumMod val="95000"/>
                            </a:schemeClr>
                          </a:solidFill>
                          <a:effectLst/>
                        </a:rPr>
                        <a:t> &amp; </a:t>
                      </a:r>
                      <a:r>
                        <a:rPr lang="en-GB" sz="1200">
                          <a:solidFill>
                            <a:schemeClr val="bg1">
                              <a:lumMod val="95000"/>
                            </a:schemeClr>
                          </a:solidFill>
                          <a:effectLst/>
                        </a:rPr>
                        <a:t>heart-beating design and products</a:t>
                      </a:r>
                      <a:endParaRPr lang="en-GB" sz="1200" b="1">
                        <a:solidFill>
                          <a:schemeClr val="bg1">
                            <a:lumMod val="95000"/>
                          </a:schemeClr>
                        </a:solidFill>
                        <a:effectLst/>
                        <a:latin typeface="Arial"/>
                        <a:ea typeface="MS Mincho"/>
                        <a:cs typeface="Times New Roman"/>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49468832"/>
                  </a:ext>
                </a:extLst>
              </a:tr>
              <a:tr h="252122">
                <a:tc rowSpan="2">
                  <a:txBody>
                    <a:bodyPr/>
                    <a:lstStyle/>
                    <a:p>
                      <a:pPr marL="0" marR="0" lvl="0" indent="0" algn="ctr"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RN House Sans Regular" panose="020B0504020203020204" pitchFamily="34" charset="0"/>
                          <a:ea typeface="MS Mincho"/>
                          <a:cs typeface="Times New Roman"/>
                        </a:rPr>
                        <a:t>General</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RN House Sans Regular" panose="020B0504020203020204" pitchFamily="34" charset="0"/>
                          <a:ea typeface="MS Mincho"/>
                          <a:cs typeface="Times New Roman"/>
                        </a:rPr>
                        <a:t>AWS Region</a:t>
                      </a: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a:solidFill>
                            <a:schemeClr val="tx2"/>
                          </a:solidFill>
                          <a:effectLst/>
                          <a:latin typeface="+mn-lt"/>
                          <a:ea typeface="MS Mincho"/>
                          <a:cs typeface="Times New Roman"/>
                        </a:rPr>
                        <a:t>Each AWS Region is a separate geographic area</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608528"/>
                  </a:ext>
                </a:extLst>
              </a:tr>
              <a:tr h="252122">
                <a:tc vMerge="1">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RN House Sans Regular" panose="020B0504020203020204" pitchFamily="34" charset="0"/>
                          <a:ea typeface="MS Mincho"/>
                          <a:cs typeface="Times New Roman"/>
                        </a:rPr>
                        <a:t>General</a:t>
                      </a: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RN House Sans Regular" panose="020B0504020203020204" pitchFamily="34" charset="0"/>
                          <a:ea typeface="MS Mincho"/>
                          <a:cs typeface="Times New Roman"/>
                        </a:rPr>
                        <a:t>AWS </a:t>
                      </a:r>
                      <a:r>
                        <a:rPr lang="en-GB" sz="1100" b="0" kern="1200">
                          <a:solidFill>
                            <a:schemeClr val="tx2"/>
                          </a:solidFill>
                          <a:effectLst/>
                          <a:latin typeface="+mn-lt"/>
                          <a:ea typeface="MS Mincho"/>
                          <a:cs typeface="Times New Roman"/>
                        </a:rPr>
                        <a:t>Availability Zones </a:t>
                      </a: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a:solidFill>
                            <a:schemeClr val="tx2"/>
                          </a:solidFill>
                          <a:effectLst/>
                          <a:latin typeface="+mn-lt"/>
                          <a:ea typeface="MS Mincho"/>
                          <a:cs typeface="Times New Roman"/>
                        </a:rPr>
                        <a:t>Availability Zones are distinct locations that are engineered to be isolated from failures in other Availability Zones.</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84529331"/>
                  </a:ext>
                </a:extLst>
              </a:tr>
              <a:tr h="252122">
                <a:tc rowSpan="3">
                  <a:txBody>
                    <a:bodyPr/>
                    <a:lstStyle/>
                    <a:p>
                      <a:pPr algn="ctr">
                        <a:lnSpc>
                          <a:spcPct val="100000"/>
                        </a:lnSpc>
                        <a:spcBef>
                          <a:spcPts val="600"/>
                        </a:spcBef>
                        <a:spcAft>
                          <a:spcPts val="100"/>
                        </a:spcAft>
                      </a:pPr>
                      <a:r>
                        <a:rPr lang="en-US" sz="1100" b="0">
                          <a:solidFill>
                            <a:schemeClr val="tx2"/>
                          </a:solidFill>
                          <a:effectLst/>
                          <a:latin typeface="+mn-lt"/>
                          <a:ea typeface="MS Mincho"/>
                          <a:cs typeface="Times New Roman"/>
                        </a:rPr>
                        <a:t>Compute</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EC2 (Elastic Cloud Compute)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It is a virtual server that provides resizable compute capacity on the cloud.</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50944122"/>
                  </a:ext>
                </a:extLst>
              </a:tr>
              <a:tr h="252122">
                <a:tc vMerge="1">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mn-lt"/>
                          <a:ea typeface="MS Mincho"/>
                          <a:cs typeface="Times New Roman"/>
                        </a:rPr>
                        <a:t>Compute</a:t>
                      </a: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RN House Sans Regular" panose="020B0504020203020204" pitchFamily="34" charset="0"/>
                          <a:ea typeface="MS Mincho"/>
                          <a:cs typeface="Times New Roman"/>
                        </a:rPr>
                        <a:t>Amazon ECS (Elastic Container Service)</a:t>
                      </a: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a:solidFill>
                            <a:schemeClr val="tx2"/>
                          </a:solidFill>
                          <a:effectLst/>
                          <a:latin typeface="+mn-lt"/>
                          <a:ea typeface="MS Mincho"/>
                          <a:cs typeface="Times New Roman"/>
                        </a:rPr>
                        <a:t>Amazon Elastic Container Service (Amazon ECS) is a highly scalable and fast container management service.</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2577555"/>
                  </a:ext>
                </a:extLst>
              </a:tr>
              <a:tr h="252122">
                <a:tc vMerge="1">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Compute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hlinkClick r:id="rId5"/>
                        </a:rPr>
                        <a:t>Amazon EKS (Elastic Kubernetes Service)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Amazon Elastic Kubernetes Service (Amazon EKS) is a managed service that is used to run Kubernetes on AWS without needing to install, operate, and maintain own Kubernetes control plane or nodes.</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50118"/>
                  </a:ext>
                </a:extLst>
              </a:tr>
              <a:tr h="252122">
                <a:tc>
                  <a:txBody>
                    <a:bodyPr/>
                    <a:lstStyle/>
                    <a:p>
                      <a:pPr marL="0" marR="0" lvl="0" indent="0" algn="ctr"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RN House Sans Regular" panose="020B0504020203020204" pitchFamily="34" charset="0"/>
                          <a:ea typeface="MS Mincho"/>
                          <a:cs typeface="Times New Roman"/>
                        </a:rPr>
                        <a:t>Management &amp; Governance</a:t>
                      </a: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hlinkClick r:id="rId6"/>
                        </a:rPr>
                        <a:t>AWS CloudWatch</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Monitoring services for AWS resources &amp; applications. If this service down then critical resource and application metrics will not be available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5347230"/>
                  </a:ext>
                </a:extLst>
              </a:tr>
              <a:tr h="345635">
                <a:tc>
                  <a:txBody>
                    <a:bodyPr/>
                    <a:lstStyle/>
                    <a:p>
                      <a:pPr algn="ctr">
                        <a:lnSpc>
                          <a:spcPct val="100000"/>
                        </a:lnSpc>
                        <a:spcBef>
                          <a:spcPts val="600"/>
                        </a:spcBef>
                        <a:spcAft>
                          <a:spcPts val="100"/>
                        </a:spcAft>
                      </a:pPr>
                      <a:r>
                        <a:rPr lang="en-US" sz="1100" b="0">
                          <a:solidFill>
                            <a:schemeClr val="tx2"/>
                          </a:solidFill>
                          <a:effectLst/>
                          <a:latin typeface="+mn-lt"/>
                          <a:ea typeface="MS Mincho"/>
                          <a:cs typeface="Times New Roman"/>
                        </a:rPr>
                        <a:t>Container Image Registry</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hlinkClick r:id="rId7"/>
                        </a:rPr>
                        <a:t>Amazon ECR (Elastic Container Registry)</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dirty="0">
                          <a:solidFill>
                            <a:schemeClr val="tx2"/>
                          </a:solidFill>
                          <a:effectLst/>
                          <a:latin typeface="+mn-lt"/>
                          <a:ea typeface="MS Mincho"/>
                          <a:cs typeface="Times New Roman"/>
                        </a:rPr>
                        <a:t>AWS managed container image registry service that is secure, scalable, and reliable</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39373265"/>
                  </a:ext>
                </a:extLst>
              </a:tr>
            </a:tbl>
          </a:graphicData>
        </a:graphic>
      </p:graphicFrame>
    </p:spTree>
    <p:extLst>
      <p:ext uri="{BB962C8B-B14F-4D97-AF65-F5344CB8AC3E}">
        <p14:creationId xmlns:p14="http://schemas.microsoft.com/office/powerpoint/2010/main" val="3510253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B4281D-A156-497A-9FAC-48AB0E2B3134}"/>
              </a:ext>
            </a:extLst>
          </p:cNvPr>
          <p:cNvSpPr>
            <a:spLocks noGrp="1"/>
          </p:cNvSpPr>
          <p:nvPr>
            <p:ph type="sldNum" sz="quarter" idx="10"/>
          </p:nvPr>
        </p:nvSpPr>
        <p:spPr/>
        <p:txBody>
          <a:bodyPr/>
          <a:lstStyle/>
          <a:p>
            <a:fld id="{08BDDC8D-36E9-467E-8CF1-750845950A7F}" type="slidenum">
              <a:rPr lang="en-GB" smtClean="0"/>
              <a:pPr/>
              <a:t>45</a:t>
            </a:fld>
            <a:endParaRPr lang="en-GB"/>
          </a:p>
        </p:txBody>
      </p:sp>
      <p:sp>
        <p:nvSpPr>
          <p:cNvPr id="4" name="Title 3">
            <a:extLst>
              <a:ext uri="{FF2B5EF4-FFF2-40B4-BE49-F238E27FC236}">
                <a16:creationId xmlns:a16="http://schemas.microsoft.com/office/drawing/2014/main" id="{FE3BDD35-42DD-400E-9BE1-A9E561B270EF}"/>
              </a:ext>
            </a:extLst>
          </p:cNvPr>
          <p:cNvSpPr>
            <a:spLocks noGrp="1"/>
          </p:cNvSpPr>
          <p:nvPr>
            <p:ph type="title"/>
          </p:nvPr>
        </p:nvSpPr>
        <p:spPr/>
        <p:txBody>
          <a:bodyPr/>
          <a:lstStyle/>
          <a:p>
            <a:r>
              <a:rPr lang="en-GB" altLang="en-US" dirty="0"/>
              <a:t>Service/Infrastructure Summary - 5\6</a:t>
            </a:r>
            <a:endParaRPr lang="en-GB" dirty="0"/>
          </a:p>
        </p:txBody>
      </p:sp>
      <p:pic>
        <p:nvPicPr>
          <p:cNvPr id="9" name="Graphic 4" descr="Send">
            <a:extLst>
              <a:ext uri="{FF2B5EF4-FFF2-40B4-BE49-F238E27FC236}">
                <a16:creationId xmlns:a16="http://schemas.microsoft.com/office/drawing/2014/main" id="{E0B3E42B-5125-4BB4-B888-4774CD5F89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8" name="Table 7">
            <a:extLst>
              <a:ext uri="{FF2B5EF4-FFF2-40B4-BE49-F238E27FC236}">
                <a16:creationId xmlns:a16="http://schemas.microsoft.com/office/drawing/2014/main" id="{7E12C752-DBA9-4105-9A1F-11D1D6329D53}"/>
              </a:ext>
            </a:extLst>
          </p:cNvPr>
          <p:cNvGraphicFramePr>
            <a:graphicFrameLocks noGrp="1"/>
          </p:cNvGraphicFramePr>
          <p:nvPr>
            <p:extLst>
              <p:ext uri="{D42A27DB-BD31-4B8C-83A1-F6EECF244321}">
                <p14:modId xmlns:p14="http://schemas.microsoft.com/office/powerpoint/2010/main" val="74614125"/>
              </p:ext>
            </p:extLst>
          </p:nvPr>
        </p:nvGraphicFramePr>
        <p:xfrm>
          <a:off x="486000" y="1591901"/>
          <a:ext cx="9652612" cy="4882694"/>
        </p:xfrm>
        <a:graphic>
          <a:graphicData uri="http://schemas.openxmlformats.org/drawingml/2006/table">
            <a:tbl>
              <a:tblPr firstRow="1" bandRow="1">
                <a:tableStyleId>{69012ECD-51FC-41F1-AA8D-1B2483CD663E}</a:tableStyleId>
              </a:tblPr>
              <a:tblGrid>
                <a:gridCol w="2014593">
                  <a:extLst>
                    <a:ext uri="{9D8B030D-6E8A-4147-A177-3AD203B41FA5}">
                      <a16:colId xmlns:a16="http://schemas.microsoft.com/office/drawing/2014/main" val="3669670784"/>
                    </a:ext>
                  </a:extLst>
                </a:gridCol>
                <a:gridCol w="2014593">
                  <a:extLst>
                    <a:ext uri="{9D8B030D-6E8A-4147-A177-3AD203B41FA5}">
                      <a16:colId xmlns:a16="http://schemas.microsoft.com/office/drawing/2014/main" val="496447215"/>
                    </a:ext>
                  </a:extLst>
                </a:gridCol>
                <a:gridCol w="5623426">
                  <a:extLst>
                    <a:ext uri="{9D8B030D-6E8A-4147-A177-3AD203B41FA5}">
                      <a16:colId xmlns:a16="http://schemas.microsoft.com/office/drawing/2014/main" val="1829942783"/>
                    </a:ext>
                  </a:extLst>
                </a:gridCol>
              </a:tblGrid>
              <a:tr h="272182">
                <a:tc>
                  <a:txBody>
                    <a:bodyPr/>
                    <a:lstStyle/>
                    <a:p>
                      <a:pPr marL="0" marR="0" lvl="0" indent="0" algn="ctr" defTabSz="1034701" rtl="0" eaLnBrk="1" fontAlgn="auto" latinLnBrk="0" hangingPunct="1">
                        <a:lnSpc>
                          <a:spcPts val="1400"/>
                        </a:lnSpc>
                        <a:spcBef>
                          <a:spcPts val="200"/>
                        </a:spcBef>
                        <a:spcAft>
                          <a:spcPts val="100"/>
                        </a:spcAft>
                        <a:buClrTx/>
                        <a:buSzTx/>
                        <a:buFontTx/>
                        <a:buNone/>
                        <a:tabLst/>
                        <a:defRPr/>
                      </a:pPr>
                      <a:r>
                        <a:rPr lang="en-US" sz="1200" b="1" dirty="0">
                          <a:solidFill>
                            <a:schemeClr val="bg1">
                              <a:lumMod val="95000"/>
                            </a:schemeClr>
                          </a:solidFill>
                          <a:effectLst/>
                          <a:latin typeface="+mn-lt"/>
                          <a:ea typeface="MS Mincho"/>
                          <a:cs typeface="Times New Roman"/>
                        </a:rPr>
                        <a:t>Service Category</a:t>
                      </a:r>
                      <a:endParaRPr lang="en-GB" sz="1200" b="1" dirty="0">
                        <a:solidFill>
                          <a:schemeClr val="bg1">
                            <a:lumMod val="95000"/>
                          </a:schemeClr>
                        </a:solidFill>
                        <a:effectLst/>
                        <a:latin typeface="+mn-lt"/>
                        <a:ea typeface="MS Mincho"/>
                        <a:cs typeface="Times New Roman"/>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Application component(s)</a:t>
                      </a:r>
                      <a:endParaRPr lang="en-GB" sz="1200" b="1">
                        <a:solidFill>
                          <a:schemeClr val="bg1">
                            <a:lumMod val="95000"/>
                          </a:schemeClr>
                        </a:solidFill>
                        <a:effectLst/>
                        <a:latin typeface="Arial"/>
                        <a:ea typeface="MS Mincho"/>
                        <a:cs typeface="Times New Roman"/>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Monitoring, alerting, logging</a:t>
                      </a:r>
                      <a:r>
                        <a:rPr lang="en-GB" sz="1200" baseline="0">
                          <a:solidFill>
                            <a:schemeClr val="bg1">
                              <a:lumMod val="95000"/>
                            </a:schemeClr>
                          </a:solidFill>
                          <a:effectLst/>
                        </a:rPr>
                        <a:t> &amp; </a:t>
                      </a:r>
                      <a:r>
                        <a:rPr lang="en-GB" sz="1200">
                          <a:solidFill>
                            <a:schemeClr val="bg1">
                              <a:lumMod val="95000"/>
                            </a:schemeClr>
                          </a:solidFill>
                          <a:effectLst/>
                        </a:rPr>
                        <a:t>heart-beating design and products</a:t>
                      </a:r>
                      <a:endParaRPr lang="en-GB" sz="1200" b="1">
                        <a:solidFill>
                          <a:schemeClr val="bg1">
                            <a:lumMod val="95000"/>
                          </a:schemeClr>
                        </a:solidFill>
                        <a:effectLst/>
                        <a:latin typeface="Arial"/>
                        <a:ea typeface="MS Mincho"/>
                        <a:cs typeface="Times New Roman"/>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49468832"/>
                  </a:ext>
                </a:extLst>
              </a:tr>
              <a:tr h="252122">
                <a:tc rowSpan="7">
                  <a:txBody>
                    <a:bodyPr/>
                    <a:lstStyle/>
                    <a:p>
                      <a:pPr algn="ctr">
                        <a:lnSpc>
                          <a:spcPct val="100000"/>
                        </a:lnSpc>
                        <a:spcBef>
                          <a:spcPts val="600"/>
                        </a:spcBef>
                        <a:spcAft>
                          <a:spcPts val="100"/>
                        </a:spcAft>
                      </a:pPr>
                      <a:r>
                        <a:rPr lang="en-US" sz="1100" b="0">
                          <a:solidFill>
                            <a:schemeClr val="tx2"/>
                          </a:solidFill>
                          <a:effectLst/>
                          <a:latin typeface="+mn-lt"/>
                          <a:ea typeface="MS Mincho"/>
                          <a:cs typeface="Times New Roman"/>
                        </a:rPr>
                        <a:t>Network</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hlinkClick r:id="rId3"/>
                        </a:rPr>
                        <a:t>VPC</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Amazon Virtual Private Cloud (VPC) is a virtual data centre in AWS consisting of a set of isolated resources.</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813876"/>
                  </a:ext>
                </a:extLst>
              </a:tr>
              <a:tr h="252122">
                <a:tc vMerge="1">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Networking</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Application Load balancer</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Automatically distributes incoming application traffic across multiple targets and virtual appliances in one or more Availability Zones (AZs). </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71798926"/>
                  </a:ext>
                </a:extLst>
              </a:tr>
              <a:tr h="252122">
                <a:tc vMerge="1">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Networking</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hlinkClick r:id="rId4"/>
                        </a:rPr>
                        <a:t>Public Subnet</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A public subnet is a subnet that's associated with a route table that has a route to an internet gateway</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31131053"/>
                  </a:ext>
                </a:extLst>
              </a:tr>
              <a:tr h="252122">
                <a:tc vMerge="1">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Networking</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hlinkClick r:id="rId4"/>
                        </a:rPr>
                        <a:t>Private Subnet</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A public subnet is a subnet that's associated with a route table that doesn’t have a route to an internet gateway</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17434404"/>
                  </a:ext>
                </a:extLst>
              </a:tr>
              <a:tr h="252122">
                <a:tc vMerge="1">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Networking</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mn-lt"/>
                          <a:ea typeface="MS Mincho"/>
                          <a:cs typeface="Times New Roman"/>
                          <a:hlinkClick r:id="rId5"/>
                        </a:rPr>
                        <a:t>CNF (Cloud Network Connectivity)</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This service provide shared network connectivity solution when connecting with different Cloud service providers (CSPs)</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3240984"/>
                  </a:ext>
                </a:extLst>
              </a:tr>
              <a:tr h="252122">
                <a:tc vMerge="1">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Networking</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hlinkClick r:id="rId6"/>
                        </a:rPr>
                        <a:t>API Gateway</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AWS API Gateway is used to create, maintain, monitor, and secure APIs.</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0600058"/>
                  </a:ext>
                </a:extLst>
              </a:tr>
              <a:tr h="252122">
                <a:tc vMerge="1">
                  <a:txBody>
                    <a:bodyPr/>
                    <a:lstStyle/>
                    <a:p>
                      <a:pPr algn="ctr">
                        <a:lnSpc>
                          <a:spcPct val="100000"/>
                        </a:lnSpc>
                        <a:spcBef>
                          <a:spcPts val="600"/>
                        </a:spcBef>
                        <a:spcAft>
                          <a:spcPts val="100"/>
                        </a:spcAft>
                      </a:pP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VPC Endpoints</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dirty="0">
                          <a:solidFill>
                            <a:schemeClr val="tx2"/>
                          </a:solidFill>
                          <a:effectLst/>
                          <a:latin typeface="+mn-lt"/>
                          <a:ea typeface="MS Mincho"/>
                          <a:cs typeface="Times New Roman"/>
                        </a:rPr>
                        <a:t>Enables privately connect your VPC to supported AWS services and VPC Endpoint services via Private Link</a:t>
                      </a:r>
                      <a:endParaRPr lang="en-GB" sz="1100" b="0" dirty="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4447048"/>
                  </a:ext>
                </a:extLst>
              </a:tr>
              <a:tr h="252122">
                <a:tc rowSpan="4">
                  <a:txBody>
                    <a:bodyPr/>
                    <a:lstStyle/>
                    <a:p>
                      <a:pPr marL="0" marR="0" lvl="0" indent="0" algn="ctr"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mn-lt"/>
                          <a:ea typeface="MS Mincho"/>
                          <a:cs typeface="Times New Roman"/>
                        </a:rPr>
                        <a:t>Security, Identity &amp; Compliance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dirty="0">
                          <a:solidFill>
                            <a:schemeClr val="tx2"/>
                          </a:solidFill>
                          <a:effectLst/>
                          <a:latin typeface="+mn-lt"/>
                          <a:ea typeface="MS Mincho"/>
                          <a:cs typeface="Times New Roman"/>
                          <a:hlinkClick r:id="rId7"/>
                        </a:rPr>
                        <a:t>AWS WAF (Web Application Firewall)</a:t>
                      </a:r>
                      <a:endParaRPr lang="en-GB" sz="1100" b="0" dirty="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dirty="0">
                          <a:solidFill>
                            <a:schemeClr val="tx2"/>
                          </a:solidFill>
                          <a:effectLst/>
                          <a:latin typeface="+mn-lt"/>
                          <a:ea typeface="MS Mincho"/>
                          <a:cs typeface="Times New Roman"/>
                        </a:rPr>
                        <a:t>It protects our web application from attacks by providing web traffic filters. Rate limiting feature for order creation traffic originating from VCS has also been built.</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03483937"/>
                  </a:ext>
                </a:extLst>
              </a:tr>
              <a:tr h="252122">
                <a:tc vMerge="1">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mn-lt"/>
                          <a:ea typeface="MS Mincho"/>
                          <a:cs typeface="Times New Roman"/>
                        </a:rPr>
                        <a:t>Security, Identity &amp; Compliance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IAM (Identity Access Management)</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n-ea"/>
                          <a:cs typeface="+mn-cs"/>
                        </a:rPr>
                        <a:t>A web service that helps you securely control access to AWS resources.</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76160169"/>
                  </a:ext>
                </a:extLst>
              </a:tr>
              <a:tr h="252122">
                <a:tc vMerge="1">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Security, Identity &amp; Compliance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AWS Certificate Manager</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a:solidFill>
                            <a:schemeClr val="tx2"/>
                          </a:solidFill>
                          <a:effectLst/>
                          <a:latin typeface="+mn-lt"/>
                          <a:ea typeface="MS Mincho"/>
                          <a:cs typeface="Times New Roman"/>
                        </a:rPr>
                        <a:t>AWS Certificate Manager is designed to protect and manage the private keys used with SSL/TLS certificates</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0051"/>
                  </a:ext>
                </a:extLst>
              </a:tr>
              <a:tr h="394362">
                <a:tc vMerge="1">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mn-lt"/>
                          <a:ea typeface="MS Mincho"/>
                          <a:cs typeface="Times New Roman"/>
                        </a:rPr>
                        <a:t>Security, Identity &amp; Compliance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AWS Shield</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dirty="0">
                          <a:solidFill>
                            <a:schemeClr val="tx2"/>
                          </a:solidFill>
                          <a:effectLst/>
                          <a:latin typeface="+mn-lt"/>
                          <a:ea typeface="MS Mincho"/>
                          <a:cs typeface="Times New Roman"/>
                        </a:rPr>
                        <a:t>AWS Shield provides protection against a wide range of known DDoS attack vectors and zero-day attack vectors</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23336063"/>
                  </a:ext>
                </a:extLst>
              </a:tr>
            </a:tbl>
          </a:graphicData>
        </a:graphic>
      </p:graphicFrame>
    </p:spTree>
    <p:extLst>
      <p:ext uri="{BB962C8B-B14F-4D97-AF65-F5344CB8AC3E}">
        <p14:creationId xmlns:p14="http://schemas.microsoft.com/office/powerpoint/2010/main" val="18744188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B4281D-A156-497A-9FAC-48AB0E2B3134}"/>
              </a:ext>
            </a:extLst>
          </p:cNvPr>
          <p:cNvSpPr>
            <a:spLocks noGrp="1"/>
          </p:cNvSpPr>
          <p:nvPr>
            <p:ph type="sldNum" sz="quarter" idx="10"/>
          </p:nvPr>
        </p:nvSpPr>
        <p:spPr/>
        <p:txBody>
          <a:bodyPr/>
          <a:lstStyle/>
          <a:p>
            <a:fld id="{08BDDC8D-36E9-467E-8CF1-750845950A7F}" type="slidenum">
              <a:rPr lang="en-GB" smtClean="0"/>
              <a:pPr/>
              <a:t>46</a:t>
            </a:fld>
            <a:endParaRPr lang="en-GB"/>
          </a:p>
        </p:txBody>
      </p:sp>
      <p:sp>
        <p:nvSpPr>
          <p:cNvPr id="4" name="Title 3">
            <a:extLst>
              <a:ext uri="{FF2B5EF4-FFF2-40B4-BE49-F238E27FC236}">
                <a16:creationId xmlns:a16="http://schemas.microsoft.com/office/drawing/2014/main" id="{FE3BDD35-42DD-400E-9BE1-A9E561B270EF}"/>
              </a:ext>
            </a:extLst>
          </p:cNvPr>
          <p:cNvSpPr>
            <a:spLocks noGrp="1"/>
          </p:cNvSpPr>
          <p:nvPr>
            <p:ph type="title"/>
          </p:nvPr>
        </p:nvSpPr>
        <p:spPr/>
        <p:txBody>
          <a:bodyPr/>
          <a:lstStyle/>
          <a:p>
            <a:r>
              <a:rPr lang="en-GB" altLang="en-US" dirty="0"/>
              <a:t>Service/Infrastructure Summary - 6\6</a:t>
            </a:r>
            <a:endParaRPr lang="en-GB" dirty="0"/>
          </a:p>
        </p:txBody>
      </p:sp>
      <p:pic>
        <p:nvPicPr>
          <p:cNvPr id="9" name="Graphic 4" descr="Send">
            <a:extLst>
              <a:ext uri="{FF2B5EF4-FFF2-40B4-BE49-F238E27FC236}">
                <a16:creationId xmlns:a16="http://schemas.microsoft.com/office/drawing/2014/main" id="{E0B3E42B-5125-4BB4-B888-4774CD5F89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8" name="Table 7">
            <a:extLst>
              <a:ext uri="{FF2B5EF4-FFF2-40B4-BE49-F238E27FC236}">
                <a16:creationId xmlns:a16="http://schemas.microsoft.com/office/drawing/2014/main" id="{7E12C752-DBA9-4105-9A1F-11D1D6329D53}"/>
              </a:ext>
            </a:extLst>
          </p:cNvPr>
          <p:cNvGraphicFramePr>
            <a:graphicFrameLocks noGrp="1"/>
          </p:cNvGraphicFramePr>
          <p:nvPr>
            <p:extLst>
              <p:ext uri="{D42A27DB-BD31-4B8C-83A1-F6EECF244321}">
                <p14:modId xmlns:p14="http://schemas.microsoft.com/office/powerpoint/2010/main" val="3082944280"/>
              </p:ext>
            </p:extLst>
          </p:nvPr>
        </p:nvGraphicFramePr>
        <p:xfrm>
          <a:off x="486000" y="1591901"/>
          <a:ext cx="9652612" cy="2321930"/>
        </p:xfrm>
        <a:graphic>
          <a:graphicData uri="http://schemas.openxmlformats.org/drawingml/2006/table">
            <a:tbl>
              <a:tblPr firstRow="1" bandRow="1">
                <a:tableStyleId>{69012ECD-51FC-41F1-AA8D-1B2483CD663E}</a:tableStyleId>
              </a:tblPr>
              <a:tblGrid>
                <a:gridCol w="2014593">
                  <a:extLst>
                    <a:ext uri="{9D8B030D-6E8A-4147-A177-3AD203B41FA5}">
                      <a16:colId xmlns:a16="http://schemas.microsoft.com/office/drawing/2014/main" val="800584357"/>
                    </a:ext>
                  </a:extLst>
                </a:gridCol>
                <a:gridCol w="2014593">
                  <a:extLst>
                    <a:ext uri="{9D8B030D-6E8A-4147-A177-3AD203B41FA5}">
                      <a16:colId xmlns:a16="http://schemas.microsoft.com/office/drawing/2014/main" val="496447215"/>
                    </a:ext>
                  </a:extLst>
                </a:gridCol>
                <a:gridCol w="5623426">
                  <a:extLst>
                    <a:ext uri="{9D8B030D-6E8A-4147-A177-3AD203B41FA5}">
                      <a16:colId xmlns:a16="http://schemas.microsoft.com/office/drawing/2014/main" val="1829942783"/>
                    </a:ext>
                  </a:extLst>
                </a:gridCol>
              </a:tblGrid>
              <a:tr h="272182">
                <a:tc>
                  <a:txBody>
                    <a:bodyPr/>
                    <a:lstStyle/>
                    <a:p>
                      <a:pPr marL="0" marR="0" lvl="0" indent="0" algn="ctr" defTabSz="1034701" rtl="0" eaLnBrk="1" fontAlgn="auto" latinLnBrk="0" hangingPunct="1">
                        <a:lnSpc>
                          <a:spcPts val="1400"/>
                        </a:lnSpc>
                        <a:spcBef>
                          <a:spcPts val="200"/>
                        </a:spcBef>
                        <a:spcAft>
                          <a:spcPts val="100"/>
                        </a:spcAft>
                        <a:buClrTx/>
                        <a:buSzTx/>
                        <a:buFontTx/>
                        <a:buNone/>
                        <a:tabLst/>
                        <a:defRPr/>
                      </a:pPr>
                      <a:r>
                        <a:rPr lang="en-US" sz="1200" b="1">
                          <a:solidFill>
                            <a:schemeClr val="bg1">
                              <a:lumMod val="95000"/>
                            </a:schemeClr>
                          </a:solidFill>
                          <a:effectLst/>
                          <a:latin typeface="+mn-lt"/>
                          <a:ea typeface="MS Mincho"/>
                          <a:cs typeface="Times New Roman"/>
                        </a:rPr>
                        <a:t>Service Category</a:t>
                      </a:r>
                      <a:endParaRPr lang="en-GB" sz="1200" b="1">
                        <a:solidFill>
                          <a:schemeClr val="bg1">
                            <a:lumMod val="95000"/>
                          </a:schemeClr>
                        </a:solidFill>
                        <a:effectLst/>
                        <a:latin typeface="+mn-lt"/>
                        <a:ea typeface="MS Mincho"/>
                        <a:cs typeface="Times New Roman"/>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Application component(s)</a:t>
                      </a:r>
                      <a:endParaRPr lang="en-GB" sz="1200" b="1">
                        <a:solidFill>
                          <a:schemeClr val="bg1">
                            <a:lumMod val="95000"/>
                          </a:schemeClr>
                        </a:solidFill>
                        <a:effectLst/>
                        <a:latin typeface="Arial"/>
                        <a:ea typeface="MS Mincho"/>
                        <a:cs typeface="Times New Roman"/>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400"/>
                        </a:lnSpc>
                        <a:spcBef>
                          <a:spcPts val="200"/>
                        </a:spcBef>
                        <a:spcAft>
                          <a:spcPts val="100"/>
                        </a:spcAft>
                      </a:pPr>
                      <a:r>
                        <a:rPr lang="en-GB" sz="1200">
                          <a:solidFill>
                            <a:schemeClr val="bg1">
                              <a:lumMod val="95000"/>
                            </a:schemeClr>
                          </a:solidFill>
                          <a:effectLst/>
                        </a:rPr>
                        <a:t>Monitoring, alerting, logging</a:t>
                      </a:r>
                      <a:r>
                        <a:rPr lang="en-GB" sz="1200" baseline="0">
                          <a:solidFill>
                            <a:schemeClr val="bg1">
                              <a:lumMod val="95000"/>
                            </a:schemeClr>
                          </a:solidFill>
                          <a:effectLst/>
                        </a:rPr>
                        <a:t> &amp; </a:t>
                      </a:r>
                      <a:r>
                        <a:rPr lang="en-GB" sz="1200">
                          <a:solidFill>
                            <a:schemeClr val="bg1">
                              <a:lumMod val="95000"/>
                            </a:schemeClr>
                          </a:solidFill>
                          <a:effectLst/>
                        </a:rPr>
                        <a:t>heart-beating design and products</a:t>
                      </a:r>
                      <a:endParaRPr lang="en-GB" sz="1200" b="1">
                        <a:solidFill>
                          <a:schemeClr val="bg1">
                            <a:lumMod val="95000"/>
                          </a:schemeClr>
                        </a:solidFill>
                        <a:effectLst/>
                        <a:latin typeface="Arial"/>
                        <a:ea typeface="MS Mincho"/>
                        <a:cs typeface="Times New Roman"/>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49468832"/>
                  </a:ext>
                </a:extLst>
              </a:tr>
              <a:tr h="252122">
                <a:tc rowSpan="4">
                  <a:txBody>
                    <a:bodyPr/>
                    <a:lstStyle/>
                    <a:p>
                      <a:pPr marL="0" marR="0" lvl="0" indent="0" algn="ctr"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mn-lt"/>
                          <a:ea typeface="MS Mincho"/>
                          <a:cs typeface="Times New Roman"/>
                        </a:rPr>
                        <a:t>Storage</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a:solidFill>
                            <a:schemeClr val="tx2"/>
                          </a:solidFill>
                          <a:effectLst/>
                          <a:latin typeface="+mn-lt"/>
                          <a:ea typeface="MS Mincho"/>
                          <a:cs typeface="Times New Roman"/>
                          <a:hlinkClick r:id="rId3"/>
                        </a:rPr>
                        <a:t>Amazon RDS (Relational Database Service)</a:t>
                      </a: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S Mincho"/>
                          <a:cs typeface="Times New Roman"/>
                        </a:rPr>
                        <a:t>Cloud Watch Logs</a:t>
                      </a:r>
                      <a:r>
                        <a:rPr lang="en-GB" sz="1100" b="0" kern="1200">
                          <a:solidFill>
                            <a:schemeClr val="tx2"/>
                          </a:solidFill>
                          <a:effectLst/>
                          <a:latin typeface="+mn-lt"/>
                          <a:ea typeface="MS Mincho"/>
                          <a:cs typeface="Times New Roman"/>
                        </a:rPr>
                        <a:t>, Metrics &amp; Alarms</a:t>
                      </a:r>
                      <a:endParaRPr lang="en-GB" sz="1100" b="0" kern="1200" dirty="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6225995"/>
                  </a:ext>
                </a:extLst>
              </a:tr>
              <a:tr h="252122">
                <a:tc vMerge="1">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Storage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hlinkClick r:id="rId4"/>
                        </a:rPr>
                        <a:t>Amazon S3 (Simple Storage Service)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It refers to Simple Storage Service and allows the storage of data objects of any sort and flat files in the cloud. It is secure, scalable, and durable.</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9840745"/>
                  </a:ext>
                </a:extLst>
              </a:tr>
              <a:tr h="252122">
                <a:tc vMerge="1">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Storage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US" sz="1100" b="0">
                          <a:solidFill>
                            <a:schemeClr val="tx2"/>
                          </a:solidFill>
                          <a:effectLst/>
                          <a:latin typeface="+mn-lt"/>
                          <a:ea typeface="MS Mincho"/>
                          <a:cs typeface="Times New Roman"/>
                        </a:rPr>
                        <a:t>Amazon EFS (Elastic File Storage)</a:t>
                      </a:r>
                      <a:endParaRPr lang="en-GB" sz="1100" b="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It is a file storage service that is mounted to multiple EC2 instances. Files generated into EFS are eventually transferred to various downstream system</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00135010"/>
                  </a:ext>
                </a:extLst>
              </a:tr>
              <a:tr h="252122">
                <a:tc vMerge="1">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RN House Sans Regular" panose="020B0504020203020204" pitchFamily="34" charset="0"/>
                          <a:ea typeface="MS Mincho"/>
                          <a:cs typeface="Times New Roman"/>
                        </a:rPr>
                        <a:t>Storage</a:t>
                      </a: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S Mincho"/>
                          <a:cs typeface="Times New Roman"/>
                        </a:rPr>
                        <a:t>Amazon DocumentDB</a:t>
                      </a:r>
                      <a:endParaRPr lang="en-GB" sz="1100" b="0" dirty="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kern="1200" dirty="0">
                          <a:solidFill>
                            <a:schemeClr val="tx2"/>
                          </a:solidFill>
                          <a:effectLst/>
                          <a:latin typeface="+mn-lt"/>
                          <a:ea typeface="MS Mincho"/>
                          <a:cs typeface="Times New Roman"/>
                        </a:rPr>
                        <a:t>Amazon DocumentDB (with MongoDB compatibility) is a fast, reliable, and fully managed database service</a:t>
                      </a: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79919584"/>
                  </a:ext>
                </a:extLst>
              </a:tr>
              <a:tr h="252122">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a:solidFill>
                          <a:schemeClr val="tx2"/>
                        </a:solidFill>
                        <a:effectLst/>
                        <a:latin typeface="RN House Sans Regular" panose="020B0504020203020204" pitchFamily="34" charset="0"/>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kern="1200" dirty="0">
                        <a:solidFill>
                          <a:schemeClr val="tx2"/>
                        </a:solidFill>
                        <a:effectLst/>
                        <a:latin typeface="+mn-lt"/>
                        <a:ea typeface="MS Mincho"/>
                        <a:cs typeface="Times New Roman"/>
                      </a:endParaRPr>
                    </a:p>
                  </a:txBody>
                  <a:tcPr marL="91434" marR="91434" marT="45757" marB="4575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56778051"/>
                  </a:ext>
                </a:extLst>
              </a:tr>
            </a:tbl>
          </a:graphicData>
        </a:graphic>
      </p:graphicFrame>
    </p:spTree>
    <p:extLst>
      <p:ext uri="{BB962C8B-B14F-4D97-AF65-F5344CB8AC3E}">
        <p14:creationId xmlns:p14="http://schemas.microsoft.com/office/powerpoint/2010/main" val="295184248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30D990-6BCB-4C6D-955D-97A7B62EB5B2}"/>
              </a:ext>
            </a:extLst>
          </p:cNvPr>
          <p:cNvSpPr>
            <a:spLocks noGrp="1"/>
          </p:cNvSpPr>
          <p:nvPr>
            <p:ph type="sldNum" sz="quarter" idx="10"/>
          </p:nvPr>
        </p:nvSpPr>
        <p:spPr/>
        <p:txBody>
          <a:bodyPr/>
          <a:lstStyle/>
          <a:p>
            <a:fld id="{08BDDC8D-36E9-467E-8CF1-750845950A7F}" type="slidenum">
              <a:rPr lang="en-GB" smtClean="0"/>
              <a:pPr/>
              <a:t>47</a:t>
            </a:fld>
            <a:endParaRPr lang="en-GB"/>
          </a:p>
        </p:txBody>
      </p:sp>
      <p:sp>
        <p:nvSpPr>
          <p:cNvPr id="4" name="Title 3">
            <a:extLst>
              <a:ext uri="{FF2B5EF4-FFF2-40B4-BE49-F238E27FC236}">
                <a16:creationId xmlns:a16="http://schemas.microsoft.com/office/drawing/2014/main" id="{512F1216-1F5D-4369-9CB3-7F3C5BF8421F}"/>
              </a:ext>
            </a:extLst>
          </p:cNvPr>
          <p:cNvSpPr>
            <a:spLocks noGrp="1"/>
          </p:cNvSpPr>
          <p:nvPr>
            <p:ph type="title"/>
          </p:nvPr>
        </p:nvSpPr>
        <p:spPr/>
        <p:txBody>
          <a:bodyPr/>
          <a:lstStyle/>
          <a:p>
            <a:r>
              <a:rPr lang="en-GB"/>
              <a:t>Security Design – Summary of Security Control Patterns</a:t>
            </a:r>
          </a:p>
        </p:txBody>
      </p:sp>
      <p:graphicFrame>
        <p:nvGraphicFramePr>
          <p:cNvPr id="7" name="Table 6">
            <a:extLst>
              <a:ext uri="{FF2B5EF4-FFF2-40B4-BE49-F238E27FC236}">
                <a16:creationId xmlns:a16="http://schemas.microsoft.com/office/drawing/2014/main" id="{A9371C2D-7A86-4530-B2AD-CC084605F6C9}"/>
              </a:ext>
            </a:extLst>
          </p:cNvPr>
          <p:cNvGraphicFramePr>
            <a:graphicFrameLocks noGrp="1"/>
          </p:cNvGraphicFramePr>
          <p:nvPr>
            <p:extLst>
              <p:ext uri="{D42A27DB-BD31-4B8C-83A1-F6EECF244321}">
                <p14:modId xmlns:p14="http://schemas.microsoft.com/office/powerpoint/2010/main" val="1153951697"/>
              </p:ext>
            </p:extLst>
          </p:nvPr>
        </p:nvGraphicFramePr>
        <p:xfrm>
          <a:off x="485999" y="1031358"/>
          <a:ext cx="8735493" cy="4572333"/>
        </p:xfrm>
        <a:graphic>
          <a:graphicData uri="http://schemas.openxmlformats.org/drawingml/2006/table">
            <a:tbl>
              <a:tblPr firstRow="1" bandRow="1">
                <a:tableStyleId>{69012ECD-51FC-41F1-AA8D-1B2483CD663E}</a:tableStyleId>
              </a:tblPr>
              <a:tblGrid>
                <a:gridCol w="1757498">
                  <a:extLst>
                    <a:ext uri="{9D8B030D-6E8A-4147-A177-3AD203B41FA5}">
                      <a16:colId xmlns:a16="http://schemas.microsoft.com/office/drawing/2014/main" val="3711966779"/>
                    </a:ext>
                  </a:extLst>
                </a:gridCol>
                <a:gridCol w="6977995">
                  <a:extLst>
                    <a:ext uri="{9D8B030D-6E8A-4147-A177-3AD203B41FA5}">
                      <a16:colId xmlns:a16="http://schemas.microsoft.com/office/drawing/2014/main" val="1447209342"/>
                    </a:ext>
                  </a:extLst>
                </a:gridCol>
              </a:tblGrid>
              <a:tr h="465252">
                <a:tc>
                  <a:txBody>
                    <a:bodyPr/>
                    <a:lstStyle/>
                    <a:p>
                      <a:pPr marL="0" algn="ctr" defTabSz="1034701" rtl="0" eaLnBrk="1" latinLnBrk="0" hangingPunct="1">
                        <a:lnSpc>
                          <a:spcPct val="100000"/>
                        </a:lnSpc>
                        <a:spcBef>
                          <a:spcPts val="600"/>
                        </a:spcBef>
                        <a:spcAft>
                          <a:spcPts val="100"/>
                        </a:spcAft>
                      </a:pPr>
                      <a:r>
                        <a:rPr lang="en-GB" sz="1400" kern="1200" baseline="0">
                          <a:solidFill>
                            <a:schemeClr val="bg1"/>
                          </a:solidFill>
                          <a:latin typeface="RN House Sans Regular" panose="020B0504020203020204" pitchFamily="34" charset="0"/>
                          <a:ea typeface="+mn-ea"/>
                          <a:cs typeface="+mn-cs"/>
                        </a:rPr>
                        <a:t>Security Control Pattern</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1034701" rtl="0" eaLnBrk="1" latinLnBrk="0" hangingPunct="1">
                        <a:lnSpc>
                          <a:spcPct val="100000"/>
                        </a:lnSpc>
                        <a:spcBef>
                          <a:spcPts val="600"/>
                        </a:spcBef>
                        <a:spcAft>
                          <a:spcPts val="100"/>
                        </a:spcAft>
                      </a:pPr>
                      <a:r>
                        <a:rPr lang="en-GB" sz="1400" kern="1200" baseline="0">
                          <a:solidFill>
                            <a:schemeClr val="bg1"/>
                          </a:solidFill>
                          <a:latin typeface="RN House Sans Regular" panose="020B0504020203020204" pitchFamily="34" charset="0"/>
                          <a:ea typeface="+mn-ea"/>
                          <a:cs typeface="+mn-cs"/>
                        </a:rPr>
                        <a:t>Rationale</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3095738"/>
                  </a:ext>
                </a:extLst>
              </a:tr>
              <a:tr h="341237">
                <a:tc>
                  <a:txBody>
                    <a:bodyPr/>
                    <a:lstStyle/>
                    <a:p>
                      <a:pPr marL="0" marR="0" lvl="0" indent="0" algn="ctr" defTabSz="1034701" rtl="0" eaLnBrk="1" fontAlgn="auto" latinLnBrk="0" hangingPunct="1">
                        <a:lnSpc>
                          <a:spcPct val="100000"/>
                        </a:lnSpc>
                        <a:spcBef>
                          <a:spcPts val="0"/>
                        </a:spcBef>
                        <a:spcAft>
                          <a:spcPts val="100"/>
                        </a:spcAft>
                        <a:buClrTx/>
                        <a:buSzTx/>
                        <a:buFontTx/>
                        <a:buNone/>
                        <a:tabLst/>
                        <a:defRPr/>
                      </a:pPr>
                      <a:r>
                        <a:rPr lang="en-US" sz="1200" kern="1200" baseline="0">
                          <a:solidFill>
                            <a:schemeClr val="tx2"/>
                          </a:solidFill>
                          <a:latin typeface="RN House Sans Regular" panose="020B0504020203020204" pitchFamily="34" charset="0"/>
                          <a:ea typeface="+mn-ea"/>
                          <a:cs typeface="+mn-cs"/>
                          <a:hlinkClick r:id="rId2">
                            <a:extLst>
                              <a:ext uri="{A12FA001-AC4F-418D-AE19-62706E023703}">
                                <ahyp:hlinkClr xmlns:ahyp="http://schemas.microsoft.com/office/drawing/2018/hyperlinkcolor" val="tx"/>
                              </a:ext>
                            </a:extLst>
                          </a:hlinkClick>
                        </a:rPr>
                        <a:t>WIAM-07</a:t>
                      </a:r>
                      <a:endParaRPr lang="en-US" sz="1200" kern="1200" baseline="0">
                        <a:solidFill>
                          <a:schemeClr val="tx2"/>
                        </a:solidFill>
                        <a:latin typeface="RN House Sans Regular" panose="020B0504020203020204" pitchFamily="34" charset="0"/>
                        <a:ea typeface="+mn-ea"/>
                        <a:cs typeface="+mn-cs"/>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GB" sz="1200" kern="1200" baseline="0">
                          <a:solidFill>
                            <a:schemeClr val="tx2"/>
                          </a:solidFill>
                          <a:latin typeface="RN House Sans Regular" panose="020B0504020203020204" pitchFamily="34" charset="0"/>
                          <a:ea typeface="+mn-ea"/>
                          <a:cs typeface="+mn-cs"/>
                        </a:rPr>
                        <a:t>Need to enable NWG workers (staff) to access external SaaS from Intranet</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7053844"/>
                  </a:ext>
                </a:extLst>
              </a:tr>
              <a:tr h="574248">
                <a:tc>
                  <a:txBody>
                    <a:bodyPr/>
                    <a:lstStyle/>
                    <a:p>
                      <a:pPr marL="0" marR="0" lvl="0" indent="0" algn="ctr" defTabSz="1034701" rtl="0" eaLnBrk="1" fontAlgn="auto" latinLnBrk="0" hangingPunct="1">
                        <a:lnSpc>
                          <a:spcPct val="100000"/>
                        </a:lnSpc>
                        <a:spcBef>
                          <a:spcPts val="0"/>
                        </a:spcBef>
                        <a:spcAft>
                          <a:spcPts val="100"/>
                        </a:spcAft>
                        <a:buClrTx/>
                        <a:buSzTx/>
                        <a:buFontTx/>
                        <a:buNone/>
                        <a:tabLst/>
                        <a:defRPr/>
                      </a:pPr>
                      <a:r>
                        <a:rPr lang="en-GB" sz="1200" kern="1200" baseline="0">
                          <a:solidFill>
                            <a:schemeClr val="tx2"/>
                          </a:solidFill>
                          <a:latin typeface="RN House Sans Regular" panose="020B0504020203020204" pitchFamily="34" charset="0"/>
                          <a:ea typeface="+mn-ea"/>
                          <a:cs typeface="+mn-cs"/>
                          <a:hlinkClick r:id="rId3">
                            <a:extLst>
                              <a:ext uri="{A12FA001-AC4F-418D-AE19-62706E023703}">
                                <ahyp:hlinkClr xmlns:ahyp="http://schemas.microsoft.com/office/drawing/2018/hyperlinkcolor" val="tx"/>
                              </a:ext>
                            </a:extLst>
                          </a:hlinkClick>
                        </a:rPr>
                        <a:t>IP400</a:t>
                      </a:r>
                      <a:endParaRPr lang="en-GB" sz="1200" kern="1200" baseline="0">
                        <a:solidFill>
                          <a:schemeClr val="tx2"/>
                        </a:solidFill>
                        <a:latin typeface="RN House Sans Regular" panose="020B0504020203020204" pitchFamily="34" charset="0"/>
                        <a:ea typeface="+mn-ea"/>
                        <a:cs typeface="+mn-cs"/>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GB" sz="1200" kern="1200" baseline="0">
                          <a:solidFill>
                            <a:schemeClr val="tx2"/>
                          </a:solidFill>
                          <a:latin typeface="RN House Sans Regular" panose="020B0504020203020204" pitchFamily="34" charset="0"/>
                          <a:ea typeface="+mn-ea"/>
                          <a:cs typeface="+mn-cs"/>
                        </a:rPr>
                        <a:t>Need to enable NWG workers (staff) to leverage their existing credentials to seamlessly login to NWG/TPP workers application (secondary application)</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9070345"/>
                  </a:ext>
                </a:extLst>
              </a:tr>
              <a:tr h="574248">
                <a:tc>
                  <a:txBody>
                    <a:bodyPr/>
                    <a:lstStyle/>
                    <a:p>
                      <a:pPr marL="0" marR="0" lvl="0" indent="0" algn="ctr" defTabSz="1034701" rtl="0" eaLnBrk="1" fontAlgn="auto" latinLnBrk="0" hangingPunct="1">
                        <a:lnSpc>
                          <a:spcPct val="100000"/>
                        </a:lnSpc>
                        <a:spcBef>
                          <a:spcPts val="0"/>
                        </a:spcBef>
                        <a:spcAft>
                          <a:spcPts val="100"/>
                        </a:spcAft>
                        <a:buClrTx/>
                        <a:buSzTx/>
                        <a:buFontTx/>
                        <a:buNone/>
                        <a:tabLst/>
                        <a:defRPr/>
                      </a:pPr>
                      <a:r>
                        <a:rPr lang="en-GB" sz="1200" kern="1200" baseline="0">
                          <a:solidFill>
                            <a:schemeClr val="tx2"/>
                          </a:solidFill>
                          <a:latin typeface="RN House Sans Regular" panose="020B0504020203020204" pitchFamily="34" charset="0"/>
                          <a:ea typeface="+mn-ea"/>
                          <a:cs typeface="+mn-cs"/>
                          <a:hlinkClick r:id="rId4">
                            <a:extLst>
                              <a:ext uri="{A12FA001-AC4F-418D-AE19-62706E023703}">
                                <ahyp:hlinkClr xmlns:ahyp="http://schemas.microsoft.com/office/drawing/2018/hyperlinkcolor" val="tx"/>
                              </a:ext>
                            </a:extLst>
                          </a:hlinkClick>
                        </a:rPr>
                        <a:t>SCP_056</a:t>
                      </a:r>
                      <a:endParaRPr lang="en-GB" sz="1200" kern="1200" baseline="0">
                        <a:solidFill>
                          <a:schemeClr val="tx2"/>
                        </a:solidFill>
                        <a:latin typeface="RN House Sans Regular" panose="020B0504020203020204" pitchFamily="34" charset="0"/>
                        <a:ea typeface="+mn-ea"/>
                        <a:cs typeface="+mn-cs"/>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buFont typeface="Arial" panose="020B0604020202020204" pitchFamily="34" charset="0"/>
                        <a:buNone/>
                      </a:pPr>
                      <a:r>
                        <a:rPr lang="en-GB" sz="1200" kern="1200" baseline="0">
                          <a:solidFill>
                            <a:schemeClr val="tx2"/>
                          </a:solidFill>
                          <a:latin typeface="RN House Sans Regular" panose="020B0504020203020204" pitchFamily="34" charset="0"/>
                          <a:ea typeface="+mn-ea"/>
                          <a:cs typeface="+mn-cs"/>
                        </a:rPr>
                        <a:t>Need to ensure secure connectivity to the SaaS application via bank standard connectivity models.</a:t>
                      </a:r>
                    </a:p>
                    <a:p>
                      <a:pPr marL="0" indent="0">
                        <a:buFont typeface="Arial" panose="020B0604020202020204" pitchFamily="34" charset="0"/>
                        <a:buNone/>
                      </a:pPr>
                      <a:r>
                        <a:rPr lang="en-GB" sz="1200" kern="1200" baseline="0">
                          <a:solidFill>
                            <a:schemeClr val="tx2"/>
                          </a:solidFill>
                          <a:latin typeface="RN House Sans Regular" panose="020B0504020203020204" pitchFamily="34" charset="0"/>
                          <a:ea typeface="+mn-ea"/>
                          <a:cs typeface="+mn-cs"/>
                        </a:rPr>
                        <a:t>Adherence to the Bank information management policy and data classification, ensuring only approved data is stored, securely managed and protected within the SaaS app</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95857085"/>
                  </a:ext>
                </a:extLst>
              </a:tr>
              <a:tr h="630400">
                <a:tc>
                  <a:txBody>
                    <a:bodyPr/>
                    <a:lstStyle/>
                    <a:p>
                      <a:pPr marL="0" algn="ctr" defTabSz="1034701" rtl="0" eaLnBrk="1" latinLnBrk="0" hangingPunct="1"/>
                      <a:r>
                        <a:rPr lang="en-GB" sz="1200" kern="1200" baseline="0">
                          <a:solidFill>
                            <a:schemeClr val="tx2"/>
                          </a:solidFill>
                          <a:latin typeface="RN House Sans Regular" panose="020B0504020203020204" pitchFamily="34" charset="0"/>
                          <a:ea typeface="+mn-ea"/>
                          <a:cs typeface="+mn-cs"/>
                          <a:hlinkClick r:id="rId5">
                            <a:extLst>
                              <a:ext uri="{A12FA001-AC4F-418D-AE19-62706E023703}">
                                <ahyp:hlinkClr xmlns:ahyp="http://schemas.microsoft.com/office/drawing/2018/hyperlinkcolor" val="tx"/>
                              </a:ext>
                            </a:extLst>
                          </a:hlinkClick>
                        </a:rPr>
                        <a:t>SCP_046</a:t>
                      </a:r>
                      <a:endParaRPr lang="en-GB" sz="1200" kern="1200" baseline="0">
                        <a:solidFill>
                          <a:schemeClr val="tx2"/>
                        </a:solidFill>
                        <a:latin typeface="RN House Sans Regular" panose="020B0504020203020204" pitchFamily="34" charset="0"/>
                        <a:ea typeface="+mn-ea"/>
                        <a:cs typeface="+mn-cs"/>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0"/>
                        </a:spcBef>
                        <a:spcAft>
                          <a:spcPts val="100"/>
                        </a:spcAft>
                        <a:buClrTx/>
                        <a:buSzTx/>
                        <a:buFont typeface="Arial" panose="020B0604020202020204" pitchFamily="34" charset="0"/>
                        <a:buNone/>
                        <a:tabLst/>
                        <a:defRPr/>
                      </a:pPr>
                      <a:r>
                        <a:rPr lang="en-GB" sz="1200" kern="1200" baseline="0">
                          <a:solidFill>
                            <a:schemeClr val="tx2"/>
                          </a:solidFill>
                          <a:latin typeface="RN House Sans Regular" panose="020B0504020203020204" pitchFamily="34" charset="0"/>
                          <a:ea typeface="+mn-ea"/>
                          <a:cs typeface="+mn-cs"/>
                        </a:rPr>
                        <a:t>Federated Single Sign On allows credentials from one authentication mechanism (for example Active Directory) to be used across multiple systems within a single organisation or multiple organisations</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3980588"/>
                  </a:ext>
                </a:extLst>
              </a:tr>
              <a:tr h="378554">
                <a:tc>
                  <a:txBody>
                    <a:bodyPr/>
                    <a:lstStyle/>
                    <a:p>
                      <a:pPr marL="0" marR="0" lvl="0" indent="0" algn="ctr" defTabSz="1034701" rtl="0" eaLnBrk="1" fontAlgn="auto" latinLnBrk="0" hangingPunct="1">
                        <a:lnSpc>
                          <a:spcPct val="100000"/>
                        </a:lnSpc>
                        <a:spcBef>
                          <a:spcPts val="0"/>
                        </a:spcBef>
                        <a:spcAft>
                          <a:spcPts val="100"/>
                        </a:spcAft>
                        <a:buClrTx/>
                        <a:buSzTx/>
                        <a:buFont typeface="Arial" panose="020B0604020202020204" pitchFamily="34" charset="0"/>
                        <a:buNone/>
                        <a:tabLst/>
                        <a:defRPr/>
                      </a:pPr>
                      <a:r>
                        <a:rPr lang="en-GB" sz="1200" kern="1200" baseline="0">
                          <a:solidFill>
                            <a:schemeClr val="tx2"/>
                          </a:solidFill>
                          <a:latin typeface="RN House Sans Regular" panose="020B0504020203020204" pitchFamily="34" charset="0"/>
                          <a:ea typeface="+mn-ea"/>
                          <a:cs typeface="+mn-cs"/>
                          <a:hlinkClick r:id="rId6">
                            <a:extLst>
                              <a:ext uri="{A12FA001-AC4F-418D-AE19-62706E023703}">
                                <ahyp:hlinkClr xmlns:ahyp="http://schemas.microsoft.com/office/drawing/2018/hyperlinkcolor" val="tx"/>
                              </a:ext>
                            </a:extLst>
                          </a:hlinkClick>
                        </a:rPr>
                        <a:t>SP031</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0"/>
                        </a:spcBef>
                        <a:spcAft>
                          <a:spcPts val="100"/>
                        </a:spcAft>
                        <a:buClrTx/>
                        <a:buSzTx/>
                        <a:buFont typeface="Arial" panose="020B0604020202020204" pitchFamily="34" charset="0"/>
                        <a:buNone/>
                        <a:tabLst/>
                        <a:defRPr/>
                      </a:pPr>
                      <a:r>
                        <a:rPr lang="en-US" sz="1200" kern="1200" baseline="0">
                          <a:solidFill>
                            <a:schemeClr val="tx2"/>
                          </a:solidFill>
                          <a:latin typeface="RN House Sans Regular" panose="020B0504020203020204" pitchFamily="34" charset="0"/>
                          <a:ea typeface="+mn-ea"/>
                          <a:cs typeface="+mn-cs"/>
                        </a:rPr>
                        <a:t>Need to transfer </a:t>
                      </a:r>
                      <a:r>
                        <a:rPr lang="en-GB" sz="1200" kern="1200" baseline="0">
                          <a:solidFill>
                            <a:schemeClr val="tx2"/>
                          </a:solidFill>
                          <a:latin typeface="RN House Sans Regular" panose="020B0504020203020204" pitchFamily="34" charset="0"/>
                          <a:ea typeface="+mn-ea"/>
                          <a:cs typeface="+mn-cs"/>
                        </a:rPr>
                        <a:t>transfer files from NatWest GSS internal application to another on a scheduled basis</a:t>
                      </a:r>
                    </a:p>
                  </a:txBody>
                  <a:tcPr marL="91444" marR="91444"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7853071"/>
                  </a:ext>
                </a:extLst>
              </a:tr>
              <a:tr h="609154">
                <a:tc>
                  <a:txBody>
                    <a:bodyPr/>
                    <a:lstStyle/>
                    <a:p>
                      <a:pPr marL="0" marR="0" lvl="0" indent="0" algn="ctr" defTabSz="1034701" rtl="0" eaLnBrk="1" fontAlgn="auto" latinLnBrk="0" hangingPunct="1">
                        <a:lnSpc>
                          <a:spcPct val="100000"/>
                        </a:lnSpc>
                        <a:spcBef>
                          <a:spcPts val="0"/>
                        </a:spcBef>
                        <a:spcAft>
                          <a:spcPts val="100"/>
                        </a:spcAft>
                        <a:buClrTx/>
                        <a:buSzTx/>
                        <a:buFont typeface="Arial" panose="020B0604020202020204" pitchFamily="34" charset="0"/>
                        <a:buNone/>
                        <a:tabLst/>
                        <a:defRPr/>
                      </a:pPr>
                      <a:r>
                        <a:rPr lang="en-GB" sz="1200" kern="1200" baseline="0">
                          <a:solidFill>
                            <a:schemeClr val="tx2"/>
                          </a:solidFill>
                          <a:latin typeface="RN House Sans Regular" panose="020B0504020203020204" pitchFamily="34" charset="0"/>
                          <a:ea typeface="+mn-ea"/>
                          <a:cs typeface="+mn-cs"/>
                          <a:hlinkClick r:id="rId7">
                            <a:extLst>
                              <a:ext uri="{A12FA001-AC4F-418D-AE19-62706E023703}">
                                <ahyp:hlinkClr xmlns:ahyp="http://schemas.microsoft.com/office/drawing/2018/hyperlinkcolor" val="tx"/>
                              </a:ext>
                            </a:extLst>
                          </a:hlinkClick>
                        </a:rPr>
                        <a:t>SP032</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0"/>
                        </a:spcBef>
                        <a:spcAft>
                          <a:spcPts val="100"/>
                        </a:spcAft>
                        <a:buClrTx/>
                        <a:buSzTx/>
                        <a:buFont typeface="Arial" panose="020B0604020202020204" pitchFamily="34" charset="0"/>
                        <a:buNone/>
                        <a:tabLst/>
                        <a:defRPr/>
                      </a:pPr>
                      <a:r>
                        <a:rPr lang="en-US" sz="1200" kern="1200" baseline="0">
                          <a:solidFill>
                            <a:schemeClr val="tx2"/>
                          </a:solidFill>
                          <a:latin typeface="RN House Sans Regular" panose="020B0504020203020204" pitchFamily="34" charset="0"/>
                          <a:ea typeface="+mn-ea"/>
                          <a:cs typeface="+mn-cs"/>
                        </a:rPr>
                        <a:t>Need to transfer </a:t>
                      </a:r>
                      <a:r>
                        <a:rPr lang="en-GB" sz="1200" kern="1200" baseline="0">
                          <a:solidFill>
                            <a:schemeClr val="tx2"/>
                          </a:solidFill>
                          <a:latin typeface="RN House Sans Regular" panose="020B0504020203020204" pitchFamily="34" charset="0"/>
                          <a:ea typeface="+mn-ea"/>
                          <a:cs typeface="+mn-cs"/>
                        </a:rPr>
                        <a:t>transfer files from NatWest applications to external sources via GSS through Connect Direct</a:t>
                      </a:r>
                    </a:p>
                  </a:txBody>
                  <a:tcPr marL="91444" marR="91444"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6667370"/>
                  </a:ext>
                </a:extLst>
              </a:tr>
              <a:tr h="609154">
                <a:tc>
                  <a:txBody>
                    <a:bodyPr/>
                    <a:lstStyle/>
                    <a:p>
                      <a:pPr marL="0" marR="0" lvl="0" indent="0" algn="ctr" defTabSz="1034701" rtl="0" eaLnBrk="1" fontAlgn="auto" latinLnBrk="0" hangingPunct="1">
                        <a:lnSpc>
                          <a:spcPct val="100000"/>
                        </a:lnSpc>
                        <a:spcBef>
                          <a:spcPts val="0"/>
                        </a:spcBef>
                        <a:spcAft>
                          <a:spcPts val="100"/>
                        </a:spcAft>
                        <a:buClrTx/>
                        <a:buSzTx/>
                        <a:buFont typeface="Arial" panose="020B0604020202020204" pitchFamily="34" charset="0"/>
                        <a:buNone/>
                        <a:tabLst/>
                        <a:defRPr/>
                      </a:pPr>
                      <a:r>
                        <a:rPr lang="en-GB" sz="1200" kern="1200" baseline="0">
                          <a:solidFill>
                            <a:schemeClr val="tx2"/>
                          </a:solidFill>
                          <a:latin typeface="RN House Sans Regular" panose="020B0504020203020204" pitchFamily="34" charset="0"/>
                          <a:ea typeface="+mn-ea"/>
                          <a:cs typeface="+mn-cs"/>
                          <a:hlinkClick r:id="rId8"/>
                        </a:rPr>
                        <a:t>VPC Endpoint</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0"/>
                        </a:spcBef>
                        <a:spcAft>
                          <a:spcPts val="100"/>
                        </a:spcAft>
                        <a:buClrTx/>
                        <a:buSzTx/>
                        <a:buFont typeface="Arial" panose="020B0604020202020204" pitchFamily="34" charset="0"/>
                        <a:buNone/>
                        <a:tabLst/>
                        <a:defRPr/>
                      </a:pPr>
                      <a:r>
                        <a:rPr lang="en-US" sz="1200" kern="1200" baseline="0">
                          <a:solidFill>
                            <a:schemeClr val="tx2"/>
                          </a:solidFill>
                          <a:latin typeface="RN House Sans Regular" panose="020B0504020203020204" pitchFamily="34" charset="0"/>
                          <a:ea typeface="+mn-ea"/>
                          <a:cs typeface="+mn-cs"/>
                        </a:rPr>
                        <a:t>To establish a secure connection between MP Production Manager &amp; MP SaaS application as the data set used contains customer confidential data (Customer Name &amp; Address)</a:t>
                      </a:r>
                      <a:endParaRPr lang="en-GB" sz="1200" kern="1200" baseline="0">
                        <a:solidFill>
                          <a:schemeClr val="tx2"/>
                        </a:solidFill>
                        <a:latin typeface="RN House Sans Regular" panose="020B0504020203020204" pitchFamily="34" charset="0"/>
                        <a:ea typeface="+mn-ea"/>
                        <a:cs typeface="+mn-cs"/>
                      </a:endParaRPr>
                    </a:p>
                  </a:txBody>
                  <a:tcPr marL="91444" marR="91444"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0627984"/>
                  </a:ext>
                </a:extLst>
              </a:tr>
            </a:tbl>
          </a:graphicData>
        </a:graphic>
      </p:graphicFrame>
    </p:spTree>
    <p:extLst>
      <p:ext uri="{BB962C8B-B14F-4D97-AF65-F5344CB8AC3E}">
        <p14:creationId xmlns:p14="http://schemas.microsoft.com/office/powerpoint/2010/main" val="120846691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48</a:t>
            </a:fld>
            <a:endParaRPr lang="en-GB"/>
          </a:p>
        </p:txBody>
      </p:sp>
      <p:sp>
        <p:nvSpPr>
          <p:cNvPr id="9" name="Title 3">
            <a:extLst>
              <a:ext uri="{FF2B5EF4-FFF2-40B4-BE49-F238E27FC236}">
                <a16:creationId xmlns:a16="http://schemas.microsoft.com/office/drawing/2014/main" id="{9307868B-7533-423F-A28E-2A916E3B0345}"/>
              </a:ext>
            </a:extLst>
          </p:cNvPr>
          <p:cNvSpPr>
            <a:spLocks noGrp="1"/>
          </p:cNvSpPr>
          <p:nvPr>
            <p:ph type="title"/>
          </p:nvPr>
        </p:nvSpPr>
        <p:spPr>
          <a:xfrm>
            <a:off x="485775" y="495300"/>
            <a:ext cx="8567738" cy="536575"/>
          </a:xfrm>
        </p:spPr>
        <p:txBody>
          <a:bodyPr/>
          <a:lstStyle/>
          <a:p>
            <a:r>
              <a:rPr lang="en-GB" altLang="en-US">
                <a:solidFill>
                  <a:srgbClr val="42145F"/>
                </a:solidFill>
                <a:latin typeface="RN House Sans Regular"/>
              </a:rPr>
              <a:t>Security Design: Application Authentication 1/2 </a:t>
            </a:r>
            <a:endParaRPr lang="en-GB">
              <a:solidFill>
                <a:srgbClr val="42145F"/>
              </a:solidFill>
              <a:latin typeface="RN House Sans Regular"/>
            </a:endParaRPr>
          </a:p>
        </p:txBody>
      </p:sp>
      <p:pic>
        <p:nvPicPr>
          <p:cNvPr id="5" name="Picture 4">
            <a:extLst>
              <a:ext uri="{FF2B5EF4-FFF2-40B4-BE49-F238E27FC236}">
                <a16:creationId xmlns:a16="http://schemas.microsoft.com/office/drawing/2014/main" id="{07914085-DB0C-627B-7083-D08262DA034B}"/>
              </a:ext>
            </a:extLst>
          </p:cNvPr>
          <p:cNvPicPr>
            <a:picLocks noChangeAspect="1"/>
          </p:cNvPicPr>
          <p:nvPr/>
        </p:nvPicPr>
        <p:blipFill>
          <a:blip r:embed="rId3"/>
          <a:stretch>
            <a:fillRect/>
          </a:stretch>
        </p:blipFill>
        <p:spPr>
          <a:xfrm>
            <a:off x="150312" y="1427967"/>
            <a:ext cx="10386618" cy="5726252"/>
          </a:xfrm>
          <a:prstGeom prst="rect">
            <a:avLst/>
          </a:prstGeom>
        </p:spPr>
      </p:pic>
    </p:spTree>
    <p:extLst>
      <p:ext uri="{BB962C8B-B14F-4D97-AF65-F5344CB8AC3E}">
        <p14:creationId xmlns:p14="http://schemas.microsoft.com/office/powerpoint/2010/main" val="19783435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49</a:t>
            </a:fld>
            <a:endParaRPr lang="en-GB"/>
          </a:p>
        </p:txBody>
      </p:sp>
      <p:sp>
        <p:nvSpPr>
          <p:cNvPr id="9" name="Title 3">
            <a:extLst>
              <a:ext uri="{FF2B5EF4-FFF2-40B4-BE49-F238E27FC236}">
                <a16:creationId xmlns:a16="http://schemas.microsoft.com/office/drawing/2014/main" id="{9307868B-7533-423F-A28E-2A916E3B0345}"/>
              </a:ext>
            </a:extLst>
          </p:cNvPr>
          <p:cNvSpPr>
            <a:spLocks noGrp="1"/>
          </p:cNvSpPr>
          <p:nvPr>
            <p:ph type="title"/>
          </p:nvPr>
        </p:nvSpPr>
        <p:spPr>
          <a:xfrm>
            <a:off x="485775" y="495300"/>
            <a:ext cx="8567738" cy="536575"/>
          </a:xfrm>
        </p:spPr>
        <p:txBody>
          <a:bodyPr/>
          <a:lstStyle/>
          <a:p>
            <a:r>
              <a:rPr lang="en-GB" altLang="en-US">
                <a:solidFill>
                  <a:srgbClr val="42145F"/>
                </a:solidFill>
                <a:latin typeface="RN House Sans Regular"/>
              </a:rPr>
              <a:t>Security Design: Application Authentication 2/2</a:t>
            </a:r>
            <a:endParaRPr lang="en-GB">
              <a:solidFill>
                <a:srgbClr val="42145F"/>
              </a:solidFill>
              <a:latin typeface="RN House Sans Regular"/>
            </a:endParaRPr>
          </a:p>
        </p:txBody>
      </p:sp>
      <p:sp>
        <p:nvSpPr>
          <p:cNvPr id="2" name="TextBox 1">
            <a:extLst>
              <a:ext uri="{FF2B5EF4-FFF2-40B4-BE49-F238E27FC236}">
                <a16:creationId xmlns:a16="http://schemas.microsoft.com/office/drawing/2014/main" id="{831A910B-7334-4FEB-914D-A80BF2B269D7}"/>
              </a:ext>
            </a:extLst>
          </p:cNvPr>
          <p:cNvSpPr txBox="1"/>
          <p:nvPr/>
        </p:nvSpPr>
        <p:spPr>
          <a:xfrm>
            <a:off x="485775" y="1031875"/>
            <a:ext cx="9409287" cy="5887540"/>
          </a:xfrm>
          <a:prstGeom prst="rect">
            <a:avLst/>
          </a:prstGeom>
          <a:noFill/>
        </p:spPr>
        <p:txBody>
          <a:bodyPr wrap="square" lIns="0" tIns="0" rIns="0" bIns="0" rtlCol="0">
            <a:noAutofit/>
          </a:bodyPr>
          <a:lstStyle/>
          <a:p>
            <a:pPr marL="342900" indent="-342900">
              <a:buFont typeface="+mj-lt"/>
              <a:buAutoNum type="arabicPeriod"/>
            </a:pPr>
            <a:endParaRPr lang="en-GB" sz="1200" dirty="0">
              <a:solidFill>
                <a:schemeClr val="tx2"/>
              </a:solidFill>
              <a:latin typeface="RN House Sans Regular" panose="020B0504020203020204" pitchFamily="34" charset="0"/>
            </a:endParaRPr>
          </a:p>
          <a:p>
            <a:r>
              <a:rPr lang="en-GB" sz="1200" b="1" u="sng" dirty="0">
                <a:solidFill>
                  <a:schemeClr val="tx2"/>
                </a:solidFill>
                <a:latin typeface="RN House Sans Regular" panose="020B0504020203020204" pitchFamily="34" charset="0"/>
              </a:rPr>
              <a:t>Pre-requisites</a:t>
            </a:r>
          </a:p>
          <a:p>
            <a:r>
              <a:rPr lang="en-GB" sz="1200" dirty="0">
                <a:solidFill>
                  <a:schemeClr val="tx2"/>
                </a:solidFill>
                <a:latin typeface="RN House Sans Regular" panose="020B0504020203020204" pitchFamily="34" charset="0"/>
              </a:rPr>
              <a:t>2CP must be onboarded to IAM (Ping Federate)</a:t>
            </a:r>
          </a:p>
          <a:p>
            <a:r>
              <a:rPr lang="en-GB" sz="1200" dirty="0">
                <a:solidFill>
                  <a:schemeClr val="tx2"/>
                </a:solidFill>
                <a:latin typeface="RN House Sans Regular" panose="020B0504020203020204" pitchFamily="34" charset="0"/>
              </a:rPr>
              <a:t>MPDC must be onboarded </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GB" sz="1200" dirty="0">
                <a:solidFill>
                  <a:schemeClr val="tx2"/>
                </a:solidFill>
                <a:latin typeface="RN House Sans Regular" panose="020B0504020203020204" pitchFamily="34" charset="0"/>
              </a:rPr>
              <a:t>User triggers Communication Composition Portal (CCP) URL from browser</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GB" sz="1200" dirty="0">
                <a:solidFill>
                  <a:schemeClr val="tx2"/>
                </a:solidFill>
                <a:latin typeface="RN House Sans Regular" panose="020B0504020203020204" pitchFamily="34" charset="0"/>
              </a:rPr>
              <a:t>Request will go-through with proxies and DNS and invokes the 2CP page request.</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IN" sz="1200" b="0" kern="1200" dirty="0">
                <a:solidFill>
                  <a:schemeClr val="tx2"/>
                </a:solidFill>
                <a:latin typeface="RN House Sans Regular"/>
                <a:ea typeface="+mn-ea"/>
                <a:cs typeface="+mn-cs"/>
              </a:rPr>
              <a:t>Communication Composition Portal (CCP)</a:t>
            </a:r>
            <a:r>
              <a:rPr lang="en-GB" sz="1200" dirty="0">
                <a:solidFill>
                  <a:schemeClr val="tx2"/>
                </a:solidFill>
                <a:latin typeface="RN House Sans Regular" panose="020B0504020203020204" pitchFamily="34" charset="0"/>
              </a:rPr>
              <a:t> Web App redirects the request to PingFederate authentication provider (</a:t>
            </a:r>
            <a:r>
              <a:rPr lang="en-GB" sz="1200" dirty="0" err="1">
                <a:solidFill>
                  <a:schemeClr val="tx2"/>
                </a:solidFill>
                <a:latin typeface="RN House Sans Regular" panose="020B0504020203020204" pitchFamily="34" charset="0"/>
              </a:rPr>
              <a:t>PingIdP</a:t>
            </a:r>
            <a:r>
              <a:rPr lang="en-GB" sz="1200" dirty="0">
                <a:solidFill>
                  <a:schemeClr val="tx2"/>
                </a:solidFill>
                <a:latin typeface="RN House Sans Regular" panose="020B0504020203020204" pitchFamily="34" charset="0"/>
              </a:rPr>
              <a:t>).</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GB" sz="1200" dirty="0">
                <a:solidFill>
                  <a:schemeClr val="tx2"/>
                </a:solidFill>
                <a:latin typeface="RN House Sans Regular" panose="020B0504020203020204" pitchFamily="34" charset="0"/>
              </a:rPr>
              <a:t>Ping Federate reads EUROPA domain user information using Kerberos token &amp; generates a SAML response token.</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GB" sz="1200" dirty="0">
                <a:solidFill>
                  <a:schemeClr val="tx2"/>
                </a:solidFill>
                <a:latin typeface="RN House Sans Regular" panose="020B0504020203020204" pitchFamily="34" charset="0"/>
              </a:rPr>
              <a:t>Ping Federate sends SAML token back to browser.</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GB" sz="1200" dirty="0">
                <a:solidFill>
                  <a:schemeClr val="tx2"/>
                </a:solidFill>
                <a:latin typeface="RN House Sans Regular" panose="020B0504020203020204" pitchFamily="34" charset="0"/>
              </a:rPr>
              <a:t>Now page requested with token and </a:t>
            </a:r>
            <a:r>
              <a:rPr lang="en-IN" sz="1200" b="0" kern="1200" dirty="0">
                <a:solidFill>
                  <a:schemeClr val="tx2"/>
                </a:solidFill>
                <a:latin typeface="RN House Sans Regular"/>
                <a:ea typeface="+mn-ea"/>
                <a:cs typeface="+mn-cs"/>
              </a:rPr>
              <a:t>Communication Composition Portal (CCP)</a:t>
            </a:r>
            <a:r>
              <a:rPr lang="en-GB" sz="1200" dirty="0">
                <a:solidFill>
                  <a:schemeClr val="tx2"/>
                </a:solidFill>
                <a:latin typeface="RN House Sans Regular" panose="020B0504020203020204" pitchFamily="34" charset="0"/>
              </a:rPr>
              <a:t> Web App home screen appears.</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GB" sz="1200" dirty="0">
                <a:solidFill>
                  <a:schemeClr val="tx2"/>
                </a:solidFill>
                <a:latin typeface="RN House Sans Regular" panose="020B0504020203020204" pitchFamily="34" charset="0"/>
              </a:rPr>
              <a:t>User enters Centre Name, Team Name, </a:t>
            </a:r>
            <a:r>
              <a:rPr lang="en-GB" sz="1200" dirty="0" err="1">
                <a:solidFill>
                  <a:schemeClr val="tx2"/>
                </a:solidFill>
                <a:latin typeface="RN House Sans Regular" panose="020B0504020203020204" pitchFamily="34" charset="0"/>
              </a:rPr>
              <a:t>Sortcode</a:t>
            </a:r>
            <a:r>
              <a:rPr lang="en-GB" sz="1200" dirty="0">
                <a:solidFill>
                  <a:schemeClr val="tx2"/>
                </a:solidFill>
                <a:latin typeface="RN House Sans Regular" panose="020B0504020203020204" pitchFamily="34" charset="0"/>
              </a:rPr>
              <a:t>, Account Number, MP Template (Touchpoint) &amp; clicks on submit</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US" sz="1200" dirty="0">
                <a:solidFill>
                  <a:schemeClr val="tx2"/>
                </a:solidFill>
                <a:latin typeface="RN House Sans Regular" panose="020B0504020203020204" pitchFamily="34" charset="0"/>
              </a:rPr>
              <a:t>MP Connected order is created by 2CP using </a:t>
            </a:r>
            <a:r>
              <a:rPr lang="en-US" sz="1200" dirty="0" err="1">
                <a:solidFill>
                  <a:schemeClr val="tx2"/>
                </a:solidFill>
                <a:latin typeface="RN House Sans Regular" panose="020B0504020203020204" pitchFamily="34" charset="0"/>
              </a:rPr>
              <a:t>CreateConnectedOrder</a:t>
            </a:r>
            <a:r>
              <a:rPr lang="en-US" sz="1200" dirty="0">
                <a:solidFill>
                  <a:schemeClr val="tx2"/>
                </a:solidFill>
                <a:latin typeface="RN House Sans Regular" panose="020B0504020203020204" pitchFamily="34" charset="0"/>
              </a:rPr>
              <a:t> MPDC Web-Service.</a:t>
            </a:r>
            <a:endParaRPr lang="en-GB" sz="1200" dirty="0">
              <a:solidFill>
                <a:schemeClr val="tx2"/>
              </a:solidFill>
              <a:latin typeface="RN House Sans Regular" panose="020B0504020203020204" pitchFamily="34" charset="0"/>
            </a:endParaRP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IN" sz="1200" b="0" kern="1200" dirty="0">
                <a:solidFill>
                  <a:schemeClr val="tx2"/>
                </a:solidFill>
                <a:latin typeface="RN House Sans Regular"/>
                <a:ea typeface="+mn-ea"/>
                <a:cs typeface="+mn-cs"/>
              </a:rPr>
              <a:t>Communication Services </a:t>
            </a:r>
            <a:r>
              <a:rPr lang="en-GB" sz="1200" dirty="0">
                <a:solidFill>
                  <a:schemeClr val="tx2"/>
                </a:solidFill>
                <a:latin typeface="RN House Sans Regular" panose="020B0504020203020204" pitchFamily="34" charset="0"/>
              </a:rPr>
              <a:t>builds the redirection URL (https://login.messagepoint.com/mp/connected_portal_gateway.form?touchpoint_guid=&lt;tpguid&gt;&amp;order_guid=&lt;2CP –generated-</a:t>
            </a:r>
            <a:r>
              <a:rPr lang="en-GB" sz="1200" dirty="0" err="1">
                <a:solidFill>
                  <a:schemeClr val="tx2"/>
                </a:solidFill>
                <a:latin typeface="RN House Sans Regular" panose="020B0504020203020204" pitchFamily="34" charset="0"/>
              </a:rPr>
              <a:t>order_guid</a:t>
            </a:r>
            <a:r>
              <a:rPr lang="en-GB" sz="1200" dirty="0">
                <a:solidFill>
                  <a:schemeClr val="tx2"/>
                </a:solidFill>
                <a:latin typeface="RN House Sans Regular" panose="020B0504020203020204" pitchFamily="34" charset="0"/>
              </a:rPr>
              <a:t>&gt;&amp;company=&lt;</a:t>
            </a:r>
            <a:r>
              <a:rPr lang="en-GB" sz="1200" dirty="0" err="1">
                <a:solidFill>
                  <a:schemeClr val="tx2"/>
                </a:solidFill>
                <a:latin typeface="RN House Sans Regular" panose="020B0504020203020204" pitchFamily="34" charset="0"/>
              </a:rPr>
              <a:t>company_name</a:t>
            </a:r>
            <a:r>
              <a:rPr lang="en-GB" sz="1200" dirty="0">
                <a:solidFill>
                  <a:schemeClr val="tx2"/>
                </a:solidFill>
                <a:latin typeface="RN House Sans Regular" panose="020B0504020203020204" pitchFamily="34" charset="0"/>
              </a:rPr>
              <a:t>&gt;&amp;instance=</a:t>
            </a:r>
            <a:r>
              <a:rPr lang="en-GB" sz="1200" dirty="0" err="1">
                <a:solidFill>
                  <a:schemeClr val="tx2"/>
                </a:solidFill>
                <a:latin typeface="RN House Sans Regular" panose="020B0504020203020204" pitchFamily="34" charset="0"/>
              </a:rPr>
              <a:t>production&amp;pre-release</a:t>
            </a:r>
            <a:r>
              <a:rPr lang="en-GB" sz="1200" dirty="0">
                <a:solidFill>
                  <a:schemeClr val="tx2"/>
                </a:solidFill>
                <a:latin typeface="RN House Sans Regular" panose="020B0504020203020204" pitchFamily="34" charset="0"/>
              </a:rPr>
              <a:t>=</a:t>
            </a:r>
            <a:r>
              <a:rPr lang="en-GB" sz="1200" dirty="0" err="1">
                <a:solidFill>
                  <a:schemeClr val="tx2"/>
                </a:solidFill>
                <a:latin typeface="RN House Sans Regular" panose="020B0504020203020204" pitchFamily="34" charset="0"/>
              </a:rPr>
              <a:t>false&amp;return_url</a:t>
            </a:r>
            <a:r>
              <a:rPr lang="en-GB" sz="1200" dirty="0">
                <a:solidFill>
                  <a:schemeClr val="tx2"/>
                </a:solidFill>
                <a:latin typeface="RN House Sans Regular" panose="020B0504020203020204" pitchFamily="34" charset="0"/>
              </a:rPr>
              <a:t>=&lt;</a:t>
            </a:r>
            <a:r>
              <a:rPr lang="en-GB" sz="1200" dirty="0" err="1">
                <a:solidFill>
                  <a:schemeClr val="tx2"/>
                </a:solidFill>
                <a:latin typeface="RN House Sans Regular" panose="020B0504020203020204" pitchFamily="34" charset="0"/>
              </a:rPr>
              <a:t>entity_encoded_url</a:t>
            </a:r>
            <a:r>
              <a:rPr lang="en-GB" sz="1200" dirty="0">
                <a:solidFill>
                  <a:schemeClr val="tx2"/>
                </a:solidFill>
                <a:latin typeface="RN House Sans Regular" panose="020B0504020203020204" pitchFamily="34" charset="0"/>
              </a:rPr>
              <a:t>&gt;&amp;</a:t>
            </a:r>
            <a:r>
              <a:rPr lang="en-GB" sz="1200" dirty="0" err="1">
                <a:solidFill>
                  <a:schemeClr val="tx2"/>
                </a:solidFill>
                <a:latin typeface="RN House Sans Regular" panose="020B0504020203020204" pitchFamily="34" charset="0"/>
              </a:rPr>
              <a:t>return_to_list</a:t>
            </a:r>
            <a:r>
              <a:rPr lang="en-GB" sz="1200" dirty="0">
                <a:solidFill>
                  <a:schemeClr val="tx2"/>
                </a:solidFill>
                <a:latin typeface="RN House Sans Regular" panose="020B0504020203020204" pitchFamily="34" charset="0"/>
              </a:rPr>
              <a:t>=false) and opens the created order in a new browser tab</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GB" sz="1200" dirty="0">
                <a:solidFill>
                  <a:schemeClr val="tx2"/>
                </a:solidFill>
                <a:latin typeface="RN House Sans Regular" panose="020B0504020203020204" pitchFamily="34" charset="0"/>
              </a:rPr>
              <a:t>MPDC (Messagepoint SaaS) generates SAML request and redirects the user to PingFederate for authentication.</a:t>
            </a:r>
          </a:p>
          <a:p>
            <a:pPr marL="342900" indent="-342900">
              <a:buFont typeface="+mj-lt"/>
              <a:buAutoNum type="arabicPeriod"/>
            </a:pPr>
            <a:endParaRPr lang="en-GB" sz="1200" dirty="0">
              <a:solidFill>
                <a:schemeClr val="tx2"/>
              </a:solidFill>
              <a:latin typeface="RN House Sans Regular" panose="020B0504020203020204" pitchFamily="34" charset="0"/>
            </a:endParaRPr>
          </a:p>
          <a:p>
            <a:pPr marL="342900" indent="-342900">
              <a:buFont typeface="+mj-lt"/>
              <a:buAutoNum type="arabicPeriod"/>
            </a:pPr>
            <a:r>
              <a:rPr lang="en-GB" sz="1200" dirty="0">
                <a:solidFill>
                  <a:schemeClr val="tx2"/>
                </a:solidFill>
                <a:latin typeface="RN House Sans Regular" panose="020B0504020203020204" pitchFamily="34" charset="0"/>
              </a:rPr>
              <a:t>Ping Federate generated SAML Response and authenticates the user and user is shown the created order interview screen</a:t>
            </a:r>
          </a:p>
          <a:p>
            <a:pPr marL="342900" indent="-342900">
              <a:buFont typeface="+mj-lt"/>
              <a:buAutoNum type="arabicPeriod"/>
            </a:pPr>
            <a:endParaRPr lang="en-GB" sz="1200" dirty="0">
              <a:solidFill>
                <a:schemeClr val="tx2"/>
              </a:solidFill>
              <a:latin typeface="RN House Sans Regular" panose="020B0504020203020204" pitchFamily="34" charset="0"/>
            </a:endParaRPr>
          </a:p>
        </p:txBody>
      </p:sp>
    </p:spTree>
    <p:extLst>
      <p:ext uri="{BB962C8B-B14F-4D97-AF65-F5344CB8AC3E}">
        <p14:creationId xmlns:p14="http://schemas.microsoft.com/office/powerpoint/2010/main" val="3778283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AE7DDA09-D1C7-4E22-95AF-220A89A39120}"/>
              </a:ext>
            </a:extLst>
          </p:cNvPr>
          <p:cNvSpPr>
            <a:spLocks noGrp="1"/>
          </p:cNvSpPr>
          <p:nvPr>
            <p:ph sz="quarter" idx="11"/>
          </p:nvPr>
        </p:nvSpPr>
        <p:spPr>
          <a:xfrm>
            <a:off x="486000" y="1446028"/>
            <a:ext cx="9720000" cy="212652"/>
          </a:xfrm>
        </p:spPr>
        <p:txBody>
          <a:bodyPr/>
          <a:lstStyle/>
          <a:p>
            <a:r>
              <a:rPr lang="en-GB" sz="1400"/>
              <a:t>Domain Technology Roadmap</a:t>
            </a:r>
          </a:p>
        </p:txBody>
      </p:sp>
      <p:sp>
        <p:nvSpPr>
          <p:cNvPr id="2" name="Slide Number Placeholder 1">
            <a:extLst>
              <a:ext uri="{FF2B5EF4-FFF2-40B4-BE49-F238E27FC236}">
                <a16:creationId xmlns:a16="http://schemas.microsoft.com/office/drawing/2014/main" id="{FB4C85BB-BB3D-471C-AE1A-2D6EBCE79984}"/>
              </a:ext>
            </a:extLst>
          </p:cNvPr>
          <p:cNvSpPr>
            <a:spLocks noGrp="1"/>
          </p:cNvSpPr>
          <p:nvPr>
            <p:ph type="sldNum" sz="quarter" idx="10"/>
          </p:nvPr>
        </p:nvSpPr>
        <p:spPr>
          <a:xfrm>
            <a:off x="5054400" y="7420036"/>
            <a:ext cx="590696" cy="273873"/>
          </a:xfrm>
        </p:spPr>
        <p:txBody>
          <a:bodyPr/>
          <a:lstStyle/>
          <a:p>
            <a:fld id="{08BDDC8D-36E9-467E-8CF1-750845950A7F}" type="slidenum">
              <a:rPr lang="en-GB" noProof="0" smtClean="0"/>
              <a:pPr/>
              <a:t>5</a:t>
            </a:fld>
            <a:endParaRPr lang="en-GB" noProof="0"/>
          </a:p>
        </p:txBody>
      </p:sp>
      <p:sp>
        <p:nvSpPr>
          <p:cNvPr id="3" name="Title 2">
            <a:extLst>
              <a:ext uri="{FF2B5EF4-FFF2-40B4-BE49-F238E27FC236}">
                <a16:creationId xmlns:a16="http://schemas.microsoft.com/office/drawing/2014/main" id="{43BD81FB-E31C-4598-85A6-D0DF9573F0EA}"/>
              </a:ext>
            </a:extLst>
          </p:cNvPr>
          <p:cNvSpPr>
            <a:spLocks noGrp="1"/>
          </p:cNvSpPr>
          <p:nvPr>
            <p:ph type="title"/>
          </p:nvPr>
        </p:nvSpPr>
        <p:spPr/>
        <p:txBody>
          <a:bodyPr/>
          <a:lstStyle/>
          <a:p>
            <a:r>
              <a:rPr lang="en-GB" altLang="en-US"/>
              <a:t>Governance History</a:t>
            </a:r>
            <a:endParaRPr lang="en-GB"/>
          </a:p>
        </p:txBody>
      </p:sp>
      <p:graphicFrame>
        <p:nvGraphicFramePr>
          <p:cNvPr id="4" name="Table 3">
            <a:extLst>
              <a:ext uri="{FF2B5EF4-FFF2-40B4-BE49-F238E27FC236}">
                <a16:creationId xmlns:a16="http://schemas.microsoft.com/office/drawing/2014/main" id="{8FF1F3D5-6E72-48D4-9370-FAD64E21BFBA}"/>
              </a:ext>
            </a:extLst>
          </p:cNvPr>
          <p:cNvGraphicFramePr>
            <a:graphicFrameLocks noGrp="1"/>
          </p:cNvGraphicFramePr>
          <p:nvPr>
            <p:extLst>
              <p:ext uri="{D42A27DB-BD31-4B8C-83A1-F6EECF244321}">
                <p14:modId xmlns:p14="http://schemas.microsoft.com/office/powerpoint/2010/main" val="624741522"/>
              </p:ext>
            </p:extLst>
          </p:nvPr>
        </p:nvGraphicFramePr>
        <p:xfrm>
          <a:off x="485775" y="1723142"/>
          <a:ext cx="9445625" cy="1432332"/>
        </p:xfrm>
        <a:graphic>
          <a:graphicData uri="http://schemas.openxmlformats.org/drawingml/2006/table">
            <a:tbl>
              <a:tblPr firstRow="1" bandRow="1">
                <a:tableStyleId>{5C22544A-7EE6-4342-B048-85BDC9FD1C3A}</a:tableStyleId>
              </a:tblPr>
              <a:tblGrid>
                <a:gridCol w="1008504">
                  <a:extLst>
                    <a:ext uri="{9D8B030D-6E8A-4147-A177-3AD203B41FA5}">
                      <a16:colId xmlns:a16="http://schemas.microsoft.com/office/drawing/2014/main" val="4246436999"/>
                    </a:ext>
                  </a:extLst>
                </a:gridCol>
                <a:gridCol w="1767026">
                  <a:extLst>
                    <a:ext uri="{9D8B030D-6E8A-4147-A177-3AD203B41FA5}">
                      <a16:colId xmlns:a16="http://schemas.microsoft.com/office/drawing/2014/main" val="36412773"/>
                    </a:ext>
                  </a:extLst>
                </a:gridCol>
                <a:gridCol w="1775012">
                  <a:extLst>
                    <a:ext uri="{9D8B030D-6E8A-4147-A177-3AD203B41FA5}">
                      <a16:colId xmlns:a16="http://schemas.microsoft.com/office/drawing/2014/main" val="3026873643"/>
                    </a:ext>
                  </a:extLst>
                </a:gridCol>
                <a:gridCol w="1301676">
                  <a:extLst>
                    <a:ext uri="{9D8B030D-6E8A-4147-A177-3AD203B41FA5}">
                      <a16:colId xmlns:a16="http://schemas.microsoft.com/office/drawing/2014/main" val="2032922214"/>
                    </a:ext>
                  </a:extLst>
                </a:gridCol>
                <a:gridCol w="3593407">
                  <a:extLst>
                    <a:ext uri="{9D8B030D-6E8A-4147-A177-3AD203B41FA5}">
                      <a16:colId xmlns:a16="http://schemas.microsoft.com/office/drawing/2014/main" val="3576781426"/>
                    </a:ext>
                  </a:extLst>
                </a:gridCol>
              </a:tblGrid>
              <a:tr h="313611">
                <a:tc>
                  <a:txBody>
                    <a:bodyPr/>
                    <a:lstStyle/>
                    <a:p>
                      <a:r>
                        <a:rPr lang="en-GB" sz="1400">
                          <a:solidFill>
                            <a:schemeClr val="bg1">
                              <a:lumMod val="95000"/>
                            </a:schemeClr>
                          </a:solidFill>
                        </a:rPr>
                        <a:t>Version</a:t>
                      </a:r>
                    </a:p>
                  </a:txBody>
                  <a:tcPr marT="45682" marB="45682"/>
                </a:tc>
                <a:tc>
                  <a:txBody>
                    <a:bodyPr/>
                    <a:lstStyle/>
                    <a:p>
                      <a:r>
                        <a:rPr lang="en-GB" sz="1400">
                          <a:solidFill>
                            <a:schemeClr val="bg1">
                              <a:lumMod val="95000"/>
                            </a:schemeClr>
                          </a:solidFill>
                        </a:rPr>
                        <a:t>Board</a:t>
                      </a:r>
                    </a:p>
                  </a:txBody>
                  <a:tcPr marT="45682" marB="45682"/>
                </a:tc>
                <a:tc>
                  <a:txBody>
                    <a:bodyPr/>
                    <a:lstStyle/>
                    <a:p>
                      <a:r>
                        <a:rPr lang="en-GB" sz="1400">
                          <a:solidFill>
                            <a:schemeClr val="bg1">
                              <a:lumMod val="95000"/>
                            </a:schemeClr>
                          </a:solidFill>
                        </a:rPr>
                        <a:t>Decision or N/A</a:t>
                      </a:r>
                    </a:p>
                  </a:txBody>
                  <a:tcPr marT="45682" marB="45682"/>
                </a:tc>
                <a:tc>
                  <a:txBody>
                    <a:bodyPr/>
                    <a:lstStyle/>
                    <a:p>
                      <a:r>
                        <a:rPr lang="en-GB" sz="1400">
                          <a:solidFill>
                            <a:schemeClr val="bg1">
                              <a:lumMod val="95000"/>
                            </a:schemeClr>
                          </a:solidFill>
                        </a:rPr>
                        <a:t>Date</a:t>
                      </a:r>
                    </a:p>
                  </a:txBody>
                  <a:tcPr marT="45682" marB="45682"/>
                </a:tc>
                <a:tc>
                  <a:txBody>
                    <a:bodyPr/>
                    <a:lstStyle/>
                    <a:p>
                      <a:r>
                        <a:rPr lang="en-GB" sz="1400">
                          <a:solidFill>
                            <a:schemeClr val="bg1">
                              <a:lumMod val="95000"/>
                            </a:schemeClr>
                          </a:solidFill>
                        </a:rPr>
                        <a:t>Link to meeting minutes, Changes, Issues and</a:t>
                      </a:r>
                      <a:r>
                        <a:rPr lang="en-GB" sz="1400" baseline="0">
                          <a:solidFill>
                            <a:schemeClr val="bg1">
                              <a:lumMod val="95000"/>
                            </a:schemeClr>
                          </a:solidFill>
                        </a:rPr>
                        <a:t> Actions summary</a:t>
                      </a:r>
                      <a:endParaRPr lang="en-GB" sz="1400">
                        <a:solidFill>
                          <a:schemeClr val="bg1">
                            <a:lumMod val="95000"/>
                          </a:schemeClr>
                        </a:solidFill>
                      </a:endParaRPr>
                    </a:p>
                  </a:txBody>
                  <a:tcPr marT="45682" marB="45682"/>
                </a:tc>
                <a:extLst>
                  <a:ext uri="{0D108BD9-81ED-4DB2-BD59-A6C34878D82A}">
                    <a16:rowId xmlns:a16="http://schemas.microsoft.com/office/drawing/2014/main" val="611502978"/>
                  </a:ext>
                </a:extLst>
              </a:tr>
              <a:tr h="300476">
                <a:tc>
                  <a:txBody>
                    <a:bodyPr/>
                    <a:lstStyle/>
                    <a:p>
                      <a:pPr marL="0" algn="ctr" defTabSz="1034701" rtl="0" eaLnBrk="1" latinLnBrk="0" hangingPunct="1"/>
                      <a:endParaRPr lang="en-GB" sz="1200" kern="1200" baseline="0">
                        <a:solidFill>
                          <a:srgbClr val="42145F"/>
                        </a:solidFill>
                        <a:latin typeface="RN House Sans Regular" panose="020B0504020203020204" pitchFamily="34" charset="0"/>
                        <a:ea typeface="+mn-ea"/>
                        <a:cs typeface="+mn-cs"/>
                      </a:endParaRPr>
                    </a:p>
                  </a:txBody>
                  <a:tcPr marT="45682" marB="45682" anchor="ctr"/>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Technology Design Authority</a:t>
                      </a:r>
                    </a:p>
                  </a:txBody>
                  <a:tcPr marT="45682" marB="45682" anchor="ctr"/>
                </a:tc>
                <a:tc>
                  <a:txBody>
                    <a:bodyPr/>
                    <a:lstStyle/>
                    <a:p>
                      <a:pPr marL="0" algn="ctr" defTabSz="1034701" rtl="0" eaLnBrk="1" latinLnBrk="0" hangingPunct="1"/>
                      <a:endParaRPr lang="en-GB" sz="1200" kern="1200" baseline="0">
                        <a:solidFill>
                          <a:srgbClr val="42145F"/>
                        </a:solidFill>
                        <a:latin typeface="RN House Sans Regular" panose="020B0504020203020204" pitchFamily="34" charset="0"/>
                        <a:ea typeface="+mn-ea"/>
                        <a:cs typeface="+mn-cs"/>
                      </a:endParaRPr>
                    </a:p>
                  </a:txBody>
                  <a:tcPr marT="45682" marB="45682" anchor="ctr"/>
                </a:tc>
                <a:tc>
                  <a:txBody>
                    <a:bodyPr/>
                    <a:lstStyle/>
                    <a:p>
                      <a:pPr marL="0" algn="ctr" defTabSz="1034701" rtl="0" eaLnBrk="1" latinLnBrk="0" hangingPunct="1"/>
                      <a:endParaRPr lang="en-GB" sz="1200" kern="1200" baseline="0">
                        <a:solidFill>
                          <a:srgbClr val="42145F"/>
                        </a:solidFill>
                        <a:latin typeface="RN House Sans Regular" panose="020B0504020203020204" pitchFamily="34" charset="0"/>
                        <a:ea typeface="+mn-ea"/>
                        <a:cs typeface="+mn-cs"/>
                      </a:endParaRPr>
                    </a:p>
                  </a:txBody>
                  <a:tcPr marT="45682" marB="45682" anchor="ctr"/>
                </a:tc>
                <a:tc>
                  <a:txBody>
                    <a:bodyPr/>
                    <a:lstStyle/>
                    <a:p>
                      <a:pPr marL="0" algn="l" defTabSz="1034701" rtl="0" eaLnBrk="1" latinLnBrk="0" hangingPunct="1"/>
                      <a:endParaRPr lang="en-GB" sz="1200" kern="1200" baseline="0">
                        <a:solidFill>
                          <a:srgbClr val="42145F"/>
                        </a:solidFill>
                        <a:latin typeface="RN House Sans Regular" panose="020B0504020203020204" pitchFamily="34" charset="0"/>
                        <a:ea typeface="+mn-ea"/>
                        <a:cs typeface="+mn-cs"/>
                      </a:endParaRPr>
                    </a:p>
                  </a:txBody>
                  <a:tcPr marT="45682" marB="45682" anchor="ctr"/>
                </a:tc>
                <a:extLst>
                  <a:ext uri="{0D108BD9-81ED-4DB2-BD59-A6C34878D82A}">
                    <a16:rowId xmlns:a16="http://schemas.microsoft.com/office/drawing/2014/main" val="926461397"/>
                  </a:ext>
                </a:extLst>
              </a:tr>
              <a:tr h="325712">
                <a:tc>
                  <a:txBody>
                    <a:bodyPr/>
                    <a:lstStyle/>
                    <a:p>
                      <a:pPr marL="0" algn="ctr" defTabSz="1034701" rtl="0" eaLnBrk="1" latinLnBrk="0" hangingPunct="1"/>
                      <a:endParaRPr lang="en-GB" sz="1200" kern="1200" baseline="0">
                        <a:solidFill>
                          <a:srgbClr val="42145F"/>
                        </a:solidFill>
                        <a:latin typeface="RN House Sans Regular" panose="020B0504020203020204" pitchFamily="34" charset="0"/>
                        <a:ea typeface="+mn-ea"/>
                        <a:cs typeface="+mn-cs"/>
                      </a:endParaRPr>
                    </a:p>
                  </a:txBody>
                  <a:tcPr marT="45682" marB="45682" anchor="ctr"/>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Architecture Review Meeting</a:t>
                      </a:r>
                    </a:p>
                  </a:txBody>
                  <a:tcPr marT="45682" marB="45682" anchor="ctr"/>
                </a:tc>
                <a:tc>
                  <a:txBody>
                    <a:bodyPr/>
                    <a:lstStyle/>
                    <a:p>
                      <a:pPr marL="0" algn="ctr" defTabSz="1034701" rtl="0" eaLnBrk="1" latinLnBrk="0" hangingPunct="1"/>
                      <a:endParaRPr lang="en-GB" sz="1200" kern="1200" baseline="0">
                        <a:solidFill>
                          <a:srgbClr val="42145F"/>
                        </a:solidFill>
                        <a:latin typeface="RN House Sans Regular" panose="020B0504020203020204" pitchFamily="34" charset="0"/>
                        <a:ea typeface="+mn-ea"/>
                        <a:cs typeface="+mn-cs"/>
                      </a:endParaRPr>
                    </a:p>
                  </a:txBody>
                  <a:tcPr marT="45682" marB="45682" anchor="ctr"/>
                </a:tc>
                <a:tc>
                  <a:txBody>
                    <a:bodyPr/>
                    <a:lstStyle/>
                    <a:p>
                      <a:pPr marL="0" algn="ctr" defTabSz="1034701" rtl="0" eaLnBrk="1" latinLnBrk="0" hangingPunct="1"/>
                      <a:endParaRPr lang="en-GB" sz="1200" kern="1200" baseline="0">
                        <a:solidFill>
                          <a:srgbClr val="42145F"/>
                        </a:solidFill>
                        <a:latin typeface="RN House Sans Regular" panose="020B0504020203020204" pitchFamily="34" charset="0"/>
                        <a:ea typeface="+mn-ea"/>
                        <a:cs typeface="+mn-cs"/>
                      </a:endParaRPr>
                    </a:p>
                  </a:txBody>
                  <a:tcPr marT="45682" marB="45682"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endParaRPr lang="en-GB" sz="1200" kern="1200" baseline="0">
                        <a:solidFill>
                          <a:srgbClr val="42145F"/>
                        </a:solidFill>
                        <a:latin typeface="RN House Sans Regular" panose="020B0504020203020204" pitchFamily="34" charset="0"/>
                        <a:ea typeface="+mn-ea"/>
                        <a:cs typeface="+mn-cs"/>
                      </a:endParaRPr>
                    </a:p>
                  </a:txBody>
                  <a:tcPr marT="45682" marB="45682" anchor="ctr"/>
                </a:tc>
                <a:extLst>
                  <a:ext uri="{0D108BD9-81ED-4DB2-BD59-A6C34878D82A}">
                    <a16:rowId xmlns:a16="http://schemas.microsoft.com/office/drawing/2014/main" val="507817331"/>
                  </a:ext>
                </a:extLst>
              </a:tr>
            </a:tbl>
          </a:graphicData>
        </a:graphic>
      </p:graphicFrame>
      <p:graphicFrame>
        <p:nvGraphicFramePr>
          <p:cNvPr id="6" name="Table 5">
            <a:extLst>
              <a:ext uri="{FF2B5EF4-FFF2-40B4-BE49-F238E27FC236}">
                <a16:creationId xmlns:a16="http://schemas.microsoft.com/office/drawing/2014/main" id="{940F4B2A-6D12-4AE9-8CE1-9BD42ED88351}"/>
              </a:ext>
            </a:extLst>
          </p:cNvPr>
          <p:cNvGraphicFramePr>
            <a:graphicFrameLocks noGrp="1"/>
          </p:cNvGraphicFramePr>
          <p:nvPr>
            <p:extLst>
              <p:ext uri="{D42A27DB-BD31-4B8C-83A1-F6EECF244321}">
                <p14:modId xmlns:p14="http://schemas.microsoft.com/office/powerpoint/2010/main" val="3430673395"/>
              </p:ext>
            </p:extLst>
          </p:nvPr>
        </p:nvGraphicFramePr>
        <p:xfrm>
          <a:off x="490538" y="3962777"/>
          <a:ext cx="9440862" cy="2589230"/>
        </p:xfrm>
        <a:graphic>
          <a:graphicData uri="http://schemas.openxmlformats.org/drawingml/2006/table">
            <a:tbl>
              <a:tblPr firstRow="1" bandRow="1">
                <a:tableStyleId>{5C22544A-7EE6-4342-B048-85BDC9FD1C3A}</a:tableStyleId>
              </a:tblPr>
              <a:tblGrid>
                <a:gridCol w="1007995">
                  <a:extLst>
                    <a:ext uri="{9D8B030D-6E8A-4147-A177-3AD203B41FA5}">
                      <a16:colId xmlns:a16="http://schemas.microsoft.com/office/drawing/2014/main" val="2049062310"/>
                    </a:ext>
                  </a:extLst>
                </a:gridCol>
                <a:gridCol w="1762772">
                  <a:extLst>
                    <a:ext uri="{9D8B030D-6E8A-4147-A177-3AD203B41FA5}">
                      <a16:colId xmlns:a16="http://schemas.microsoft.com/office/drawing/2014/main" val="3417497270"/>
                    </a:ext>
                  </a:extLst>
                </a:gridCol>
                <a:gridCol w="1796528">
                  <a:extLst>
                    <a:ext uri="{9D8B030D-6E8A-4147-A177-3AD203B41FA5}">
                      <a16:colId xmlns:a16="http://schemas.microsoft.com/office/drawing/2014/main" val="1727440483"/>
                    </a:ext>
                  </a:extLst>
                </a:gridCol>
                <a:gridCol w="1269402">
                  <a:extLst>
                    <a:ext uri="{9D8B030D-6E8A-4147-A177-3AD203B41FA5}">
                      <a16:colId xmlns:a16="http://schemas.microsoft.com/office/drawing/2014/main" val="3324131198"/>
                    </a:ext>
                  </a:extLst>
                </a:gridCol>
                <a:gridCol w="3604165">
                  <a:extLst>
                    <a:ext uri="{9D8B030D-6E8A-4147-A177-3AD203B41FA5}">
                      <a16:colId xmlns:a16="http://schemas.microsoft.com/office/drawing/2014/main" val="2848202675"/>
                    </a:ext>
                  </a:extLst>
                </a:gridCol>
              </a:tblGrid>
              <a:tr h="330310">
                <a:tc>
                  <a:txBody>
                    <a:bodyPr/>
                    <a:lstStyle/>
                    <a:p>
                      <a:r>
                        <a:rPr lang="en-GB" sz="1400">
                          <a:solidFill>
                            <a:schemeClr val="bg1">
                              <a:lumMod val="95000"/>
                            </a:schemeClr>
                          </a:solidFill>
                        </a:rPr>
                        <a:t>Version</a:t>
                      </a:r>
                    </a:p>
                  </a:txBody>
                  <a:tcPr marT="45731" marB="45731"/>
                </a:tc>
                <a:tc>
                  <a:txBody>
                    <a:bodyPr/>
                    <a:lstStyle/>
                    <a:p>
                      <a:r>
                        <a:rPr lang="en-GB" sz="1400">
                          <a:solidFill>
                            <a:schemeClr val="bg1">
                              <a:lumMod val="95000"/>
                            </a:schemeClr>
                          </a:solidFill>
                        </a:rPr>
                        <a:t>Board</a:t>
                      </a:r>
                    </a:p>
                  </a:txBody>
                  <a:tcPr marT="45731" marB="45731"/>
                </a:tc>
                <a:tc>
                  <a:txBody>
                    <a:bodyPr/>
                    <a:lstStyle/>
                    <a:p>
                      <a:r>
                        <a:rPr lang="en-GB" sz="1400">
                          <a:solidFill>
                            <a:schemeClr val="bg1">
                              <a:lumMod val="95000"/>
                            </a:schemeClr>
                          </a:solidFill>
                        </a:rPr>
                        <a:t>Decision</a:t>
                      </a:r>
                    </a:p>
                  </a:txBody>
                  <a:tcPr marT="45731" marB="45731"/>
                </a:tc>
                <a:tc>
                  <a:txBody>
                    <a:bodyPr/>
                    <a:lstStyle/>
                    <a:p>
                      <a:r>
                        <a:rPr lang="en-GB" sz="1400">
                          <a:solidFill>
                            <a:schemeClr val="bg1">
                              <a:lumMod val="95000"/>
                            </a:schemeClr>
                          </a:solidFill>
                        </a:rPr>
                        <a:t>Date</a:t>
                      </a:r>
                    </a:p>
                  </a:txBody>
                  <a:tcPr marT="45731" marB="45731"/>
                </a:tc>
                <a:tc>
                  <a:txBody>
                    <a:bodyPr/>
                    <a:lstStyle/>
                    <a:p>
                      <a:r>
                        <a:rPr lang="en-GB" sz="1400">
                          <a:solidFill>
                            <a:schemeClr val="bg1">
                              <a:lumMod val="95000"/>
                            </a:schemeClr>
                          </a:solidFill>
                        </a:rPr>
                        <a:t>Link to meeting minutes, Changes, Issues and</a:t>
                      </a:r>
                      <a:r>
                        <a:rPr lang="en-GB" sz="1400" baseline="0">
                          <a:solidFill>
                            <a:schemeClr val="bg1">
                              <a:lumMod val="95000"/>
                            </a:schemeClr>
                          </a:solidFill>
                        </a:rPr>
                        <a:t> Actions summary</a:t>
                      </a:r>
                      <a:endParaRPr lang="en-GB" sz="1400">
                        <a:solidFill>
                          <a:schemeClr val="bg1">
                            <a:lumMod val="95000"/>
                          </a:schemeClr>
                        </a:solidFill>
                      </a:endParaRPr>
                    </a:p>
                  </a:txBody>
                  <a:tcPr marT="45731" marB="45731"/>
                </a:tc>
                <a:extLst>
                  <a:ext uri="{0D108BD9-81ED-4DB2-BD59-A6C34878D82A}">
                    <a16:rowId xmlns:a16="http://schemas.microsoft.com/office/drawing/2014/main" val="3928317753"/>
                  </a:ext>
                </a:extLst>
              </a:tr>
              <a:tr h="333622">
                <a:tc>
                  <a:txBody>
                    <a:bodyPr/>
                    <a:lstStyle/>
                    <a:p>
                      <a:pPr algn="ctr"/>
                      <a:r>
                        <a:rPr lang="en-US" sz="1200" kern="1200" baseline="0">
                          <a:solidFill>
                            <a:srgbClr val="42145F"/>
                          </a:solidFill>
                          <a:latin typeface="RN House Sans Regular" panose="020B0504020203020204" pitchFamily="34" charset="0"/>
                          <a:ea typeface="+mn-ea"/>
                          <a:cs typeface="+mn-cs"/>
                        </a:rPr>
                        <a:t>N/A</a:t>
                      </a:r>
                      <a:endParaRPr lang="en-GB" sz="1200" kern="1200" baseline="0">
                        <a:solidFill>
                          <a:srgbClr val="42145F"/>
                        </a:solidFill>
                        <a:latin typeface="RN House Sans Regular" panose="020B0504020203020204" pitchFamily="34" charset="0"/>
                        <a:ea typeface="+mn-ea"/>
                        <a:cs typeface="+mn-cs"/>
                      </a:endParaRPr>
                    </a:p>
                  </a:txBody>
                  <a:tcPr marT="45731" marB="45731" anchor="ctr"/>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Workload Placement Authority (WPA2)</a:t>
                      </a:r>
                    </a:p>
                  </a:txBody>
                  <a:tcPr marT="45731" marB="45731" anchor="ctr"/>
                </a:tc>
                <a:tc>
                  <a:txBody>
                    <a:bodyPr/>
                    <a:lstStyle/>
                    <a:p>
                      <a:pPr marL="0" algn="ctr" defTabSz="1034701" rtl="0" eaLnBrk="1" latinLnBrk="0" hangingPunct="1"/>
                      <a:r>
                        <a:rPr lang="en-GB" sz="1200" kern="1200" baseline="0">
                          <a:solidFill>
                            <a:srgbClr val="42145F"/>
                          </a:solidFill>
                          <a:latin typeface="RN House Sans Regular" panose="020B0504020203020204" pitchFamily="34" charset="0"/>
                          <a:ea typeface="+mn-ea"/>
                          <a:cs typeface="+mn-cs"/>
                        </a:rPr>
                        <a:t>WPA Stage 2 Conditional Approval</a:t>
                      </a:r>
                    </a:p>
                  </a:txBody>
                  <a:tcPr marT="45731" marB="45731" anchor="ctr"/>
                </a:tc>
                <a:tc>
                  <a:txBody>
                    <a:bodyPr/>
                    <a:lstStyle/>
                    <a:p>
                      <a:pPr marL="0" algn="ctr" defTabSz="1034701" rtl="0" eaLnBrk="1" latinLnBrk="0" hangingPunct="1"/>
                      <a:r>
                        <a:rPr lang="en-US" sz="1200" kern="1200" baseline="0">
                          <a:solidFill>
                            <a:srgbClr val="42145F"/>
                          </a:solidFill>
                          <a:latin typeface="RN House Sans Regular" panose="020B0504020203020204" pitchFamily="34" charset="0"/>
                          <a:ea typeface="+mn-ea"/>
                          <a:cs typeface="+mn-cs"/>
                        </a:rPr>
                        <a:t>15/12/2022</a:t>
                      </a:r>
                      <a:endParaRPr lang="en-GB" sz="1200" kern="1200" baseline="0">
                        <a:solidFill>
                          <a:srgbClr val="42145F"/>
                        </a:solidFill>
                        <a:latin typeface="RN House Sans Regular" panose="020B0504020203020204" pitchFamily="34" charset="0"/>
                        <a:ea typeface="+mn-ea"/>
                        <a:cs typeface="+mn-cs"/>
                      </a:endParaRPr>
                    </a:p>
                  </a:txBody>
                  <a:tcPr marT="45731" marB="45731"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rgbClr val="42145F"/>
                          </a:solidFill>
                          <a:latin typeface="RN House Sans Regular" panose="020B0504020203020204" pitchFamily="34" charset="0"/>
                          <a:ea typeface="+mn-ea"/>
                          <a:cs typeface="+mn-cs"/>
                          <a:hlinkClick r:id="rId3">
                            <a:extLst>
                              <a:ext uri="{A12FA001-AC4F-418D-AE19-62706E023703}">
                                <ahyp:hlinkClr xmlns:ahyp="http://schemas.microsoft.com/office/drawing/2018/hyperlinkcolor" val="tx"/>
                              </a:ext>
                            </a:extLst>
                          </a:hlinkClick>
                        </a:rPr>
                        <a:t>WPA2 - ISEP-48137</a:t>
                      </a:r>
                      <a:endParaRPr lang="en-GB" sz="1200" kern="1200" baseline="0">
                        <a:solidFill>
                          <a:srgbClr val="42145F"/>
                        </a:solidFill>
                        <a:latin typeface="RN House Sans Regular" panose="020B0504020203020204" pitchFamily="34" charset="0"/>
                        <a:ea typeface="+mn-ea"/>
                        <a:cs typeface="+mn-cs"/>
                      </a:endParaRPr>
                    </a:p>
                  </a:txBody>
                  <a:tcPr marT="45731" marB="45731" anchor="ctr"/>
                </a:tc>
                <a:extLst>
                  <a:ext uri="{0D108BD9-81ED-4DB2-BD59-A6C34878D82A}">
                    <a16:rowId xmlns:a16="http://schemas.microsoft.com/office/drawing/2014/main" val="2553293814"/>
                  </a:ext>
                </a:extLst>
              </a:tr>
              <a:tr h="333622">
                <a:tc>
                  <a:txBody>
                    <a:bodyPr/>
                    <a:lstStyle/>
                    <a:p>
                      <a:pPr algn="ctr"/>
                      <a:r>
                        <a:rPr lang="en-US" sz="1200" kern="1200" baseline="0">
                          <a:solidFill>
                            <a:srgbClr val="42145F"/>
                          </a:solidFill>
                          <a:latin typeface="RN House Sans Regular" panose="020B0504020203020204" pitchFamily="34" charset="0"/>
                          <a:ea typeface="+mn-ea"/>
                          <a:cs typeface="+mn-cs"/>
                        </a:rPr>
                        <a:t>N/A</a:t>
                      </a:r>
                      <a:endParaRPr lang="en-GB" sz="1200" kern="1200" baseline="0">
                        <a:solidFill>
                          <a:srgbClr val="42145F"/>
                        </a:solidFill>
                        <a:latin typeface="RN House Sans Regular" panose="020B0504020203020204" pitchFamily="34" charset="0"/>
                        <a:ea typeface="+mn-ea"/>
                        <a:cs typeface="+mn-cs"/>
                      </a:endParaRPr>
                    </a:p>
                  </a:txBody>
                  <a:tcPr marT="45731" marB="45731" anchor="ctr"/>
                </a:tc>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Core Design Authority</a:t>
                      </a:r>
                      <a:endParaRPr lang="en-GB" sz="1200" kern="1200" baseline="0">
                        <a:solidFill>
                          <a:srgbClr val="42145F"/>
                        </a:solidFill>
                        <a:latin typeface="RN House Sans Regular" panose="020B0504020203020204" pitchFamily="34" charset="0"/>
                        <a:ea typeface="+mn-ea"/>
                        <a:cs typeface="+mn-cs"/>
                      </a:endParaRPr>
                    </a:p>
                  </a:txBody>
                  <a:tcPr marT="45731" marB="45731" anchor="ctr"/>
                </a:tc>
                <a:tc>
                  <a:txBody>
                    <a:bodyPr/>
                    <a:lstStyle/>
                    <a:p>
                      <a:pPr marL="0" algn="ctr" defTabSz="1034701" rtl="0" eaLnBrk="1" latinLnBrk="0" hangingPunct="1"/>
                      <a:r>
                        <a:rPr lang="en-US" sz="1200" kern="1200" baseline="0">
                          <a:solidFill>
                            <a:srgbClr val="42145F"/>
                          </a:solidFill>
                          <a:latin typeface="RN House Sans Regular" panose="020B0504020203020204" pitchFamily="34" charset="0"/>
                          <a:ea typeface="+mn-ea"/>
                          <a:cs typeface="+mn-cs"/>
                        </a:rPr>
                        <a:t>Approved</a:t>
                      </a:r>
                      <a:endParaRPr lang="en-GB" sz="1200" kern="1200" baseline="0">
                        <a:solidFill>
                          <a:srgbClr val="42145F"/>
                        </a:solidFill>
                        <a:latin typeface="RN House Sans Regular" panose="020B0504020203020204" pitchFamily="34" charset="0"/>
                        <a:ea typeface="+mn-ea"/>
                        <a:cs typeface="+mn-cs"/>
                      </a:endParaRPr>
                    </a:p>
                  </a:txBody>
                  <a:tcPr marT="45731" marB="45731" anchor="ctr"/>
                </a:tc>
                <a:tc>
                  <a:txBody>
                    <a:bodyPr/>
                    <a:lstStyle/>
                    <a:p>
                      <a:pPr marL="0" algn="ctr" defTabSz="1034701" rtl="0" eaLnBrk="1" latinLnBrk="0" hangingPunct="1"/>
                      <a:r>
                        <a:rPr lang="en-US" sz="1200" kern="1200" baseline="0">
                          <a:solidFill>
                            <a:srgbClr val="42145F"/>
                          </a:solidFill>
                          <a:latin typeface="RN House Sans Regular" panose="020B0504020203020204" pitchFamily="34" charset="0"/>
                          <a:ea typeface="+mn-ea"/>
                          <a:cs typeface="+mn-cs"/>
                        </a:rPr>
                        <a:t>13/12/2022</a:t>
                      </a:r>
                      <a:endParaRPr lang="en-GB" sz="1200" kern="1200" baseline="0">
                        <a:solidFill>
                          <a:srgbClr val="42145F"/>
                        </a:solidFill>
                        <a:latin typeface="RN House Sans Regular" panose="020B0504020203020204" pitchFamily="34" charset="0"/>
                        <a:ea typeface="+mn-ea"/>
                        <a:cs typeface="+mn-cs"/>
                      </a:endParaRPr>
                    </a:p>
                  </a:txBody>
                  <a:tcPr marT="45731" marB="45731"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rgbClr val="42145F"/>
                          </a:solidFill>
                          <a:latin typeface="RN House Sans Regular" panose="020B0504020203020204" pitchFamily="34" charset="0"/>
                          <a:ea typeface="+mn-ea"/>
                          <a:cs typeface="+mn-cs"/>
                          <a:hlinkClick r:id="rId4"/>
                        </a:rPr>
                        <a:t>Core DA MOM</a:t>
                      </a:r>
                      <a:endParaRPr lang="en-GB" sz="1200" kern="1200" baseline="0">
                        <a:solidFill>
                          <a:srgbClr val="42145F"/>
                        </a:solidFill>
                        <a:latin typeface="RN House Sans Regular" panose="020B0504020203020204" pitchFamily="34" charset="0"/>
                        <a:ea typeface="+mn-ea"/>
                        <a:cs typeface="+mn-cs"/>
                      </a:endParaRPr>
                    </a:p>
                  </a:txBody>
                  <a:tcPr marT="45731" marB="45731" anchor="ctr"/>
                </a:tc>
                <a:extLst>
                  <a:ext uri="{0D108BD9-81ED-4DB2-BD59-A6C34878D82A}">
                    <a16:rowId xmlns:a16="http://schemas.microsoft.com/office/drawing/2014/main" val="2803757546"/>
                  </a:ext>
                </a:extLst>
              </a:tr>
              <a:tr h="333622">
                <a:tc>
                  <a:txBody>
                    <a:bodyPr/>
                    <a:lstStyle/>
                    <a:p>
                      <a:pPr algn="ctr"/>
                      <a:r>
                        <a:rPr lang="en-GB" sz="1200" kern="1200" baseline="0">
                          <a:solidFill>
                            <a:srgbClr val="42145F"/>
                          </a:solidFill>
                          <a:latin typeface="RN House Sans Regular" panose="020B0504020203020204" pitchFamily="34" charset="0"/>
                          <a:ea typeface="+mn-ea"/>
                          <a:cs typeface="+mn-cs"/>
                        </a:rPr>
                        <a:t>N/A</a:t>
                      </a:r>
                    </a:p>
                  </a:txBody>
                  <a:tcPr marT="45731" marB="45731" anchor="ctr"/>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Workload Placement Authority (WPA)</a:t>
                      </a:r>
                    </a:p>
                  </a:txBody>
                  <a:tcPr marT="45731" marB="45731" anchor="ctr"/>
                </a:tc>
                <a:tc>
                  <a:txBody>
                    <a:bodyPr/>
                    <a:lstStyle/>
                    <a:p>
                      <a:pPr marL="0" algn="ctr" defTabSz="1034701" rtl="0" eaLnBrk="1" latinLnBrk="0" hangingPunct="1"/>
                      <a:r>
                        <a:rPr lang="en-GB" sz="1200" kern="1200" baseline="0">
                          <a:solidFill>
                            <a:srgbClr val="42145F"/>
                          </a:solidFill>
                          <a:latin typeface="RN House Sans Regular" panose="020B0504020203020204" pitchFamily="34" charset="0"/>
                          <a:ea typeface="+mn-ea"/>
                          <a:cs typeface="+mn-cs"/>
                        </a:rPr>
                        <a:t>Approved </a:t>
                      </a:r>
                    </a:p>
                    <a:p>
                      <a:pPr marL="0" algn="ctr" defTabSz="1034701" rtl="0" eaLnBrk="1" latinLnBrk="0" hangingPunct="1"/>
                      <a:r>
                        <a:rPr lang="en-GB" sz="1200" kern="1200" baseline="0">
                          <a:solidFill>
                            <a:srgbClr val="42145F"/>
                          </a:solidFill>
                          <a:latin typeface="RN House Sans Regular" panose="020B0504020203020204" pitchFamily="34" charset="0"/>
                          <a:ea typeface="+mn-ea"/>
                          <a:cs typeface="+mn-cs"/>
                        </a:rPr>
                        <a:t>(Stage 1)</a:t>
                      </a:r>
                    </a:p>
                  </a:txBody>
                  <a:tcPr marT="45731" marB="45731" anchor="ctr"/>
                </a:tc>
                <a:tc>
                  <a:txBody>
                    <a:bodyPr/>
                    <a:lstStyle/>
                    <a:p>
                      <a:pPr marL="0" algn="ctr" defTabSz="1034701" rtl="0" eaLnBrk="1" latinLnBrk="0" hangingPunct="1"/>
                      <a:r>
                        <a:rPr lang="en-GB" sz="1200" kern="1200" baseline="0">
                          <a:solidFill>
                            <a:srgbClr val="42145F"/>
                          </a:solidFill>
                          <a:latin typeface="RN House Sans Regular" panose="020B0504020203020204" pitchFamily="34" charset="0"/>
                          <a:ea typeface="+mn-ea"/>
                          <a:cs typeface="+mn-cs"/>
                        </a:rPr>
                        <a:t>10/02/2022</a:t>
                      </a:r>
                    </a:p>
                  </a:txBody>
                  <a:tcPr marT="45731" marB="45731"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rgbClr val="42145F"/>
                          </a:solidFill>
                          <a:latin typeface="RN House Sans Regular" panose="020B0504020203020204" pitchFamily="34" charset="0"/>
                          <a:ea typeface="+mn-ea"/>
                          <a:cs typeface="+mn-cs"/>
                          <a:hlinkClick r:id="rId5"/>
                        </a:rPr>
                        <a:t>Workload Placement Authority (WPA) Catalogue</a:t>
                      </a:r>
                      <a:endParaRPr lang="en-GB" sz="1200" kern="1200" baseline="0">
                        <a:solidFill>
                          <a:srgbClr val="42145F"/>
                        </a:solidFill>
                        <a:latin typeface="RN House Sans Regular" panose="020B0504020203020204" pitchFamily="34" charset="0"/>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endParaRPr lang="en-GB" sz="1200" kern="1200" baseline="0">
                        <a:solidFill>
                          <a:srgbClr val="42145F"/>
                        </a:solidFill>
                        <a:latin typeface="RN House Sans Regular" panose="020B0504020203020204" pitchFamily="34" charset="0"/>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rgbClr val="42145F"/>
                          </a:solidFill>
                          <a:latin typeface="RN House Sans Regular" panose="020B0504020203020204" pitchFamily="34" charset="0"/>
                          <a:ea typeface="+mn-ea"/>
                          <a:cs typeface="+mn-cs"/>
                        </a:rPr>
                        <a:t>Ref WPDT-2022-037</a:t>
                      </a:r>
                    </a:p>
                  </a:txBody>
                  <a:tcPr marT="45731" marB="45731" anchor="ctr"/>
                </a:tc>
                <a:extLst>
                  <a:ext uri="{0D108BD9-81ED-4DB2-BD59-A6C34878D82A}">
                    <a16:rowId xmlns:a16="http://schemas.microsoft.com/office/drawing/2014/main" val="3922722567"/>
                  </a:ext>
                </a:extLst>
              </a:tr>
              <a:tr h="333622">
                <a:tc>
                  <a:txBody>
                    <a:bodyPr/>
                    <a:lstStyle/>
                    <a:p>
                      <a:pPr algn="ctr"/>
                      <a:r>
                        <a:rPr lang="en-GB" sz="1200" kern="1200" baseline="0">
                          <a:solidFill>
                            <a:srgbClr val="42145F"/>
                          </a:solidFill>
                          <a:latin typeface="RN House Sans Regular" panose="020B0504020203020204" pitchFamily="34" charset="0"/>
                          <a:ea typeface="+mn-ea"/>
                          <a:cs typeface="+mn-cs"/>
                        </a:rPr>
                        <a:t>N/A</a:t>
                      </a:r>
                    </a:p>
                  </a:txBody>
                  <a:tcPr marT="45731" marB="45731" anchor="ctr"/>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CTO Review Board (CTORB)</a:t>
                      </a:r>
                    </a:p>
                  </a:txBody>
                  <a:tcPr marT="45731" marB="45731" anchor="ctr"/>
                </a:tc>
                <a:tc>
                  <a:txBody>
                    <a:bodyPr/>
                    <a:lstStyle/>
                    <a:p>
                      <a:pPr marL="0" marR="0" lvl="0" indent="0" algn="ctr" defTabSz="1034701" rtl="0" eaLnBrk="1" fontAlgn="auto" latinLnBrk="0" hangingPunct="1">
                        <a:lnSpc>
                          <a:spcPct val="100000"/>
                        </a:lnSpc>
                        <a:spcBef>
                          <a:spcPts val="0"/>
                        </a:spcBef>
                        <a:spcAft>
                          <a:spcPts val="0"/>
                        </a:spcAft>
                        <a:buClrTx/>
                        <a:buSzTx/>
                        <a:buFontTx/>
                        <a:buNone/>
                        <a:tabLst/>
                        <a:defRPr/>
                      </a:pPr>
                      <a:r>
                        <a:rPr lang="en-GB" sz="1200" kern="1200" baseline="0">
                          <a:solidFill>
                            <a:srgbClr val="42145F"/>
                          </a:solidFill>
                          <a:latin typeface="RN House Sans Regular" panose="020B0504020203020204" pitchFamily="34" charset="0"/>
                          <a:ea typeface="+mn-ea"/>
                          <a:cs typeface="+mn-cs"/>
                        </a:rPr>
                        <a:t>Recommended for WPA Approval </a:t>
                      </a:r>
                    </a:p>
                    <a:p>
                      <a:pPr marL="0" marR="0" lvl="0" indent="0" algn="ctr" defTabSz="1034701" rtl="0" eaLnBrk="1" fontAlgn="auto" latinLnBrk="0" hangingPunct="1">
                        <a:lnSpc>
                          <a:spcPct val="100000"/>
                        </a:lnSpc>
                        <a:spcBef>
                          <a:spcPts val="0"/>
                        </a:spcBef>
                        <a:spcAft>
                          <a:spcPts val="0"/>
                        </a:spcAft>
                        <a:buClrTx/>
                        <a:buSzTx/>
                        <a:buFontTx/>
                        <a:buNone/>
                        <a:tabLst/>
                        <a:defRPr/>
                      </a:pPr>
                      <a:r>
                        <a:rPr lang="en-GB" sz="1200" kern="1200" baseline="0">
                          <a:solidFill>
                            <a:srgbClr val="42145F"/>
                          </a:solidFill>
                          <a:latin typeface="RN House Sans Regular" panose="020B0504020203020204" pitchFamily="34" charset="0"/>
                          <a:ea typeface="+mn-ea"/>
                          <a:cs typeface="+mn-cs"/>
                        </a:rPr>
                        <a:t>(Stage 1)</a:t>
                      </a:r>
                    </a:p>
                  </a:txBody>
                  <a:tcPr marT="45731" marB="45731" anchor="ctr"/>
                </a:tc>
                <a:tc>
                  <a:txBody>
                    <a:bodyPr/>
                    <a:lstStyle/>
                    <a:p>
                      <a:pPr marL="0" algn="ctr" defTabSz="1034701" rtl="0" eaLnBrk="1" latinLnBrk="0" hangingPunct="1"/>
                      <a:r>
                        <a:rPr lang="en-GB" sz="1200" kern="1200" baseline="0">
                          <a:solidFill>
                            <a:srgbClr val="42145F"/>
                          </a:solidFill>
                          <a:latin typeface="RN House Sans Regular" panose="020B0504020203020204" pitchFamily="34" charset="0"/>
                          <a:ea typeface="+mn-ea"/>
                          <a:cs typeface="+mn-cs"/>
                        </a:rPr>
                        <a:t>08/02/2022</a:t>
                      </a:r>
                    </a:p>
                  </a:txBody>
                  <a:tcPr marT="45731" marB="45731"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rgbClr val="42145F"/>
                          </a:solidFill>
                          <a:latin typeface="RN House Sans Regular" panose="020B0504020203020204" pitchFamily="34" charset="0"/>
                          <a:ea typeface="+mn-ea"/>
                          <a:cs typeface="+mn-cs"/>
                          <a:hlinkClick r:id="rId5"/>
                        </a:rPr>
                        <a:t>Workload Placement Authority (WPA) Catalogue</a:t>
                      </a:r>
                      <a:endParaRPr lang="en-GB" sz="1200" kern="1200" baseline="0">
                        <a:solidFill>
                          <a:srgbClr val="42145F"/>
                        </a:solidFill>
                        <a:latin typeface="RN House Sans Regular" panose="020B0504020203020204" pitchFamily="34" charset="0"/>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endParaRPr lang="en-GB" sz="1200" kern="1200" baseline="0">
                        <a:solidFill>
                          <a:srgbClr val="42145F"/>
                        </a:solidFill>
                        <a:latin typeface="RN House Sans Regular" panose="020B0504020203020204" pitchFamily="34" charset="0"/>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a:solidFill>
                            <a:srgbClr val="42145F"/>
                          </a:solidFill>
                          <a:latin typeface="RN House Sans Regular" panose="020B0504020203020204" pitchFamily="34" charset="0"/>
                          <a:ea typeface="+mn-ea"/>
                          <a:cs typeface="+mn-cs"/>
                        </a:rPr>
                        <a:t>Ref WPDT-2022-037</a:t>
                      </a:r>
                    </a:p>
                  </a:txBody>
                  <a:tcPr marT="45731" marB="45731" anchor="ctr"/>
                </a:tc>
                <a:extLst>
                  <a:ext uri="{0D108BD9-81ED-4DB2-BD59-A6C34878D82A}">
                    <a16:rowId xmlns:a16="http://schemas.microsoft.com/office/drawing/2014/main" val="1927456594"/>
                  </a:ext>
                </a:extLst>
              </a:tr>
            </a:tbl>
          </a:graphicData>
        </a:graphic>
      </p:graphicFrame>
      <p:sp>
        <p:nvSpPr>
          <p:cNvPr id="11" name="Content Placeholder 8">
            <a:extLst>
              <a:ext uri="{FF2B5EF4-FFF2-40B4-BE49-F238E27FC236}">
                <a16:creationId xmlns:a16="http://schemas.microsoft.com/office/drawing/2014/main" id="{6E6868EC-7AE4-43D7-94DA-63B32D54096A}"/>
              </a:ext>
            </a:extLst>
          </p:cNvPr>
          <p:cNvSpPr txBox="1">
            <a:spLocks/>
          </p:cNvSpPr>
          <p:nvPr/>
        </p:nvSpPr>
        <p:spPr bwMode="gray">
          <a:xfrm>
            <a:off x="490763" y="3687996"/>
            <a:ext cx="9720000" cy="212652"/>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2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2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2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2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2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2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2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2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2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sz="1400"/>
              <a:t>Design Review</a:t>
            </a:r>
          </a:p>
        </p:txBody>
      </p:sp>
      <p:pic>
        <p:nvPicPr>
          <p:cNvPr id="12" name="Graphic 5" descr="Send">
            <a:extLst>
              <a:ext uri="{FF2B5EF4-FFF2-40B4-BE49-F238E27FC236}">
                <a16:creationId xmlns:a16="http://schemas.microsoft.com/office/drawing/2014/main" id="{D69C34B7-355E-4BC3-9734-C0898E55450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88050" y="6935788"/>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7">
            <a:extLst>
              <a:ext uri="{FF2B5EF4-FFF2-40B4-BE49-F238E27FC236}">
                <a16:creationId xmlns:a16="http://schemas.microsoft.com/office/drawing/2014/main" id="{6EAA4D55-97CF-4F25-8AE8-C4C5C3373B00}"/>
              </a:ext>
            </a:extLst>
          </p:cNvPr>
          <p:cNvSpPr txBox="1">
            <a:spLocks noChangeArrowheads="1"/>
          </p:cNvSpPr>
          <p:nvPr/>
        </p:nvSpPr>
        <p:spPr bwMode="auto">
          <a:xfrm>
            <a:off x="6561959" y="7065963"/>
            <a:ext cx="3675062"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000">
                <a:solidFill>
                  <a:schemeClr val="tx1"/>
                </a:solidFill>
                <a:latin typeface="Arial" panose="020B0604020202020204" pitchFamily="34" charset="0"/>
                <a:cs typeface="Arial" panose="020B0604020202020204" pitchFamily="34" charset="0"/>
              </a:defRPr>
            </a:lvl1pPr>
            <a:lvl2pPr marL="742950" indent="-285750">
              <a:defRPr sz="1000">
                <a:solidFill>
                  <a:schemeClr val="tx1"/>
                </a:solidFill>
                <a:latin typeface="Arial" panose="020B0604020202020204" pitchFamily="34" charset="0"/>
                <a:cs typeface="Arial" panose="020B0604020202020204" pitchFamily="34" charset="0"/>
              </a:defRPr>
            </a:lvl2pPr>
            <a:lvl3pPr marL="1143000" indent="-228600">
              <a:defRPr sz="1000">
                <a:solidFill>
                  <a:schemeClr val="tx1"/>
                </a:solidFill>
                <a:latin typeface="Arial" panose="020B0604020202020204" pitchFamily="34" charset="0"/>
                <a:cs typeface="Arial" panose="020B0604020202020204" pitchFamily="34" charset="0"/>
              </a:defRPr>
            </a:lvl3pPr>
            <a:lvl4pPr marL="1600200" indent="-228600">
              <a:defRPr sz="1000">
                <a:solidFill>
                  <a:schemeClr val="tx1"/>
                </a:solidFill>
                <a:latin typeface="Arial" panose="020B0604020202020204" pitchFamily="34" charset="0"/>
                <a:cs typeface="Arial" panose="020B0604020202020204" pitchFamily="34" charset="0"/>
              </a:defRPr>
            </a:lvl4pPr>
            <a:lvl5pPr marL="2057400" indent="-228600">
              <a:defRPr sz="1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1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1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1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1000">
                <a:solidFill>
                  <a:schemeClr val="tx1"/>
                </a:solidFill>
                <a:latin typeface="Arial" panose="020B0604020202020204" pitchFamily="34" charset="0"/>
                <a:cs typeface="Arial" panose="020B0604020202020204" pitchFamily="34" charset="0"/>
              </a:defRPr>
            </a:lvl9pPr>
          </a:lstStyle>
          <a:p>
            <a:pPr>
              <a:defRPr/>
            </a:pPr>
            <a:r>
              <a:rPr lang="en-GB" altLang="en-US" sz="1100">
                <a:solidFill>
                  <a:srgbClr val="92D050"/>
                </a:solidFill>
                <a:latin typeface="+mn-lt"/>
                <a:cs typeface="+mn-cs"/>
              </a:rPr>
              <a:t>For HLSD+ Lite complete this page for original design and add row for the ‘Lite version’ of the HLSD+</a:t>
            </a:r>
          </a:p>
        </p:txBody>
      </p:sp>
    </p:spTree>
    <p:extLst>
      <p:ext uri="{BB962C8B-B14F-4D97-AF65-F5344CB8AC3E}">
        <p14:creationId xmlns:p14="http://schemas.microsoft.com/office/powerpoint/2010/main" val="28370242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151C37-B9BC-4900-AF11-AA2990DD88D3}"/>
              </a:ext>
            </a:extLst>
          </p:cNvPr>
          <p:cNvSpPr>
            <a:spLocks noGrp="1"/>
          </p:cNvSpPr>
          <p:nvPr>
            <p:ph sz="quarter" idx="11"/>
          </p:nvPr>
        </p:nvSpPr>
        <p:spPr/>
        <p:txBody>
          <a:bodyPr vert="horz" lIns="0" tIns="0" rIns="0" bIns="0" rtlCol="0" anchor="t">
            <a:noAutofit/>
          </a:bodyPr>
          <a:lstStyle/>
          <a:p>
            <a:r>
              <a:rPr lang="en-GB" altLang="en-US">
                <a:latin typeface="RN House Sans Regular"/>
              </a:rPr>
              <a:t>IT Resilience policy compliance is a mandatory requirement for all new and changing Service Elements </a:t>
            </a:r>
            <a:r>
              <a:rPr lang="en-GB" altLang="en-US" b="1">
                <a:latin typeface="RN House Sans Regular"/>
              </a:rPr>
              <a:t>Contact:</a:t>
            </a:r>
            <a:r>
              <a:rPr lang="en-GB" altLang="en-US">
                <a:solidFill>
                  <a:srgbClr val="FF0000"/>
                </a:solidFill>
                <a:latin typeface="RN House Sans Regular"/>
              </a:rPr>
              <a:t> </a:t>
            </a:r>
            <a:r>
              <a:rPr lang="en-GB" altLang="en-US" u="sng">
                <a:solidFill>
                  <a:srgbClr val="FF0000"/>
                </a:solidFill>
                <a:latin typeface="RN House Sans Regular"/>
                <a:hlinkClick r:id="rId2"/>
              </a:rPr>
              <a:t>~ Resilience &amp; Continuity, Resource &amp; Demand</a:t>
            </a:r>
            <a:r>
              <a:rPr lang="en-GB" altLang="en-US">
                <a:solidFill>
                  <a:srgbClr val="FF0000"/>
                </a:solidFill>
                <a:latin typeface="RN House Sans Regular"/>
              </a:rPr>
              <a:t> </a:t>
            </a:r>
            <a:r>
              <a:rPr lang="en-GB" altLang="en-US">
                <a:latin typeface="RN House Sans Regular"/>
              </a:rPr>
              <a:t>for support.</a:t>
            </a:r>
          </a:p>
          <a:p>
            <a:r>
              <a:rPr lang="en-GB" altLang="en-US">
                <a:latin typeface="RN House Sans Regular"/>
              </a:rPr>
              <a:t>The key resilience and continuity design approach is summarized as below. </a:t>
            </a:r>
            <a:endParaRPr lang="en-GB" altLang="en-US"/>
          </a:p>
          <a:p>
            <a:pPr marL="285750" indent="-285750">
              <a:buFont typeface="Arial" panose="020B0604020202020204" pitchFamily="34" charset="0"/>
              <a:buChar char="•"/>
            </a:pPr>
            <a:endParaRPr lang="en-GB" altLang="en-US" sz="1400" b="1"/>
          </a:p>
          <a:p>
            <a:pPr marL="285750" indent="-285750">
              <a:buFont typeface="Arial" panose="020B0604020202020204" pitchFamily="34" charset="0"/>
              <a:buChar char="•"/>
            </a:pPr>
            <a:r>
              <a:rPr lang="en-GB" altLang="en-US" sz="1400" b="1"/>
              <a:t>The capability to maintain IT Application availability and or recover from the loss of a Data Centre, Cloud Hosting Location (region), Infrastructure, Network, Data or Corruption, or an IT Application.​</a:t>
            </a:r>
          </a:p>
          <a:p>
            <a:pPr lvl="2"/>
            <a:r>
              <a:rPr lang="en-GB" altLang="en-US" sz="1200"/>
              <a:t>Infrastructure Resilience – AWS – Workloads are configured to use, a stretched cluster which consist of 3 Availability Zone (AZ's) where data is synchronously replicated to hosts in different AZ’s.</a:t>
            </a:r>
          </a:p>
          <a:p>
            <a:pPr lvl="2"/>
            <a:r>
              <a:rPr lang="en-GB" altLang="en-US" sz="1200"/>
              <a:t>Each Availability Zone is engineered to be isolated from failures in other Availability Zones. By launching in separate Availability Zones, applications are protected from the failure of a single location.</a:t>
            </a:r>
          </a:p>
          <a:p>
            <a:pPr lvl="2"/>
            <a:r>
              <a:rPr lang="en-GB" altLang="en-US" sz="1200"/>
              <a:t>To enable infrastructure to be redeployed quickly without errors, Infrastructure as a code (IaC) preferably Terraform shall be employed. This helps in meeting the Recovery Time Objective (RTO).</a:t>
            </a:r>
          </a:p>
          <a:p>
            <a:pPr lvl="2"/>
            <a:r>
              <a:rPr lang="en-GB" altLang="en-US" sz="1200"/>
              <a:t>Application Load balancer automatically distributes incoming application traffic across multiple targets and virtual appliances in one or more Availability Zones (AZs)</a:t>
            </a:r>
          </a:p>
          <a:p>
            <a:pPr lvl="2"/>
            <a:r>
              <a:rPr lang="en-GB" altLang="en-US" sz="1200"/>
              <a:t>API Gateway is used to create, maintain, monitor, and secure APIs.</a:t>
            </a:r>
          </a:p>
          <a:p>
            <a:pPr lvl="2"/>
            <a:r>
              <a:rPr lang="en-GB" altLang="en-US" sz="1200"/>
              <a:t>AWS resources are secured using private network. AWS resource are placed either in public or private subnet within AZ’s based on accessibility requirements. Traffic to network &amp; resource is protected through AWS shield &amp; API Gateway</a:t>
            </a:r>
          </a:p>
          <a:p>
            <a:pPr marL="285750" indent="-285750">
              <a:buFont typeface="Arial" panose="020B0604020202020204" pitchFamily="34" charset="0"/>
              <a:buChar char="•"/>
            </a:pPr>
            <a:r>
              <a:rPr lang="en-GB" altLang="en-US" sz="1400" b="1"/>
              <a:t>Resilient and fault tolerant IT Applications, including the capability to operate from a single site without single points of failure.​</a:t>
            </a:r>
            <a:endParaRPr lang="en-GB" altLang="en-US" b="1"/>
          </a:p>
          <a:p>
            <a:pPr marL="374015" lvl="2"/>
            <a:r>
              <a:rPr lang="en-GB" altLang="en-US" sz="1200">
                <a:latin typeface="RN House Sans Regular"/>
              </a:rPr>
              <a:t>All services &amp; applications are designed to be fault tolerant, and scalable using a pre-configured set of a replica counts. It relies on Kubernetes to ensure that the replica count is maintained. If a pod crashes, the Kubernetes master brings up another instance of the pod in order to maintain the replica count. The services &amp; applications are deployed over 3 availability zones.</a:t>
            </a:r>
          </a:p>
          <a:p>
            <a:pPr marL="374015" lvl="2"/>
            <a:r>
              <a:rPr lang="en-GB" altLang="en-US" sz="1200">
                <a:latin typeface="RN House Sans Regular"/>
              </a:rPr>
              <a:t>To help manage workloads across multiple AZ’s load balancers have been implemented</a:t>
            </a:r>
          </a:p>
          <a:p>
            <a:pPr marL="472440" lvl="1" indent="-285750">
              <a:buFontTx/>
              <a:buChar char="-"/>
            </a:pPr>
            <a:endParaRPr lang="en-GB" altLang="en-US"/>
          </a:p>
        </p:txBody>
      </p:sp>
      <p:sp>
        <p:nvSpPr>
          <p:cNvPr id="3" name="Slide Number Placeholder 2">
            <a:extLst>
              <a:ext uri="{FF2B5EF4-FFF2-40B4-BE49-F238E27FC236}">
                <a16:creationId xmlns:a16="http://schemas.microsoft.com/office/drawing/2014/main" id="{585AA47A-06FE-456B-BE78-04B7096EE3EE}"/>
              </a:ext>
            </a:extLst>
          </p:cNvPr>
          <p:cNvSpPr>
            <a:spLocks noGrp="1"/>
          </p:cNvSpPr>
          <p:nvPr>
            <p:ph type="sldNum" sz="quarter" idx="10"/>
          </p:nvPr>
        </p:nvSpPr>
        <p:spPr/>
        <p:txBody>
          <a:bodyPr/>
          <a:lstStyle/>
          <a:p>
            <a:fld id="{08BDDC8D-36E9-467E-8CF1-750845950A7F}" type="slidenum">
              <a:rPr lang="en-GB" smtClean="0"/>
              <a:pPr/>
              <a:t>50</a:t>
            </a:fld>
            <a:endParaRPr lang="en-GB"/>
          </a:p>
        </p:txBody>
      </p:sp>
      <p:sp>
        <p:nvSpPr>
          <p:cNvPr id="4" name="Title 3">
            <a:extLst>
              <a:ext uri="{FF2B5EF4-FFF2-40B4-BE49-F238E27FC236}">
                <a16:creationId xmlns:a16="http://schemas.microsoft.com/office/drawing/2014/main" id="{2A9437CB-FC2B-45F4-A5BE-5D8D5D663B6E}"/>
              </a:ext>
            </a:extLst>
          </p:cNvPr>
          <p:cNvSpPr>
            <a:spLocks noGrp="1"/>
          </p:cNvSpPr>
          <p:nvPr>
            <p:ph type="title"/>
          </p:nvPr>
        </p:nvSpPr>
        <p:spPr/>
        <p:txBody>
          <a:bodyPr/>
          <a:lstStyle/>
          <a:p>
            <a:r>
              <a:rPr lang="en-GB"/>
              <a:t>Resilience Design </a:t>
            </a:r>
            <a:r>
              <a:rPr lang="en-GB" sz="1800"/>
              <a:t>including deviations from standards and patterns – 1\3</a:t>
            </a:r>
            <a:endParaRPr lang="en-GB"/>
          </a:p>
        </p:txBody>
      </p:sp>
      <p:pic>
        <p:nvPicPr>
          <p:cNvPr id="5" name="Graphic 4" descr="Send">
            <a:extLst>
              <a:ext uri="{FF2B5EF4-FFF2-40B4-BE49-F238E27FC236}">
                <a16:creationId xmlns:a16="http://schemas.microsoft.com/office/drawing/2014/main" id="{D0704C1D-AB7F-46CC-AF76-C2B0C592C1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575614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151C37-B9BC-4900-AF11-AA2990DD88D3}"/>
              </a:ext>
            </a:extLst>
          </p:cNvPr>
          <p:cNvSpPr>
            <a:spLocks noGrp="1"/>
          </p:cNvSpPr>
          <p:nvPr>
            <p:ph sz="quarter" idx="11"/>
          </p:nvPr>
        </p:nvSpPr>
        <p:spPr/>
        <p:txBody>
          <a:bodyPr/>
          <a:lstStyle/>
          <a:p>
            <a:r>
              <a:rPr lang="en-GB" altLang="en-US" dirty="0"/>
              <a:t>IT Resilience policy compliance is a mandatory requirement for all new and changing Service Elements </a:t>
            </a:r>
            <a:r>
              <a:rPr lang="en-GB" altLang="en-US" b="1" dirty="0"/>
              <a:t>Contact:</a:t>
            </a:r>
            <a:r>
              <a:rPr lang="en-GB" altLang="en-US" dirty="0">
                <a:solidFill>
                  <a:srgbClr val="FF0000"/>
                </a:solidFill>
              </a:rPr>
              <a:t> </a:t>
            </a:r>
            <a:r>
              <a:rPr lang="en-GB" altLang="en-US" u="sng" dirty="0">
                <a:solidFill>
                  <a:srgbClr val="FF0000"/>
                </a:solidFill>
                <a:hlinkClick r:id="rId2"/>
              </a:rPr>
              <a:t>~ Resilience &amp; Continuity, Resource &amp; Demand</a:t>
            </a:r>
            <a:r>
              <a:rPr lang="en-GB" altLang="en-US" dirty="0">
                <a:solidFill>
                  <a:srgbClr val="FF0000"/>
                </a:solidFill>
              </a:rPr>
              <a:t> </a:t>
            </a:r>
            <a:r>
              <a:rPr lang="en-GB" altLang="en-US" dirty="0"/>
              <a:t>for support.</a:t>
            </a:r>
          </a:p>
          <a:p>
            <a:r>
              <a:rPr lang="en-GB" altLang="en-US" dirty="0"/>
              <a:t>The key resilience and continuity design approach is summarized as below. </a:t>
            </a:r>
          </a:p>
          <a:p>
            <a:pPr marL="285750" indent="-285750">
              <a:buFont typeface="Arial" panose="020B0604020202020204" pitchFamily="34" charset="0"/>
              <a:buChar char="•"/>
            </a:pPr>
            <a:endParaRPr lang="en-GB" altLang="en-US" sz="1400" b="1" dirty="0"/>
          </a:p>
          <a:p>
            <a:pPr marL="285750" indent="-285750">
              <a:buFont typeface="Arial" panose="020B0604020202020204" pitchFamily="34" charset="0"/>
              <a:buChar char="•"/>
            </a:pPr>
            <a:r>
              <a:rPr lang="en-GB" altLang="en-US" sz="1400" b="1" dirty="0"/>
              <a:t>Meeting the resilience and recovery requirements of Inter-IT Application dependencies.​</a:t>
            </a:r>
          </a:p>
          <a:p>
            <a:pPr marL="187200" lvl="2" indent="0">
              <a:buNone/>
            </a:pPr>
            <a:r>
              <a:rPr lang="en-GB" altLang="en-US" dirty="0"/>
              <a:t>- N/A</a:t>
            </a:r>
          </a:p>
          <a:p>
            <a:pPr marL="285240" lvl="1" indent="-285750">
              <a:buFont typeface="Arial" panose="020B0604020202020204" pitchFamily="34" charset="0"/>
              <a:buChar char="•"/>
            </a:pPr>
            <a:r>
              <a:rPr lang="en-GB" altLang="en-US" b="1" dirty="0"/>
              <a:t>Capability to recover from both replicated AND backup data stores reflecting the business requirements, including recovery point objectives.​</a:t>
            </a:r>
          </a:p>
          <a:p>
            <a:pPr marL="472440" lvl="1" indent="-285750">
              <a:buFontTx/>
              <a:buChar char="-"/>
            </a:pPr>
            <a:r>
              <a:rPr lang="en-GB" altLang="en-US" sz="1200" dirty="0"/>
              <a:t>Data is synchronously replicated across multiple AZ’s instances. Through synchronous replication, data on standby instance is kept up to date with primary. When a failure is detected, the DB instance automatically fails over to standby instance without manual intervention and serve the workload from primary. This helps in meeting the Recovery Point Objective (RPO)</a:t>
            </a:r>
            <a:endParaRPr lang="en-GB" altLang="en-US" sz="1200" b="1" dirty="0"/>
          </a:p>
          <a:p>
            <a:pPr marL="285750" indent="-285750">
              <a:buFont typeface="Arial" panose="020B0604020202020204" pitchFamily="34" charset="0"/>
              <a:buChar char="•"/>
            </a:pPr>
            <a:r>
              <a:rPr lang="en-GB" altLang="en-US" sz="1400" b="1" dirty="0"/>
              <a:t>Monitoring and alerting capability to detect adverse events before they impact customers.</a:t>
            </a:r>
          </a:p>
          <a:p>
            <a:pPr marL="472950" lvl="2" indent="-285750">
              <a:buFontTx/>
              <a:buChar char="-"/>
            </a:pPr>
            <a:r>
              <a:rPr lang="en-GB" altLang="en-US" sz="1200" dirty="0"/>
              <a:t>Monitoring collects operational logs, metrics, events &amp; traces to identify &amp; respond to issues quickly and avoid disruptions</a:t>
            </a:r>
          </a:p>
          <a:p>
            <a:pPr marL="472950" lvl="2" indent="-285750">
              <a:buFontTx/>
              <a:buChar char="-"/>
            </a:pPr>
            <a:r>
              <a:rPr lang="en-GB" altLang="en-US" sz="1200" dirty="0"/>
              <a:t>AWS CloudWatch will be in place to enable the monitoring &amp; alerting capabilities for AWS resources. </a:t>
            </a:r>
            <a:r>
              <a:rPr lang="en-GB" sz="1200" dirty="0"/>
              <a:t>CloudWatch data may be brought alongside </a:t>
            </a:r>
            <a:r>
              <a:rPr lang="en-GB" altLang="en-US" sz="1200" dirty="0"/>
              <a:t>AWS managed service for </a:t>
            </a:r>
            <a:r>
              <a:rPr lang="en-GB" sz="1200" dirty="0"/>
              <a:t>Prometheus &amp; Grafana to improve the ability to join or query across for a holistic view of the system.</a:t>
            </a:r>
          </a:p>
          <a:p>
            <a:pPr marL="472950" lvl="2" indent="-285750">
              <a:buFontTx/>
              <a:buChar char="-"/>
            </a:pPr>
            <a:r>
              <a:rPr lang="en-GB" sz="1200" dirty="0"/>
              <a:t>If S3 service is down, then documents will not be stored to S3 hence document post processing cannot happen. Also, CloudWatch metrics for S3 will not be available till the time service is up and running</a:t>
            </a:r>
          </a:p>
          <a:p>
            <a:pPr marL="472950" lvl="2" indent="-285750">
              <a:buFontTx/>
              <a:buChar char="-"/>
            </a:pPr>
            <a:r>
              <a:rPr lang="en-GB" sz="1200" dirty="0"/>
              <a:t>If EFS services is down, then generated documents cannot be stored. This will affect critical operations like post-production, document archival. Also, CloudWatch metrics for ECS and other dependant components will not be available till the time service is up and running </a:t>
            </a:r>
          </a:p>
          <a:p>
            <a:pPr marL="472950" lvl="2" indent="-285750">
              <a:buFontTx/>
              <a:buChar char="-"/>
            </a:pPr>
            <a:r>
              <a:rPr lang="en-GB" sz="1200" dirty="0"/>
              <a:t>If EKS service is down then critical components of the solution like Customer Composition Portal (CCP), Communication Services (CS), MP Production Manager will be affected, and users won't be able to use the system. Also, CloudWatch metrics for ECS and other dependant components will not be available till the time service is up and running</a:t>
            </a:r>
          </a:p>
          <a:p>
            <a:pPr marL="472950" lvl="2" indent="-285750">
              <a:buFontTx/>
              <a:buChar char="-"/>
            </a:pPr>
            <a:endParaRPr lang="en-GB" sz="1200" dirty="0"/>
          </a:p>
          <a:p>
            <a:pPr marL="472950" lvl="2" indent="-285750">
              <a:buFontTx/>
              <a:buChar char="-"/>
            </a:pPr>
            <a:endParaRPr lang="en-GB" sz="1200" dirty="0"/>
          </a:p>
          <a:p>
            <a:endParaRPr lang="en-GB" altLang="en-US" dirty="0"/>
          </a:p>
          <a:p>
            <a:endParaRPr lang="en-GB" altLang="en-US" dirty="0"/>
          </a:p>
          <a:p>
            <a:endParaRPr lang="en-GB" altLang="en-US" dirty="0"/>
          </a:p>
          <a:p>
            <a:endParaRPr lang="en-GB" dirty="0"/>
          </a:p>
        </p:txBody>
      </p:sp>
      <p:sp>
        <p:nvSpPr>
          <p:cNvPr id="3" name="Slide Number Placeholder 2">
            <a:extLst>
              <a:ext uri="{FF2B5EF4-FFF2-40B4-BE49-F238E27FC236}">
                <a16:creationId xmlns:a16="http://schemas.microsoft.com/office/drawing/2014/main" id="{585AA47A-06FE-456B-BE78-04B7096EE3EE}"/>
              </a:ext>
            </a:extLst>
          </p:cNvPr>
          <p:cNvSpPr>
            <a:spLocks noGrp="1"/>
          </p:cNvSpPr>
          <p:nvPr>
            <p:ph type="sldNum" sz="quarter" idx="10"/>
          </p:nvPr>
        </p:nvSpPr>
        <p:spPr>
          <a:xfrm>
            <a:off x="5054400" y="7163649"/>
            <a:ext cx="590696" cy="273873"/>
          </a:xfrm>
        </p:spPr>
        <p:txBody>
          <a:bodyPr/>
          <a:lstStyle/>
          <a:p>
            <a:fld id="{08BDDC8D-36E9-467E-8CF1-750845950A7F}" type="slidenum">
              <a:rPr lang="en-GB" smtClean="0"/>
              <a:pPr/>
              <a:t>51</a:t>
            </a:fld>
            <a:endParaRPr lang="en-GB"/>
          </a:p>
        </p:txBody>
      </p:sp>
      <p:sp>
        <p:nvSpPr>
          <p:cNvPr id="4" name="Title 3">
            <a:extLst>
              <a:ext uri="{FF2B5EF4-FFF2-40B4-BE49-F238E27FC236}">
                <a16:creationId xmlns:a16="http://schemas.microsoft.com/office/drawing/2014/main" id="{2A9437CB-FC2B-45F4-A5BE-5D8D5D663B6E}"/>
              </a:ext>
            </a:extLst>
          </p:cNvPr>
          <p:cNvSpPr>
            <a:spLocks noGrp="1"/>
          </p:cNvSpPr>
          <p:nvPr>
            <p:ph type="title"/>
          </p:nvPr>
        </p:nvSpPr>
        <p:spPr/>
        <p:txBody>
          <a:bodyPr/>
          <a:lstStyle/>
          <a:p>
            <a:r>
              <a:rPr lang="en-GB"/>
              <a:t>Resilience Design </a:t>
            </a:r>
            <a:r>
              <a:rPr lang="en-GB" sz="1800"/>
              <a:t>including deviations from standards and patterns – 2\3</a:t>
            </a:r>
            <a:endParaRPr lang="en-GB"/>
          </a:p>
        </p:txBody>
      </p:sp>
      <p:pic>
        <p:nvPicPr>
          <p:cNvPr id="5" name="Graphic 4" descr="Send">
            <a:extLst>
              <a:ext uri="{FF2B5EF4-FFF2-40B4-BE49-F238E27FC236}">
                <a16:creationId xmlns:a16="http://schemas.microsoft.com/office/drawing/2014/main" id="{D0704C1D-AB7F-46CC-AF76-C2B0C592C1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352243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151C37-B9BC-4900-AF11-AA2990DD88D3}"/>
              </a:ext>
            </a:extLst>
          </p:cNvPr>
          <p:cNvSpPr>
            <a:spLocks noGrp="1"/>
          </p:cNvSpPr>
          <p:nvPr>
            <p:ph sz="quarter" idx="11"/>
          </p:nvPr>
        </p:nvSpPr>
        <p:spPr/>
        <p:txBody>
          <a:bodyPr/>
          <a:lstStyle/>
          <a:p>
            <a:r>
              <a:rPr lang="en-GB" altLang="en-US" dirty="0"/>
              <a:t>IT Resilience policy compliance is a mandatory requirement for all new and changing Service Elements </a:t>
            </a:r>
            <a:r>
              <a:rPr lang="en-GB" altLang="en-US" b="1" dirty="0"/>
              <a:t>Contact:</a:t>
            </a:r>
            <a:r>
              <a:rPr lang="en-GB" altLang="en-US" dirty="0">
                <a:solidFill>
                  <a:srgbClr val="FF0000"/>
                </a:solidFill>
              </a:rPr>
              <a:t> </a:t>
            </a:r>
            <a:r>
              <a:rPr lang="en-GB" altLang="en-US" u="sng" dirty="0">
                <a:solidFill>
                  <a:srgbClr val="FF0000"/>
                </a:solidFill>
                <a:hlinkClick r:id="rId2"/>
              </a:rPr>
              <a:t>~ Resilience &amp; Continuity, Resource &amp; Demand</a:t>
            </a:r>
            <a:r>
              <a:rPr lang="en-GB" altLang="en-US" dirty="0">
                <a:solidFill>
                  <a:srgbClr val="FF0000"/>
                </a:solidFill>
              </a:rPr>
              <a:t> </a:t>
            </a:r>
            <a:r>
              <a:rPr lang="en-GB" altLang="en-US" dirty="0"/>
              <a:t>for support.</a:t>
            </a:r>
          </a:p>
          <a:p>
            <a:r>
              <a:rPr lang="en-GB" altLang="en-US" dirty="0"/>
              <a:t>The key resilience and continuity design approach is summarized as below. </a:t>
            </a:r>
          </a:p>
          <a:p>
            <a:pPr marL="472950" lvl="2" indent="-285750">
              <a:buFontTx/>
              <a:buChar char="-"/>
            </a:pPr>
            <a:endParaRPr lang="en-GB" sz="1200" dirty="0"/>
          </a:p>
          <a:p>
            <a:pPr marL="472950" lvl="2" indent="-285750">
              <a:buFontTx/>
              <a:buChar char="-"/>
            </a:pPr>
            <a:r>
              <a:rPr lang="en-GB" sz="1200" dirty="0"/>
              <a:t>If ECS service is down, then Sefas components will be unavailable. The documents generation, post-composition &amp; document delivery will be affected. Also, Container Insights, CloudWatch metrics for ECS and other dependant components will not be available till the time service is up and running</a:t>
            </a:r>
          </a:p>
          <a:p>
            <a:pPr marL="285750" lvl="2" indent="-285750">
              <a:spcBef>
                <a:spcPts val="700"/>
              </a:spcBef>
              <a:buSzPct val="100000"/>
              <a:buFont typeface="Arial" panose="020B0604020202020204" pitchFamily="34" charset="0"/>
              <a:buChar char="•"/>
            </a:pPr>
            <a:r>
              <a:rPr lang="en-GB" altLang="en-US" b="1" dirty="0"/>
              <a:t>Capacity and performance management to ensure they meet the immediate and on-going needs of the business service.</a:t>
            </a:r>
          </a:p>
          <a:p>
            <a:pPr marL="187200" lvl="2" indent="0">
              <a:buNone/>
            </a:pPr>
            <a:r>
              <a:rPr lang="en-GB" altLang="en-US" dirty="0"/>
              <a:t>- </a:t>
            </a:r>
            <a:r>
              <a:rPr lang="en-GB" altLang="en-US" sz="1200" dirty="0"/>
              <a:t>Capacity of the database &amp; servers are done based on the number of concurrent users, number of hits, volume , peak volume to the application. As part of solutioning, an analysis with businesses users, product and application teams have been conducted to make sure that business needs are met.</a:t>
            </a:r>
          </a:p>
          <a:p>
            <a:pPr marL="285750" indent="-285750">
              <a:buFont typeface="Arial" panose="020B0604020202020204" pitchFamily="34" charset="0"/>
              <a:buChar char="•"/>
            </a:pPr>
            <a:r>
              <a:rPr lang="en-GB" altLang="en-US" sz="1400" b="1" dirty="0"/>
              <a:t>Resilience and continuity proving capability to allow for implementation and subsequent periodic testing.</a:t>
            </a:r>
          </a:p>
          <a:p>
            <a:pPr marL="187200" lvl="2" indent="0">
              <a:buNone/>
            </a:pPr>
            <a:r>
              <a:rPr lang="en-GB" altLang="en-US" dirty="0"/>
              <a:t>- </a:t>
            </a:r>
            <a:r>
              <a:rPr lang="en-GB" altLang="en-US" sz="1200" dirty="0"/>
              <a:t>2CP is tier 3 application and </a:t>
            </a:r>
            <a:r>
              <a:rPr lang="en-GB" sz="1200" dirty="0"/>
              <a:t>the resilience would be tested by the project, to ensure all resilience aspects are incorporated within the design work as expected.</a:t>
            </a:r>
            <a:endParaRPr lang="en-GB" altLang="en-US" sz="1200" dirty="0"/>
          </a:p>
          <a:p>
            <a:endParaRPr lang="en-GB" altLang="en-US" dirty="0"/>
          </a:p>
          <a:p>
            <a:endParaRPr lang="en-GB" altLang="en-US" dirty="0"/>
          </a:p>
          <a:p>
            <a:endParaRPr lang="en-GB" altLang="en-US" dirty="0"/>
          </a:p>
          <a:p>
            <a:endParaRPr lang="en-GB" dirty="0"/>
          </a:p>
        </p:txBody>
      </p:sp>
      <p:sp>
        <p:nvSpPr>
          <p:cNvPr id="3" name="Slide Number Placeholder 2">
            <a:extLst>
              <a:ext uri="{FF2B5EF4-FFF2-40B4-BE49-F238E27FC236}">
                <a16:creationId xmlns:a16="http://schemas.microsoft.com/office/drawing/2014/main" id="{585AA47A-06FE-456B-BE78-04B7096EE3EE}"/>
              </a:ext>
            </a:extLst>
          </p:cNvPr>
          <p:cNvSpPr>
            <a:spLocks noGrp="1"/>
          </p:cNvSpPr>
          <p:nvPr>
            <p:ph type="sldNum" sz="quarter" idx="10"/>
          </p:nvPr>
        </p:nvSpPr>
        <p:spPr>
          <a:xfrm>
            <a:off x="5054400" y="7163649"/>
            <a:ext cx="590696" cy="273873"/>
          </a:xfrm>
        </p:spPr>
        <p:txBody>
          <a:bodyPr/>
          <a:lstStyle/>
          <a:p>
            <a:fld id="{08BDDC8D-36E9-467E-8CF1-750845950A7F}" type="slidenum">
              <a:rPr lang="en-GB" smtClean="0"/>
              <a:pPr/>
              <a:t>52</a:t>
            </a:fld>
            <a:endParaRPr lang="en-GB"/>
          </a:p>
        </p:txBody>
      </p:sp>
      <p:sp>
        <p:nvSpPr>
          <p:cNvPr id="4" name="Title 3">
            <a:extLst>
              <a:ext uri="{FF2B5EF4-FFF2-40B4-BE49-F238E27FC236}">
                <a16:creationId xmlns:a16="http://schemas.microsoft.com/office/drawing/2014/main" id="{2A9437CB-FC2B-45F4-A5BE-5D8D5D663B6E}"/>
              </a:ext>
            </a:extLst>
          </p:cNvPr>
          <p:cNvSpPr>
            <a:spLocks noGrp="1"/>
          </p:cNvSpPr>
          <p:nvPr>
            <p:ph type="title"/>
          </p:nvPr>
        </p:nvSpPr>
        <p:spPr/>
        <p:txBody>
          <a:bodyPr/>
          <a:lstStyle/>
          <a:p>
            <a:r>
              <a:rPr lang="en-GB"/>
              <a:t>Resilience Design </a:t>
            </a:r>
            <a:r>
              <a:rPr lang="en-GB" sz="1800"/>
              <a:t>including deviations from standards and patterns – 3\3</a:t>
            </a:r>
            <a:endParaRPr lang="en-GB"/>
          </a:p>
        </p:txBody>
      </p:sp>
      <p:pic>
        <p:nvPicPr>
          <p:cNvPr id="5" name="Graphic 4" descr="Send">
            <a:extLst>
              <a:ext uri="{FF2B5EF4-FFF2-40B4-BE49-F238E27FC236}">
                <a16:creationId xmlns:a16="http://schemas.microsoft.com/office/drawing/2014/main" id="{D0704C1D-AB7F-46CC-AF76-C2B0C592C1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1379612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1749FFD-7A6E-416E-BC41-A1D72E7F94E7}"/>
              </a:ext>
            </a:extLst>
          </p:cNvPr>
          <p:cNvSpPr>
            <a:spLocks noGrp="1"/>
          </p:cNvSpPr>
          <p:nvPr>
            <p:ph sz="quarter" idx="11"/>
          </p:nvPr>
        </p:nvSpPr>
        <p:spPr>
          <a:xfrm>
            <a:off x="454788" y="1012130"/>
            <a:ext cx="8910663" cy="922628"/>
          </a:xfrm>
        </p:spPr>
        <p:txBody>
          <a:bodyPr/>
          <a:lstStyle/>
          <a:p>
            <a:r>
              <a:rPr lang="en-GB" altLang="en-US" sz="1200"/>
              <a:t>Where connections pass through load balancers or firewalls without terminating then these are not to be regarded as components and should be added as a note in the Receiving Component. The protocol for the connection, such as MQ, HTTPS and whether privacy is provided by TLS, for example, should be provided.  The receiving node should normally authenticate and authorise the requesting node’s identity; the mechanism for this should be stated. Connection Resilience should describe load balancing and fault tolerance responsibilities, method of identifying target endpoints, endpoint health and retries etc.</a:t>
            </a:r>
          </a:p>
          <a:p>
            <a:endParaRPr lang="en-GB" sz="1200"/>
          </a:p>
        </p:txBody>
      </p:sp>
      <p:sp>
        <p:nvSpPr>
          <p:cNvPr id="3" name="Slide Number Placeholder 2">
            <a:extLst>
              <a:ext uri="{FF2B5EF4-FFF2-40B4-BE49-F238E27FC236}">
                <a16:creationId xmlns:a16="http://schemas.microsoft.com/office/drawing/2014/main" id="{38F46566-E9A8-4D32-863C-5E1A88A72D3E}"/>
              </a:ext>
            </a:extLst>
          </p:cNvPr>
          <p:cNvSpPr>
            <a:spLocks noGrp="1"/>
          </p:cNvSpPr>
          <p:nvPr>
            <p:ph type="sldNum" sz="quarter" idx="10"/>
          </p:nvPr>
        </p:nvSpPr>
        <p:spPr/>
        <p:txBody>
          <a:bodyPr/>
          <a:lstStyle/>
          <a:p>
            <a:fld id="{08BDDC8D-36E9-467E-8CF1-750845950A7F}" type="slidenum">
              <a:rPr lang="en-GB" smtClean="0"/>
              <a:pPr/>
              <a:t>53</a:t>
            </a:fld>
            <a:endParaRPr lang="en-GB"/>
          </a:p>
        </p:txBody>
      </p:sp>
      <p:sp>
        <p:nvSpPr>
          <p:cNvPr id="4" name="Title 3">
            <a:extLst>
              <a:ext uri="{FF2B5EF4-FFF2-40B4-BE49-F238E27FC236}">
                <a16:creationId xmlns:a16="http://schemas.microsoft.com/office/drawing/2014/main" id="{DF1A483E-D0F1-4367-9D49-25D074062B0F}"/>
              </a:ext>
            </a:extLst>
          </p:cNvPr>
          <p:cNvSpPr>
            <a:spLocks noGrp="1"/>
          </p:cNvSpPr>
          <p:nvPr>
            <p:ph type="title"/>
          </p:nvPr>
        </p:nvSpPr>
        <p:spPr/>
        <p:txBody>
          <a:bodyPr/>
          <a:lstStyle/>
          <a:p>
            <a:r>
              <a:rPr lang="en-GB" altLang="en-US"/>
              <a:t>Connections: Protocols, Security &amp; Resilience – 1\2</a:t>
            </a:r>
            <a:endParaRPr lang="en-GB"/>
          </a:p>
        </p:txBody>
      </p:sp>
      <p:graphicFrame>
        <p:nvGraphicFramePr>
          <p:cNvPr id="5" name="Table 4">
            <a:extLst>
              <a:ext uri="{FF2B5EF4-FFF2-40B4-BE49-F238E27FC236}">
                <a16:creationId xmlns:a16="http://schemas.microsoft.com/office/drawing/2014/main" id="{DB12D424-1E76-4140-8A1C-672C46E0E8EE}"/>
              </a:ext>
            </a:extLst>
          </p:cNvPr>
          <p:cNvGraphicFramePr>
            <a:graphicFrameLocks noGrp="1"/>
          </p:cNvGraphicFramePr>
          <p:nvPr>
            <p:extLst>
              <p:ext uri="{D42A27DB-BD31-4B8C-83A1-F6EECF244321}">
                <p14:modId xmlns:p14="http://schemas.microsoft.com/office/powerpoint/2010/main" val="1643128802"/>
              </p:ext>
            </p:extLst>
          </p:nvPr>
        </p:nvGraphicFramePr>
        <p:xfrm>
          <a:off x="454788" y="2104165"/>
          <a:ext cx="9588114" cy="4476061"/>
        </p:xfrm>
        <a:graphic>
          <a:graphicData uri="http://schemas.openxmlformats.org/drawingml/2006/table">
            <a:tbl>
              <a:tblPr firstRow="1" bandRow="1">
                <a:tableStyleId>{69012ECD-51FC-41F1-AA8D-1B2483CD663E}</a:tableStyleId>
              </a:tblPr>
              <a:tblGrid>
                <a:gridCol w="2464831">
                  <a:extLst>
                    <a:ext uri="{9D8B030D-6E8A-4147-A177-3AD203B41FA5}">
                      <a16:colId xmlns:a16="http://schemas.microsoft.com/office/drawing/2014/main" val="1447209342"/>
                    </a:ext>
                  </a:extLst>
                </a:gridCol>
                <a:gridCol w="1813290">
                  <a:extLst>
                    <a:ext uri="{9D8B030D-6E8A-4147-A177-3AD203B41FA5}">
                      <a16:colId xmlns:a16="http://schemas.microsoft.com/office/drawing/2014/main" val="703796789"/>
                    </a:ext>
                  </a:extLst>
                </a:gridCol>
                <a:gridCol w="1196462">
                  <a:extLst>
                    <a:ext uri="{9D8B030D-6E8A-4147-A177-3AD203B41FA5}">
                      <a16:colId xmlns:a16="http://schemas.microsoft.com/office/drawing/2014/main" val="148869885"/>
                    </a:ext>
                  </a:extLst>
                </a:gridCol>
                <a:gridCol w="1799602">
                  <a:extLst>
                    <a:ext uri="{9D8B030D-6E8A-4147-A177-3AD203B41FA5}">
                      <a16:colId xmlns:a16="http://schemas.microsoft.com/office/drawing/2014/main" val="3841316617"/>
                    </a:ext>
                  </a:extLst>
                </a:gridCol>
                <a:gridCol w="2313929">
                  <a:extLst>
                    <a:ext uri="{9D8B030D-6E8A-4147-A177-3AD203B41FA5}">
                      <a16:colId xmlns:a16="http://schemas.microsoft.com/office/drawing/2014/main" val="2172242290"/>
                    </a:ext>
                  </a:extLst>
                </a:gridCol>
              </a:tblGrid>
              <a:tr h="598994">
                <a:tc>
                  <a:txBody>
                    <a:bodyPr/>
                    <a:lstStyle/>
                    <a:p>
                      <a:pPr algn="ctr">
                        <a:lnSpc>
                          <a:spcPts val="1200"/>
                        </a:lnSpc>
                        <a:spcBef>
                          <a:spcPts val="200"/>
                        </a:spcBef>
                        <a:spcAft>
                          <a:spcPts val="100"/>
                        </a:spcAft>
                      </a:pPr>
                      <a:r>
                        <a:rPr lang="en-GB" sz="1400">
                          <a:solidFill>
                            <a:schemeClr val="bg1">
                              <a:lumMod val="95000"/>
                            </a:schemeClr>
                          </a:solidFill>
                          <a:effectLst/>
                        </a:rPr>
                        <a:t>Component establishing connection</a:t>
                      </a:r>
                      <a:endParaRPr lang="en-GB" sz="1400" b="1">
                        <a:solidFill>
                          <a:schemeClr val="bg1">
                            <a:lumMod val="95000"/>
                          </a:schemeClr>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200"/>
                        </a:lnSpc>
                        <a:spcBef>
                          <a:spcPts val="200"/>
                        </a:spcBef>
                        <a:spcAft>
                          <a:spcPts val="100"/>
                        </a:spcAft>
                      </a:pPr>
                      <a:r>
                        <a:rPr lang="en-GB" sz="1400">
                          <a:solidFill>
                            <a:schemeClr val="bg1">
                              <a:lumMod val="95000"/>
                            </a:schemeClr>
                          </a:solidFill>
                          <a:effectLst/>
                        </a:rPr>
                        <a:t>Component receiving connection</a:t>
                      </a:r>
                      <a:endParaRPr lang="en-GB" sz="1400" b="1">
                        <a:solidFill>
                          <a:schemeClr val="bg1">
                            <a:lumMod val="95000"/>
                          </a:schemeClr>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ts val="1400"/>
                        </a:lnSpc>
                        <a:spcBef>
                          <a:spcPts val="200"/>
                        </a:spcBef>
                        <a:spcAft>
                          <a:spcPts val="100"/>
                        </a:spcAft>
                        <a:buClrTx/>
                        <a:buSzTx/>
                        <a:buFontTx/>
                        <a:buNone/>
                        <a:tabLst/>
                        <a:defRPr/>
                      </a:pPr>
                      <a:r>
                        <a:rPr lang="en-GB" sz="1400">
                          <a:solidFill>
                            <a:schemeClr val="bg1">
                              <a:lumMod val="95000"/>
                            </a:schemeClr>
                          </a:solidFill>
                          <a:effectLst/>
                        </a:rPr>
                        <a:t>Connection Protocol and Privacy</a:t>
                      </a:r>
                      <a:endParaRPr lang="en-GB" sz="1400" b="1">
                        <a:solidFill>
                          <a:schemeClr val="bg1">
                            <a:lumMod val="95000"/>
                          </a:schemeClr>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200"/>
                        </a:lnSpc>
                        <a:spcBef>
                          <a:spcPts val="200"/>
                        </a:spcBef>
                        <a:spcAft>
                          <a:spcPts val="100"/>
                        </a:spcAft>
                      </a:pPr>
                      <a:r>
                        <a:rPr lang="en-GB" sz="1400">
                          <a:solidFill>
                            <a:schemeClr val="bg1">
                              <a:lumMod val="95000"/>
                            </a:schemeClr>
                          </a:solidFill>
                          <a:effectLst/>
                        </a:rPr>
                        <a:t>Connection Authentication and Authorisation</a:t>
                      </a:r>
                      <a:endParaRPr lang="en-GB" sz="1400" b="1">
                        <a:solidFill>
                          <a:schemeClr val="bg1">
                            <a:lumMod val="95000"/>
                          </a:schemeClr>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200"/>
                        </a:lnSpc>
                        <a:spcBef>
                          <a:spcPts val="200"/>
                        </a:spcBef>
                        <a:spcAft>
                          <a:spcPts val="100"/>
                        </a:spcAft>
                      </a:pPr>
                      <a:r>
                        <a:rPr lang="en-GB" sz="1400" b="1">
                          <a:solidFill>
                            <a:schemeClr val="bg1">
                              <a:lumMod val="95000"/>
                            </a:schemeClr>
                          </a:solidFill>
                          <a:effectLst/>
                          <a:latin typeface="+mn-lt"/>
                          <a:ea typeface="MS Mincho"/>
                          <a:cs typeface="Times New Roman"/>
                        </a:rPr>
                        <a:t>Connection Resilience</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3095738"/>
                  </a:ext>
                </a:extLst>
              </a:tr>
              <a:tr h="494299">
                <a:tc>
                  <a:txBody>
                    <a:bodyPr/>
                    <a:lstStyle/>
                    <a:p>
                      <a:pPr>
                        <a:lnSpc>
                          <a:spcPct val="100000"/>
                        </a:lnSpc>
                        <a:spcBef>
                          <a:spcPts val="600"/>
                        </a:spcBef>
                        <a:spcAft>
                          <a:spcPts val="100"/>
                        </a:spcAft>
                      </a:pPr>
                      <a:r>
                        <a:rPr lang="en-GB" sz="1100" b="0" kern="1200">
                          <a:solidFill>
                            <a:schemeClr val="tx2"/>
                          </a:solidFill>
                          <a:effectLst/>
                          <a:latin typeface="+mn-lt"/>
                          <a:ea typeface="+mn-ea"/>
                          <a:cs typeface="+mn-cs"/>
                        </a:rPr>
                        <a:t>Sefas Producer</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GSS</a:t>
                      </a:r>
                      <a:endParaRPr lang="en-GB" sz="1100" b="0">
                        <a:solidFill>
                          <a:schemeClr val="tx2"/>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kern="1200">
                          <a:solidFill>
                            <a:schemeClr val="tx2"/>
                          </a:solidFill>
                          <a:effectLst/>
                          <a:latin typeface="+mn-lt"/>
                          <a:ea typeface="MS Mincho"/>
                          <a:cs typeface="Times New Roman"/>
                        </a:rPr>
                        <a:t>SFTP</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mn-lt"/>
                          <a:ea typeface="MS Mincho"/>
                          <a:cs typeface="Times New Roman"/>
                        </a:rPr>
                        <a:t>NA</a:t>
                      </a:r>
                      <a:endParaRPr lang="en-GB" sz="1100" b="0">
                        <a:solidFill>
                          <a:schemeClr val="tx2"/>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strike="sngStrike" kern="1200">
                        <a:solidFill>
                          <a:srgbClr val="FF0000"/>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95857085"/>
                  </a:ext>
                </a:extLst>
              </a:tr>
              <a:tr h="740212">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GSS</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PCC</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rPr>
                        <a:t>C:D/S+</a:t>
                      </a:r>
                      <a:endParaRPr lang="en-GB" sz="1100" b="0">
                        <a:solidFill>
                          <a:schemeClr val="tx2"/>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SHA-2 Certificate</a:t>
                      </a:r>
                    </a:p>
                    <a:p>
                      <a:pPr>
                        <a:lnSpc>
                          <a:spcPct val="100000"/>
                        </a:lnSpc>
                        <a:spcBef>
                          <a:spcPts val="600"/>
                        </a:spcBef>
                        <a:spcAft>
                          <a:spcPts val="100"/>
                        </a:spcAft>
                      </a:pPr>
                      <a:r>
                        <a:rPr lang="en-GB" sz="1100" b="0">
                          <a:solidFill>
                            <a:schemeClr val="tx2"/>
                          </a:solidFill>
                          <a:effectLst/>
                          <a:latin typeface="+mn-lt"/>
                          <a:ea typeface="MS Mincho"/>
                          <a:cs typeface="Times New Roman"/>
                        </a:rPr>
                        <a:t>(Existing)</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mn-lt"/>
                          <a:ea typeface="MS Mincho"/>
                          <a:cs typeface="Times New Roman"/>
                        </a:rPr>
                        <a:t>As outlined in </a:t>
                      </a:r>
                      <a:r>
                        <a:rPr lang="en-GB" sz="1100" b="0" kern="1200">
                          <a:solidFill>
                            <a:schemeClr val="tx2"/>
                          </a:solidFill>
                          <a:effectLst/>
                          <a:latin typeface="+mn-lt"/>
                          <a:ea typeface="MS Mincho"/>
                          <a:cs typeface="Times New Roman"/>
                          <a:hlinkClick r:id="rId2">
                            <a:extLst>
                              <a:ext uri="{A12FA001-AC4F-418D-AE19-62706E023703}">
                                <ahyp:hlinkClr xmlns:ahyp="http://schemas.microsoft.com/office/drawing/2018/hyperlinkcolor" val="tx"/>
                              </a:ext>
                            </a:extLst>
                          </a:hlinkClick>
                        </a:rPr>
                        <a:t>SP032</a:t>
                      </a:r>
                      <a:endParaRPr lang="en-GB" sz="1100" b="0" kern="120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95691082"/>
                  </a:ext>
                </a:extLst>
              </a:tr>
              <a:tr h="409081">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Communication Composition Portal</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Communication Services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HTTPS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NA</a:t>
                      </a: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strike="sngStrike" kern="1200">
                        <a:solidFill>
                          <a:srgbClr val="FF0000"/>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339345"/>
                  </a:ext>
                </a:extLst>
              </a:tr>
              <a:tr h="409081">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ea typeface="MS Mincho"/>
                          <a:cs typeface="Times New Roman"/>
                        </a:rPr>
                        <a:t>Communication Services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Communication Composition Portal</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HTTPS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NA</a:t>
                      </a: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strike="sngStrike" kern="1200">
                        <a:solidFill>
                          <a:srgbClr val="FF0000"/>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4090572"/>
                  </a:ext>
                </a:extLst>
              </a:tr>
              <a:tr h="409081">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ea typeface="MS Mincho"/>
                          <a:cs typeface="Times New Roman"/>
                        </a:rPr>
                        <a:t>Communication Services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ea typeface="MS Mincho"/>
                          <a:cs typeface="Times New Roman"/>
                        </a:rPr>
                        <a:t>MP Production Manager</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HTTPS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NA</a:t>
                      </a: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strike="sngStrike" kern="1200">
                        <a:solidFill>
                          <a:srgbClr val="FF0000"/>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3158679"/>
                  </a:ext>
                </a:extLst>
              </a:tr>
              <a:tr h="248385">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ea typeface="MS Mincho"/>
                          <a:cs typeface="Times New Roman"/>
                        </a:rPr>
                        <a:t>Communication Services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CORE</a:t>
                      </a: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HTTPS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NA</a:t>
                      </a: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strike="sngStrike" kern="1200">
                        <a:solidFill>
                          <a:srgbClr val="FF0000"/>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18609118"/>
                  </a:ext>
                </a:extLst>
              </a:tr>
              <a:tr h="150440">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ea typeface="MS Mincho"/>
                          <a:cs typeface="Times New Roman"/>
                        </a:rPr>
                        <a:t>Communication Services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100" b="0">
                          <a:solidFill>
                            <a:schemeClr val="tx2"/>
                          </a:solidFill>
                          <a:effectLst/>
                          <a:latin typeface="+mn-lt"/>
                          <a:ea typeface="MS Mincho"/>
                          <a:cs typeface="Times New Roman"/>
                        </a:rPr>
                        <a:t>CES</a:t>
                      </a: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HTTPS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100" b="0">
                          <a:solidFill>
                            <a:schemeClr val="tx2"/>
                          </a:solidFill>
                          <a:effectLst/>
                          <a:latin typeface="+mn-lt"/>
                        </a:rPr>
                        <a:t>NA</a:t>
                      </a: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endParaRPr lang="en-GB" sz="1100" b="0" strike="sngStrike" kern="1200">
                        <a:solidFill>
                          <a:srgbClr val="FF0000"/>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21021209"/>
                  </a:ext>
                </a:extLst>
              </a:tr>
              <a:tr h="248385">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ea typeface="MS Mincho"/>
                          <a:cs typeface="Times New Roman"/>
                        </a:rPr>
                        <a:t>Communication Services</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Ping Federate</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HTTPS / TLS 1.2</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rPr>
                        <a:t>SAML 2.0</a:t>
                      </a:r>
                      <a:endParaRPr lang="en-GB" sz="1100" b="0">
                        <a:solidFill>
                          <a:schemeClr val="tx2"/>
                        </a:solidFill>
                        <a:effectLst/>
                        <a:latin typeface="+mn-lt"/>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RN House Sans Regular" panose="020B0504020203020204" pitchFamily="34" charset="0"/>
                          <a:ea typeface="MS Mincho"/>
                          <a:cs typeface="Times New Roman"/>
                        </a:rPr>
                        <a:t>As outlined in </a:t>
                      </a:r>
                      <a:r>
                        <a:rPr lang="en-GB" sz="1100" b="0" kern="1200">
                          <a:solidFill>
                            <a:schemeClr val="tx2"/>
                          </a:solidFill>
                          <a:effectLst/>
                          <a:latin typeface="RN House Sans Regular" panose="020B0504020203020204" pitchFamily="34" charset="0"/>
                          <a:ea typeface="MS Mincho"/>
                          <a:cs typeface="Times New Roman"/>
                          <a:hlinkClick r:id="rId3">
                            <a:extLst>
                              <a:ext uri="{A12FA001-AC4F-418D-AE19-62706E023703}">
                                <ahyp:hlinkClr xmlns:ahyp="http://schemas.microsoft.com/office/drawing/2018/hyperlinkcolor" val="tx"/>
                              </a:ext>
                            </a:extLst>
                          </a:hlinkClick>
                        </a:rPr>
                        <a:t>WIAM-07</a:t>
                      </a:r>
                      <a:endParaRPr lang="en-GB" sz="1100" b="0" kern="1200">
                        <a:solidFill>
                          <a:schemeClr val="tx2"/>
                        </a:solidFill>
                        <a:effectLst/>
                        <a:latin typeface="RN House Sans Regular" panose="020B0504020203020204" pitchFamily="34" charset="0"/>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2050923"/>
                  </a:ext>
                </a:extLst>
              </a:tr>
              <a:tr h="248385">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dirty="0">
                          <a:solidFill>
                            <a:schemeClr val="tx2"/>
                          </a:solidFill>
                          <a:effectLst/>
                          <a:latin typeface="+mn-lt"/>
                          <a:ea typeface="MS Mincho"/>
                          <a:cs typeface="Times New Roman"/>
                        </a:rPr>
                        <a:t>Messagepoint Interactive (MPDC)</a:t>
                      </a:r>
                      <a:endParaRPr lang="en-GB" sz="1100" b="0" dirty="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Ping Federate</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IN" sz="1100" b="0">
                          <a:solidFill>
                            <a:schemeClr val="tx2"/>
                          </a:solidFill>
                          <a:effectLst/>
                          <a:latin typeface="+mn-lt"/>
                          <a:ea typeface="MS Mincho"/>
                          <a:cs typeface="Times New Roman"/>
                        </a:rPr>
                        <a:t>HTTPS / TLS 1.2</a:t>
                      </a:r>
                      <a:endParaRPr lang="en-GB" sz="1100" b="0">
                        <a:solidFill>
                          <a:schemeClr val="tx2"/>
                        </a:solidFill>
                        <a:effectLst/>
                        <a:latin typeface="+mn-lt"/>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IN" sz="1100" b="0">
                          <a:solidFill>
                            <a:schemeClr val="tx2"/>
                          </a:solidFill>
                          <a:effectLst/>
                          <a:latin typeface="+mn-lt"/>
                        </a:rPr>
                        <a:t>SAML 2.0</a:t>
                      </a:r>
                      <a:endParaRPr lang="en-GB" sz="1100" b="0">
                        <a:solidFill>
                          <a:schemeClr val="tx2"/>
                        </a:solidFill>
                        <a:effectLst/>
                        <a:latin typeface="+mn-lt"/>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100" b="0">
                          <a:solidFill>
                            <a:schemeClr val="tx2"/>
                          </a:solidFill>
                          <a:effectLst/>
                          <a:latin typeface="RN House Sans Regular" panose="020B0504020203020204" pitchFamily="34" charset="0"/>
                          <a:ea typeface="MS Mincho"/>
                          <a:cs typeface="Times New Roman"/>
                        </a:rPr>
                        <a:t>As outlined in </a:t>
                      </a:r>
                      <a:r>
                        <a:rPr lang="en-GB" sz="1100" b="0" kern="1200">
                          <a:solidFill>
                            <a:schemeClr val="tx2"/>
                          </a:solidFill>
                          <a:effectLst/>
                          <a:latin typeface="RN House Sans Regular" panose="020B0504020203020204" pitchFamily="34" charset="0"/>
                          <a:ea typeface="MS Mincho"/>
                          <a:cs typeface="Times New Roman"/>
                          <a:hlinkClick r:id="rId3">
                            <a:extLst>
                              <a:ext uri="{A12FA001-AC4F-418D-AE19-62706E023703}">
                                <ahyp:hlinkClr xmlns:ahyp="http://schemas.microsoft.com/office/drawing/2018/hyperlinkcolor" val="tx"/>
                              </a:ext>
                            </a:extLst>
                          </a:hlinkClick>
                        </a:rPr>
                        <a:t>WIAM-07</a:t>
                      </a:r>
                      <a:endParaRPr lang="en-GB" sz="1100" b="0" kern="1200">
                        <a:solidFill>
                          <a:schemeClr val="tx2"/>
                        </a:solidFill>
                        <a:effectLst/>
                        <a:latin typeface="RN House Sans Regular" panose="020B0504020203020204" pitchFamily="34" charset="0"/>
                        <a:ea typeface="MS Mincho"/>
                        <a:cs typeface="Times New Roman"/>
                      </a:endParaRPr>
                    </a:p>
                  </a:txBody>
                  <a:tcPr marT="45739" marB="4573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89688134"/>
                  </a:ext>
                </a:extLst>
              </a:tr>
            </a:tbl>
          </a:graphicData>
        </a:graphic>
      </p:graphicFrame>
    </p:spTree>
    <p:extLst>
      <p:ext uri="{BB962C8B-B14F-4D97-AF65-F5344CB8AC3E}">
        <p14:creationId xmlns:p14="http://schemas.microsoft.com/office/powerpoint/2010/main" val="29580111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8F46566-E9A8-4D32-863C-5E1A88A72D3E}"/>
              </a:ext>
            </a:extLst>
          </p:cNvPr>
          <p:cNvSpPr>
            <a:spLocks noGrp="1"/>
          </p:cNvSpPr>
          <p:nvPr>
            <p:ph type="sldNum" sz="quarter" idx="10"/>
          </p:nvPr>
        </p:nvSpPr>
        <p:spPr/>
        <p:txBody>
          <a:bodyPr/>
          <a:lstStyle/>
          <a:p>
            <a:fld id="{08BDDC8D-36E9-467E-8CF1-750845950A7F}" type="slidenum">
              <a:rPr lang="en-GB" smtClean="0"/>
              <a:pPr/>
              <a:t>54</a:t>
            </a:fld>
            <a:endParaRPr lang="en-GB"/>
          </a:p>
        </p:txBody>
      </p:sp>
      <p:sp>
        <p:nvSpPr>
          <p:cNvPr id="4" name="Title 3">
            <a:extLst>
              <a:ext uri="{FF2B5EF4-FFF2-40B4-BE49-F238E27FC236}">
                <a16:creationId xmlns:a16="http://schemas.microsoft.com/office/drawing/2014/main" id="{DF1A483E-D0F1-4367-9D49-25D074062B0F}"/>
              </a:ext>
            </a:extLst>
          </p:cNvPr>
          <p:cNvSpPr>
            <a:spLocks noGrp="1"/>
          </p:cNvSpPr>
          <p:nvPr>
            <p:ph type="title"/>
          </p:nvPr>
        </p:nvSpPr>
        <p:spPr/>
        <p:txBody>
          <a:bodyPr/>
          <a:lstStyle/>
          <a:p>
            <a:r>
              <a:rPr lang="en-GB" altLang="en-US"/>
              <a:t>Connections: Protocols, Security &amp; Resilience – 2\2</a:t>
            </a:r>
            <a:endParaRPr lang="en-GB"/>
          </a:p>
        </p:txBody>
      </p:sp>
      <p:graphicFrame>
        <p:nvGraphicFramePr>
          <p:cNvPr id="5" name="Table 4">
            <a:extLst>
              <a:ext uri="{FF2B5EF4-FFF2-40B4-BE49-F238E27FC236}">
                <a16:creationId xmlns:a16="http://schemas.microsoft.com/office/drawing/2014/main" id="{DB12D424-1E76-4140-8A1C-672C46E0E8EE}"/>
              </a:ext>
            </a:extLst>
          </p:cNvPr>
          <p:cNvGraphicFramePr>
            <a:graphicFrameLocks noGrp="1"/>
          </p:cNvGraphicFramePr>
          <p:nvPr>
            <p:extLst>
              <p:ext uri="{D42A27DB-BD31-4B8C-83A1-F6EECF244321}">
                <p14:modId xmlns:p14="http://schemas.microsoft.com/office/powerpoint/2010/main" val="1183618157"/>
              </p:ext>
            </p:extLst>
          </p:nvPr>
        </p:nvGraphicFramePr>
        <p:xfrm>
          <a:off x="486000" y="1700919"/>
          <a:ext cx="9496199" cy="2751916"/>
        </p:xfrm>
        <a:graphic>
          <a:graphicData uri="http://schemas.openxmlformats.org/drawingml/2006/table">
            <a:tbl>
              <a:tblPr firstRow="1" bandRow="1">
                <a:tableStyleId>{69012ECD-51FC-41F1-AA8D-1B2483CD663E}</a:tableStyleId>
              </a:tblPr>
              <a:tblGrid>
                <a:gridCol w="2907363">
                  <a:extLst>
                    <a:ext uri="{9D8B030D-6E8A-4147-A177-3AD203B41FA5}">
                      <a16:colId xmlns:a16="http://schemas.microsoft.com/office/drawing/2014/main" val="1447209342"/>
                    </a:ext>
                  </a:extLst>
                </a:gridCol>
                <a:gridCol w="1329747">
                  <a:extLst>
                    <a:ext uri="{9D8B030D-6E8A-4147-A177-3AD203B41FA5}">
                      <a16:colId xmlns:a16="http://schemas.microsoft.com/office/drawing/2014/main" val="703796789"/>
                    </a:ext>
                  </a:extLst>
                </a:gridCol>
                <a:gridCol w="1184992">
                  <a:extLst>
                    <a:ext uri="{9D8B030D-6E8A-4147-A177-3AD203B41FA5}">
                      <a16:colId xmlns:a16="http://schemas.microsoft.com/office/drawing/2014/main" val="148869885"/>
                    </a:ext>
                  </a:extLst>
                </a:gridCol>
                <a:gridCol w="1782350">
                  <a:extLst>
                    <a:ext uri="{9D8B030D-6E8A-4147-A177-3AD203B41FA5}">
                      <a16:colId xmlns:a16="http://schemas.microsoft.com/office/drawing/2014/main" val="3841316617"/>
                    </a:ext>
                  </a:extLst>
                </a:gridCol>
                <a:gridCol w="2291747">
                  <a:extLst>
                    <a:ext uri="{9D8B030D-6E8A-4147-A177-3AD203B41FA5}">
                      <a16:colId xmlns:a16="http://schemas.microsoft.com/office/drawing/2014/main" val="2172242290"/>
                    </a:ext>
                  </a:extLst>
                </a:gridCol>
              </a:tblGrid>
              <a:tr h="658830">
                <a:tc>
                  <a:txBody>
                    <a:bodyPr/>
                    <a:lstStyle/>
                    <a:p>
                      <a:pPr algn="ctr">
                        <a:lnSpc>
                          <a:spcPts val="1200"/>
                        </a:lnSpc>
                        <a:spcBef>
                          <a:spcPts val="200"/>
                        </a:spcBef>
                        <a:spcAft>
                          <a:spcPts val="100"/>
                        </a:spcAft>
                      </a:pPr>
                      <a:r>
                        <a:rPr lang="en-GB" sz="1400">
                          <a:solidFill>
                            <a:schemeClr val="bg1">
                              <a:lumMod val="95000"/>
                            </a:schemeClr>
                          </a:solidFill>
                          <a:effectLst/>
                        </a:rPr>
                        <a:t>Component establishing connection</a:t>
                      </a:r>
                      <a:endParaRPr lang="en-GB" sz="1400" b="1">
                        <a:solidFill>
                          <a:schemeClr val="bg1">
                            <a:lumMod val="95000"/>
                          </a:schemeClr>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200"/>
                        </a:lnSpc>
                        <a:spcBef>
                          <a:spcPts val="200"/>
                        </a:spcBef>
                        <a:spcAft>
                          <a:spcPts val="100"/>
                        </a:spcAft>
                      </a:pPr>
                      <a:r>
                        <a:rPr lang="en-GB" sz="1400">
                          <a:solidFill>
                            <a:schemeClr val="bg1">
                              <a:lumMod val="95000"/>
                            </a:schemeClr>
                          </a:solidFill>
                          <a:effectLst/>
                        </a:rPr>
                        <a:t>Component receiving connection</a:t>
                      </a:r>
                      <a:endParaRPr lang="en-GB" sz="1400" b="1">
                        <a:solidFill>
                          <a:schemeClr val="bg1">
                            <a:lumMod val="95000"/>
                          </a:schemeClr>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ts val="1400"/>
                        </a:lnSpc>
                        <a:spcBef>
                          <a:spcPts val="200"/>
                        </a:spcBef>
                        <a:spcAft>
                          <a:spcPts val="100"/>
                        </a:spcAft>
                        <a:buClrTx/>
                        <a:buSzTx/>
                        <a:buFontTx/>
                        <a:buNone/>
                        <a:tabLst/>
                        <a:defRPr/>
                      </a:pPr>
                      <a:r>
                        <a:rPr lang="en-GB" sz="1400">
                          <a:solidFill>
                            <a:schemeClr val="bg1">
                              <a:lumMod val="95000"/>
                            </a:schemeClr>
                          </a:solidFill>
                          <a:effectLst/>
                        </a:rPr>
                        <a:t>Connection Protocol and Privacy</a:t>
                      </a:r>
                      <a:endParaRPr lang="en-GB" sz="1400" b="1">
                        <a:solidFill>
                          <a:schemeClr val="bg1">
                            <a:lumMod val="95000"/>
                          </a:schemeClr>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200"/>
                        </a:lnSpc>
                        <a:spcBef>
                          <a:spcPts val="200"/>
                        </a:spcBef>
                        <a:spcAft>
                          <a:spcPts val="100"/>
                        </a:spcAft>
                      </a:pPr>
                      <a:r>
                        <a:rPr lang="en-GB" sz="1400">
                          <a:solidFill>
                            <a:schemeClr val="bg1">
                              <a:lumMod val="95000"/>
                            </a:schemeClr>
                          </a:solidFill>
                          <a:effectLst/>
                        </a:rPr>
                        <a:t>Connection Authentication and Authorisation</a:t>
                      </a:r>
                      <a:endParaRPr lang="en-GB" sz="1400" b="1">
                        <a:solidFill>
                          <a:schemeClr val="bg1">
                            <a:lumMod val="95000"/>
                          </a:schemeClr>
                        </a:solidFill>
                        <a:effectLst/>
                        <a:latin typeface="+mn-lt"/>
                        <a:ea typeface="MS Mincho"/>
                        <a:cs typeface="Times New Roman"/>
                      </a:endParaRP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200"/>
                        </a:lnSpc>
                        <a:spcBef>
                          <a:spcPts val="200"/>
                        </a:spcBef>
                        <a:spcAft>
                          <a:spcPts val="100"/>
                        </a:spcAft>
                      </a:pPr>
                      <a:r>
                        <a:rPr lang="en-GB" sz="1400" b="1">
                          <a:solidFill>
                            <a:schemeClr val="bg1">
                              <a:lumMod val="95000"/>
                            </a:schemeClr>
                          </a:solidFill>
                          <a:effectLst/>
                          <a:latin typeface="+mn-lt"/>
                          <a:ea typeface="MS Mincho"/>
                          <a:cs typeface="Times New Roman"/>
                        </a:rPr>
                        <a:t>Connection Resilience</a:t>
                      </a:r>
                    </a:p>
                  </a:txBody>
                  <a:tcPr marT="45739" marB="4573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3095738"/>
                  </a:ext>
                </a:extLst>
              </a:tr>
              <a:tr h="494093">
                <a:tc>
                  <a:txBody>
                    <a:bodyPr/>
                    <a:lstStyle/>
                    <a:p>
                      <a:pPr algn="l" fontAlgn="t"/>
                      <a:r>
                        <a:rPr lang="en-US" sz="1100" b="0" kern="1200">
                          <a:solidFill>
                            <a:schemeClr val="tx2"/>
                          </a:solidFill>
                          <a:effectLst/>
                          <a:latin typeface="+mn-lt"/>
                          <a:ea typeface="MS Mincho"/>
                          <a:cs typeface="Times New Roman"/>
                        </a:rPr>
                        <a:t>AWS ALB</a:t>
                      </a:r>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100" b="0" kern="1200">
                          <a:solidFill>
                            <a:schemeClr val="tx2"/>
                          </a:solidFill>
                          <a:effectLst/>
                          <a:latin typeface="+mn-lt"/>
                          <a:ea typeface="MS Mincho"/>
                          <a:cs typeface="Times New Roman"/>
                        </a:rPr>
                        <a:t>Sefas</a:t>
                      </a:r>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100" b="0" kern="1200">
                          <a:solidFill>
                            <a:schemeClr val="tx2"/>
                          </a:solidFill>
                          <a:effectLst/>
                          <a:latin typeface="+mn-lt"/>
                          <a:ea typeface="MS Mincho"/>
                          <a:cs typeface="Times New Roman"/>
                        </a:rPr>
                        <a:t>HTTPS</a:t>
                      </a: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100" b="0" kern="1200">
                          <a:solidFill>
                            <a:schemeClr val="tx2"/>
                          </a:solidFill>
                          <a:effectLst/>
                          <a:latin typeface="+mn-lt"/>
                          <a:ea typeface="MS Mincho"/>
                          <a:cs typeface="Times New Roman"/>
                        </a:rPr>
                        <a:t>TLS1.2</a:t>
                      </a:r>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59735957"/>
                  </a:ext>
                </a:extLst>
              </a:tr>
              <a:tr h="494093">
                <a:tc>
                  <a:txBody>
                    <a:bodyPr/>
                    <a:lstStyle/>
                    <a:p>
                      <a:pPr algn="l" fontAlgn="t"/>
                      <a:r>
                        <a:rPr lang="en-US" sz="1100" b="0" kern="1200">
                          <a:solidFill>
                            <a:schemeClr val="tx2"/>
                          </a:solidFill>
                          <a:effectLst/>
                          <a:latin typeface="+mn-lt"/>
                          <a:ea typeface="MS Mincho"/>
                          <a:cs typeface="Times New Roman"/>
                        </a:rPr>
                        <a:t>Istio Ingress with AWS ALB</a:t>
                      </a:r>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100" b="0" kern="1200" dirty="0" err="1">
                          <a:solidFill>
                            <a:schemeClr val="tx2"/>
                          </a:solidFill>
                          <a:effectLst/>
                          <a:latin typeface="+mn-lt"/>
                          <a:ea typeface="MS Mincho"/>
                          <a:cs typeface="Times New Roman"/>
                        </a:rPr>
                        <a:t>Messagepoint</a:t>
                      </a:r>
                      <a:r>
                        <a:rPr lang="en-US" sz="1100" b="0" kern="1200" dirty="0">
                          <a:solidFill>
                            <a:schemeClr val="tx2"/>
                          </a:solidFill>
                          <a:effectLst/>
                          <a:latin typeface="+mn-lt"/>
                          <a:ea typeface="MS Mincho"/>
                          <a:cs typeface="Times New Roman"/>
                        </a:rPr>
                        <a:t> Production Manager</a:t>
                      </a:r>
                      <a:endParaRPr lang="en-GB" sz="1100" b="0" kern="1200" dirty="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100" b="0" kern="1200">
                          <a:solidFill>
                            <a:schemeClr val="tx2"/>
                          </a:solidFill>
                          <a:effectLst/>
                          <a:latin typeface="+mn-lt"/>
                          <a:ea typeface="MS Mincho"/>
                          <a:cs typeface="Times New Roman"/>
                        </a:rPr>
                        <a:t>HTTPS</a:t>
                      </a: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t" latinLnBrk="0" hangingPunct="1">
                        <a:lnSpc>
                          <a:spcPct val="100000"/>
                        </a:lnSpc>
                        <a:spcBef>
                          <a:spcPts val="0"/>
                        </a:spcBef>
                        <a:spcAft>
                          <a:spcPts val="0"/>
                        </a:spcAft>
                        <a:buClrTx/>
                        <a:buSzTx/>
                        <a:buFontTx/>
                        <a:buNone/>
                        <a:tabLst/>
                        <a:defRPr/>
                      </a:pPr>
                      <a:r>
                        <a:rPr lang="en-US" sz="1100" b="0" kern="1200" noProof="0">
                          <a:solidFill>
                            <a:schemeClr val="tx2"/>
                          </a:solidFill>
                          <a:effectLst/>
                          <a:latin typeface="+mn-lt"/>
                          <a:ea typeface="MS Mincho"/>
                          <a:cs typeface="Times New Roman"/>
                        </a:rPr>
                        <a:t>TLS1.2</a:t>
                      </a:r>
                      <a:endParaRPr lang="en-GB" sz="1100" b="0" kern="1200" noProof="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7145164"/>
                  </a:ext>
                </a:extLst>
              </a:tr>
              <a:tr h="494093">
                <a:tc>
                  <a:txBody>
                    <a:bodyPr/>
                    <a:lstStyle/>
                    <a:p>
                      <a:pPr algn="l" fontAlgn="t"/>
                      <a:r>
                        <a:rPr lang="en-US" sz="1100" b="0" kern="1200">
                          <a:solidFill>
                            <a:schemeClr val="tx2"/>
                          </a:solidFill>
                          <a:effectLst/>
                          <a:latin typeface="+mn-lt"/>
                          <a:ea typeface="MS Mincho"/>
                          <a:cs typeface="Times New Roman"/>
                        </a:rPr>
                        <a:t>AWS ALB Ingress controller</a:t>
                      </a:r>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100" b="0" kern="1200">
                          <a:solidFill>
                            <a:schemeClr val="tx2"/>
                          </a:solidFill>
                          <a:effectLst/>
                          <a:latin typeface="+mn-lt"/>
                          <a:ea typeface="MS Mincho"/>
                          <a:cs typeface="Times New Roman"/>
                        </a:rPr>
                        <a:t>Communication Services</a:t>
                      </a:r>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100" b="0" kern="1200">
                          <a:solidFill>
                            <a:schemeClr val="tx2"/>
                          </a:solidFill>
                          <a:effectLst/>
                          <a:latin typeface="+mn-lt"/>
                          <a:ea typeface="MS Mincho"/>
                          <a:cs typeface="Times New Roman"/>
                        </a:rPr>
                        <a:t>HTTPS</a:t>
                      </a: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t" latinLnBrk="0" hangingPunct="1">
                        <a:lnSpc>
                          <a:spcPct val="100000"/>
                        </a:lnSpc>
                        <a:spcBef>
                          <a:spcPts val="0"/>
                        </a:spcBef>
                        <a:spcAft>
                          <a:spcPts val="0"/>
                        </a:spcAft>
                        <a:buClrTx/>
                        <a:buSzTx/>
                        <a:buFontTx/>
                        <a:buNone/>
                        <a:tabLst/>
                        <a:defRPr/>
                      </a:pPr>
                      <a:r>
                        <a:rPr lang="en-US" sz="1100" b="0" kern="1200" noProof="0">
                          <a:solidFill>
                            <a:schemeClr val="tx2"/>
                          </a:solidFill>
                          <a:effectLst/>
                          <a:latin typeface="+mn-lt"/>
                          <a:ea typeface="MS Mincho"/>
                          <a:cs typeface="Times New Roman"/>
                        </a:rPr>
                        <a:t>FSSO</a:t>
                      </a:r>
                      <a:endParaRPr lang="en-GB" sz="1100" b="0" kern="1200" noProof="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4761318"/>
                  </a:ext>
                </a:extLst>
              </a:tr>
              <a:tr h="317344">
                <a:tc>
                  <a:txBody>
                    <a:bodyPr/>
                    <a:lstStyle/>
                    <a:p>
                      <a:pPr algn="l" fontAlgn="t"/>
                      <a:r>
                        <a:rPr lang="en-US" sz="1100" b="0" kern="1200" dirty="0">
                          <a:solidFill>
                            <a:schemeClr val="tx2"/>
                          </a:solidFill>
                          <a:effectLst/>
                          <a:latin typeface="+mn-lt"/>
                          <a:ea typeface="MS Mincho"/>
                          <a:cs typeface="Times New Roman"/>
                        </a:rPr>
                        <a:t>MP Production Manager</a:t>
                      </a:r>
                      <a:endParaRPr lang="en-GB" sz="1100" b="0" kern="1200" dirty="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100" b="0" kern="1200">
                          <a:solidFill>
                            <a:schemeClr val="tx2"/>
                          </a:solidFill>
                          <a:effectLst/>
                          <a:latin typeface="+mn-lt"/>
                          <a:ea typeface="MS Mincho"/>
                          <a:cs typeface="Times New Roman"/>
                        </a:rPr>
                        <a:t>MP SaaS application</a:t>
                      </a:r>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100" b="0" kern="1200">
                          <a:solidFill>
                            <a:schemeClr val="tx2"/>
                          </a:solidFill>
                          <a:effectLst/>
                          <a:latin typeface="+mn-lt"/>
                          <a:ea typeface="MS Mincho"/>
                          <a:cs typeface="Times New Roman"/>
                        </a:rPr>
                        <a:t>HTTPS</a:t>
                      </a:r>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100" b="0" kern="1200">
                          <a:solidFill>
                            <a:schemeClr val="tx2"/>
                          </a:solidFill>
                          <a:effectLst/>
                          <a:latin typeface="+mn-lt"/>
                          <a:ea typeface="MS Mincho"/>
                          <a:cs typeface="Times New Roman"/>
                        </a:rPr>
                        <a:t>TLS1.2</a:t>
                      </a:r>
                      <a:endParaRPr lang="en-GB" sz="1100" b="0" kern="120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100" b="0" kern="1200" dirty="0">
                          <a:solidFill>
                            <a:schemeClr val="tx2"/>
                          </a:solidFill>
                          <a:effectLst/>
                          <a:latin typeface="+mn-lt"/>
                          <a:ea typeface="MS Mincho"/>
                          <a:cs typeface="Times New Roman"/>
                        </a:rPr>
                        <a:t>Connection is established via AWS VPC Endpoint</a:t>
                      </a:r>
                      <a:endParaRPr lang="en-GB" sz="1100" b="0" kern="1200" dirty="0">
                        <a:solidFill>
                          <a:schemeClr val="tx2"/>
                        </a:solidFill>
                        <a:effectLst/>
                        <a:latin typeface="+mn-lt"/>
                        <a:ea typeface="MS Mincho"/>
                        <a:cs typeface="Times New Roman"/>
                      </a:endParaRPr>
                    </a:p>
                  </a:txBody>
                  <a:tcPr marL="95250" marR="95250" marT="66675" marB="6667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99518605"/>
                  </a:ext>
                </a:extLst>
              </a:tr>
            </a:tbl>
          </a:graphicData>
        </a:graphic>
      </p:graphicFrame>
    </p:spTree>
    <p:extLst>
      <p:ext uri="{BB962C8B-B14F-4D97-AF65-F5344CB8AC3E}">
        <p14:creationId xmlns:p14="http://schemas.microsoft.com/office/powerpoint/2010/main" val="375548474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16CEB3-C3A9-4556-A202-CA8BB4BC007E}"/>
              </a:ext>
            </a:extLst>
          </p:cNvPr>
          <p:cNvSpPr>
            <a:spLocks noGrp="1"/>
          </p:cNvSpPr>
          <p:nvPr>
            <p:ph sz="quarter" idx="11"/>
          </p:nvPr>
        </p:nvSpPr>
        <p:spPr>
          <a:xfrm>
            <a:off x="486000" y="1031358"/>
            <a:ext cx="8706126" cy="888938"/>
          </a:xfrm>
        </p:spPr>
        <p:txBody>
          <a:bodyPr/>
          <a:lstStyle/>
          <a:p>
            <a:r>
              <a:rPr lang="en-GB" sz="1200"/>
              <a:t>For each solution component refer to the specific standard pattern or describe the operational resilience (infrastructure component fault-tolerance) and Data centre failure resilience design. If there is a Response resilience requirement then this should also be described.</a:t>
            </a:r>
          </a:p>
          <a:p>
            <a:endParaRPr lang="en-GB" sz="1200"/>
          </a:p>
        </p:txBody>
      </p:sp>
      <p:sp>
        <p:nvSpPr>
          <p:cNvPr id="4" name="Title 3">
            <a:extLst>
              <a:ext uri="{FF2B5EF4-FFF2-40B4-BE49-F238E27FC236}">
                <a16:creationId xmlns:a16="http://schemas.microsoft.com/office/drawing/2014/main" id="{F33DD5C2-A28A-4AB2-BEE3-F0DAF16AD4BA}"/>
              </a:ext>
            </a:extLst>
          </p:cNvPr>
          <p:cNvSpPr>
            <a:spLocks noGrp="1"/>
          </p:cNvSpPr>
          <p:nvPr>
            <p:ph type="title"/>
          </p:nvPr>
        </p:nvSpPr>
        <p:spPr/>
        <p:txBody>
          <a:bodyPr/>
          <a:lstStyle/>
          <a:p>
            <a:r>
              <a:rPr lang="en-GB" altLang="en-US"/>
              <a:t>Solution Resilience Design (1/2)</a:t>
            </a:r>
            <a:endParaRPr lang="en-GB"/>
          </a:p>
        </p:txBody>
      </p:sp>
      <p:graphicFrame>
        <p:nvGraphicFramePr>
          <p:cNvPr id="6" name="Table 5">
            <a:extLst>
              <a:ext uri="{FF2B5EF4-FFF2-40B4-BE49-F238E27FC236}">
                <a16:creationId xmlns:a16="http://schemas.microsoft.com/office/drawing/2014/main" id="{F2825CB1-BC7B-4858-B3ED-60FA0FC6B9D8}"/>
              </a:ext>
            </a:extLst>
          </p:cNvPr>
          <p:cNvGraphicFramePr>
            <a:graphicFrameLocks noGrp="1"/>
          </p:cNvGraphicFramePr>
          <p:nvPr>
            <p:extLst>
              <p:ext uri="{D42A27DB-BD31-4B8C-83A1-F6EECF244321}">
                <p14:modId xmlns:p14="http://schemas.microsoft.com/office/powerpoint/2010/main" val="560493697"/>
              </p:ext>
            </p:extLst>
          </p:nvPr>
        </p:nvGraphicFramePr>
        <p:xfrm>
          <a:off x="486000" y="1567416"/>
          <a:ext cx="9445626" cy="5487888"/>
        </p:xfrm>
        <a:graphic>
          <a:graphicData uri="http://schemas.openxmlformats.org/drawingml/2006/table">
            <a:tbl>
              <a:tblPr firstRow="1" bandRow="1">
                <a:tableStyleId>{69012ECD-51FC-41F1-AA8D-1B2483CD663E}</a:tableStyleId>
              </a:tblPr>
              <a:tblGrid>
                <a:gridCol w="2266950">
                  <a:extLst>
                    <a:ext uri="{9D8B030D-6E8A-4147-A177-3AD203B41FA5}">
                      <a16:colId xmlns:a16="http://schemas.microsoft.com/office/drawing/2014/main" val="1078122754"/>
                    </a:ext>
                  </a:extLst>
                </a:gridCol>
                <a:gridCol w="2574925">
                  <a:extLst>
                    <a:ext uri="{9D8B030D-6E8A-4147-A177-3AD203B41FA5}">
                      <a16:colId xmlns:a16="http://schemas.microsoft.com/office/drawing/2014/main" val="2293896830"/>
                    </a:ext>
                  </a:extLst>
                </a:gridCol>
                <a:gridCol w="2743200">
                  <a:extLst>
                    <a:ext uri="{9D8B030D-6E8A-4147-A177-3AD203B41FA5}">
                      <a16:colId xmlns:a16="http://schemas.microsoft.com/office/drawing/2014/main" val="1727823531"/>
                    </a:ext>
                  </a:extLst>
                </a:gridCol>
                <a:gridCol w="1860551">
                  <a:extLst>
                    <a:ext uri="{9D8B030D-6E8A-4147-A177-3AD203B41FA5}">
                      <a16:colId xmlns:a16="http://schemas.microsoft.com/office/drawing/2014/main" val="3145327264"/>
                    </a:ext>
                  </a:extLst>
                </a:gridCol>
              </a:tblGrid>
              <a:tr h="550872">
                <a:tc>
                  <a:txBody>
                    <a:bodyPr/>
                    <a:lstStyle/>
                    <a:p>
                      <a:pPr algn="ctr">
                        <a:lnSpc>
                          <a:spcPts val="1200"/>
                        </a:lnSpc>
                        <a:spcBef>
                          <a:spcPts val="200"/>
                        </a:spcBef>
                        <a:spcAft>
                          <a:spcPts val="100"/>
                        </a:spcAft>
                      </a:pPr>
                      <a:r>
                        <a:rPr lang="en-GB" sz="1400">
                          <a:solidFill>
                            <a:schemeClr val="bg1">
                              <a:lumMod val="95000"/>
                            </a:schemeClr>
                          </a:solidFill>
                          <a:effectLst/>
                        </a:rPr>
                        <a:t>Solution component</a:t>
                      </a:r>
                      <a:endParaRPr lang="en-GB" sz="1400" b="1">
                        <a:solidFill>
                          <a:schemeClr val="bg1">
                            <a:lumMod val="95000"/>
                          </a:schemeClr>
                        </a:solidFill>
                        <a:effectLst/>
                        <a:latin typeface="+mn-lt"/>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200"/>
                        </a:lnSpc>
                        <a:spcBef>
                          <a:spcPts val="200"/>
                        </a:spcBef>
                        <a:spcAft>
                          <a:spcPts val="100"/>
                        </a:spcAft>
                      </a:pPr>
                      <a:r>
                        <a:rPr lang="en-GB" sz="1400">
                          <a:solidFill>
                            <a:schemeClr val="bg1">
                              <a:lumMod val="95000"/>
                            </a:schemeClr>
                          </a:solidFill>
                          <a:effectLst/>
                        </a:rPr>
                        <a:t>Operational Resilience</a:t>
                      </a:r>
                      <a:endParaRPr lang="en-GB" sz="1400" b="1">
                        <a:solidFill>
                          <a:schemeClr val="bg1">
                            <a:lumMod val="95000"/>
                          </a:schemeClr>
                        </a:solidFill>
                        <a:effectLst/>
                        <a:latin typeface="+mn-lt"/>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ts val="1400"/>
                        </a:lnSpc>
                        <a:spcBef>
                          <a:spcPts val="200"/>
                        </a:spcBef>
                        <a:spcAft>
                          <a:spcPts val="100"/>
                        </a:spcAft>
                        <a:buClrTx/>
                        <a:buSzTx/>
                        <a:buFontTx/>
                        <a:buNone/>
                        <a:tabLst/>
                        <a:defRPr/>
                      </a:pPr>
                      <a:r>
                        <a:rPr lang="en-GB" sz="1400">
                          <a:solidFill>
                            <a:schemeClr val="bg1">
                              <a:lumMod val="95000"/>
                            </a:schemeClr>
                          </a:solidFill>
                          <a:effectLst/>
                        </a:rPr>
                        <a:t>Data Centre Resilience</a:t>
                      </a:r>
                      <a:endParaRPr lang="en-GB" sz="1400" b="1">
                        <a:solidFill>
                          <a:schemeClr val="bg1">
                            <a:lumMod val="95000"/>
                          </a:schemeClr>
                        </a:solidFill>
                        <a:effectLst/>
                        <a:latin typeface="+mn-lt"/>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ts val="1200"/>
                        </a:lnSpc>
                        <a:spcBef>
                          <a:spcPts val="200"/>
                        </a:spcBef>
                        <a:spcAft>
                          <a:spcPts val="100"/>
                        </a:spcAft>
                      </a:pPr>
                      <a:r>
                        <a:rPr lang="en-GB" sz="1400">
                          <a:solidFill>
                            <a:schemeClr val="bg1">
                              <a:lumMod val="95000"/>
                            </a:schemeClr>
                          </a:solidFill>
                          <a:effectLst/>
                        </a:rPr>
                        <a:t>Response Resilience </a:t>
                      </a:r>
                      <a:br>
                        <a:rPr lang="en-GB" sz="1400">
                          <a:solidFill>
                            <a:schemeClr val="bg1">
                              <a:lumMod val="95000"/>
                            </a:schemeClr>
                          </a:solidFill>
                          <a:effectLst/>
                        </a:rPr>
                      </a:br>
                      <a:r>
                        <a:rPr lang="en-GB" sz="1400">
                          <a:solidFill>
                            <a:schemeClr val="bg1">
                              <a:lumMod val="95000"/>
                            </a:schemeClr>
                          </a:solidFill>
                          <a:effectLst/>
                        </a:rPr>
                        <a:t>(if required)</a:t>
                      </a:r>
                      <a:endParaRPr lang="en-GB" sz="1400" b="1">
                        <a:solidFill>
                          <a:schemeClr val="bg1">
                            <a:lumMod val="95000"/>
                          </a:schemeClr>
                        </a:solidFill>
                        <a:effectLst/>
                        <a:latin typeface="+mn-lt"/>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69120265"/>
                  </a:ext>
                </a:extLst>
              </a:tr>
              <a:tr h="258975">
                <a:tc>
                  <a:txBody>
                    <a:bodyPr/>
                    <a:lstStyle/>
                    <a:p>
                      <a:pPr algn="l">
                        <a:lnSpc>
                          <a:spcPct val="100000"/>
                        </a:lnSpc>
                        <a:spcBef>
                          <a:spcPts val="600"/>
                        </a:spcBef>
                        <a:spcAft>
                          <a:spcPts val="100"/>
                        </a:spcAft>
                      </a:pPr>
                      <a:r>
                        <a:rPr lang="en-GB" sz="1200" b="0">
                          <a:solidFill>
                            <a:schemeClr val="tx2"/>
                          </a:solidFill>
                          <a:effectLst/>
                          <a:latin typeface="RN House Sans Regular" panose="020B0504020203020204" pitchFamily="34" charset="0"/>
                          <a:ea typeface="MS Mincho"/>
                          <a:cs typeface="Times New Roman"/>
                        </a:rPr>
                        <a:t>EKS (Communication Composition Portal , Communication Services)</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200" b="0" dirty="0">
                          <a:solidFill>
                            <a:schemeClr val="tx2"/>
                          </a:solidFill>
                          <a:effectLst/>
                          <a:latin typeface="RN House Sans Regular" panose="020B0504020203020204" pitchFamily="34" charset="0"/>
                        </a:rPr>
                        <a:t>Application will be deployed on a Node Group spread across AZs to handle resiliency at AZ level</a:t>
                      </a: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200" b="0">
                          <a:solidFill>
                            <a:schemeClr val="tx2"/>
                          </a:solidFill>
                          <a:effectLst/>
                          <a:latin typeface="RN House Sans Regular" panose="020B0504020203020204" pitchFamily="34" charset="0"/>
                          <a:ea typeface="MS Mincho"/>
                          <a:cs typeface="Times New Roman"/>
                        </a:rPr>
                        <a:t>Application is currently deployed only in one AWS Region with resiliency provided at AZ level</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200" b="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09304061"/>
                  </a:ext>
                </a:extLst>
              </a:tr>
              <a:tr h="258975">
                <a:tc>
                  <a:txBody>
                    <a:bodyPr/>
                    <a:lstStyle/>
                    <a:p>
                      <a:pPr algn="l">
                        <a:lnSpc>
                          <a:spcPct val="100000"/>
                        </a:lnSpc>
                        <a:spcBef>
                          <a:spcPts val="600"/>
                        </a:spcBef>
                        <a:spcAft>
                          <a:spcPts val="100"/>
                        </a:spcAft>
                      </a:pPr>
                      <a:r>
                        <a:rPr lang="en-IN" sz="1200" b="0" dirty="0">
                          <a:solidFill>
                            <a:schemeClr val="tx2"/>
                          </a:solidFill>
                          <a:effectLst/>
                          <a:latin typeface="RN House Sans Regular" panose="020B0504020203020204" pitchFamily="34" charset="0"/>
                          <a:ea typeface="MS Mincho"/>
                          <a:cs typeface="Times New Roman"/>
                        </a:rPr>
                        <a:t>Messagepoint Production Manager</a:t>
                      </a: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200" b="0" dirty="0">
                          <a:solidFill>
                            <a:schemeClr val="tx2"/>
                          </a:solidFill>
                          <a:effectLst/>
                          <a:latin typeface="RN House Sans Regular" panose="020B0504020203020204" pitchFamily="34" charset="0"/>
                        </a:rPr>
                        <a:t>Application will be deployed on a EKS Node Group spread across AZs to handle resiliency at AZ level</a:t>
                      </a: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200" b="0" dirty="0">
                          <a:solidFill>
                            <a:schemeClr val="tx2"/>
                          </a:solidFill>
                          <a:effectLst/>
                          <a:latin typeface="RN House Sans Regular" panose="020B0504020203020204" pitchFamily="34" charset="0"/>
                          <a:ea typeface="MS Mincho"/>
                          <a:cs typeface="Times New Roman"/>
                        </a:rPr>
                        <a:t>Application is currently deployed only in one AWS Region with resiliency provided at AZ level</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200" b="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5573026"/>
                  </a:ext>
                </a:extLst>
              </a:tr>
              <a:tr h="258975">
                <a:tc>
                  <a:txBody>
                    <a:bodyPr/>
                    <a:lstStyle/>
                    <a:p>
                      <a:pPr algn="l">
                        <a:lnSpc>
                          <a:spcPct val="100000"/>
                        </a:lnSpc>
                        <a:spcBef>
                          <a:spcPts val="600"/>
                        </a:spcBef>
                        <a:spcAft>
                          <a:spcPts val="100"/>
                        </a:spcAft>
                      </a:pPr>
                      <a:r>
                        <a:rPr lang="en-IN" sz="1200" b="0">
                          <a:solidFill>
                            <a:schemeClr val="tx2"/>
                          </a:solidFill>
                          <a:effectLst/>
                          <a:latin typeface="RN House Sans Regular" panose="020B0504020203020204" pitchFamily="34" charset="0"/>
                          <a:ea typeface="MS Mincho"/>
                          <a:cs typeface="Times New Roman"/>
                        </a:rPr>
                        <a:t>Sefas Producer</a:t>
                      </a:r>
                      <a:endParaRPr lang="en-GB" sz="1200" b="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200" b="0" dirty="0">
                          <a:solidFill>
                            <a:schemeClr val="tx2"/>
                          </a:solidFill>
                          <a:effectLst/>
                          <a:latin typeface="RN House Sans Regular" panose="020B0504020203020204" pitchFamily="34" charset="0"/>
                        </a:rPr>
                        <a:t>Application will be deployed and managed through ECS cluster with nodes across AZs. Any interruption to the AZ will impact this component &amp; has been raised as a risk</a:t>
                      </a: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200" b="0" dirty="0">
                          <a:solidFill>
                            <a:schemeClr val="tx2"/>
                          </a:solidFill>
                          <a:effectLst/>
                          <a:latin typeface="RN House Sans Regular" panose="020B0504020203020204" pitchFamily="34" charset="0"/>
                          <a:ea typeface="MS Mincho"/>
                          <a:cs typeface="Times New Roman"/>
                        </a:rPr>
                        <a:t>Application is currently deployed only in one AWS Region with resiliency provided within AZ </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200" b="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34119493"/>
                  </a:ext>
                </a:extLst>
              </a:tr>
              <a:tr h="258975">
                <a:tc>
                  <a:txBody>
                    <a:bodyPr/>
                    <a:lstStyle/>
                    <a:p>
                      <a:pPr algn="l">
                        <a:lnSpc>
                          <a:spcPct val="100000"/>
                        </a:lnSpc>
                        <a:spcBef>
                          <a:spcPts val="600"/>
                        </a:spcBef>
                        <a:spcAft>
                          <a:spcPts val="100"/>
                        </a:spcAft>
                      </a:pPr>
                      <a:r>
                        <a:rPr lang="en-GB" sz="1200" b="0" strike="noStrike" dirty="0">
                          <a:solidFill>
                            <a:schemeClr val="tx2"/>
                          </a:solidFill>
                          <a:effectLst/>
                          <a:latin typeface="RN House Sans Regular" panose="020B0504020203020204" pitchFamily="34" charset="0"/>
                          <a:ea typeface="MS Mincho"/>
                          <a:cs typeface="Times New Roman"/>
                        </a:rPr>
                        <a:t>RDS (Postgres) - Sefas</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200" b="0" dirty="0">
                          <a:solidFill>
                            <a:schemeClr val="tx2"/>
                          </a:solidFill>
                          <a:effectLst/>
                          <a:latin typeface="RN House Sans Regular" panose="020B0504020203020204" pitchFamily="34" charset="0"/>
                        </a:rPr>
                        <a:t>One instance of DB is deployed in a single AZ. Any interruption to the DB instance or to the AZ will have a service impact</a:t>
                      </a: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200" b="0" dirty="0">
                          <a:solidFill>
                            <a:schemeClr val="tx2"/>
                          </a:solidFill>
                          <a:effectLst/>
                          <a:latin typeface="RN House Sans Regular" panose="020B0504020203020204" pitchFamily="34" charset="0"/>
                          <a:ea typeface="MS Mincho"/>
                          <a:cs typeface="Times New Roman"/>
                        </a:rPr>
                        <a:t>No data centre resiliency configured for this component</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65723157"/>
                  </a:ext>
                </a:extLst>
              </a:tr>
              <a:tr h="258975">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200" b="0" strike="noStrike" dirty="0">
                          <a:solidFill>
                            <a:schemeClr val="tx2"/>
                          </a:solidFill>
                          <a:effectLst/>
                          <a:latin typeface="RN House Sans Regular" panose="020B0504020203020204" pitchFamily="34" charset="0"/>
                          <a:ea typeface="MS Mincho"/>
                          <a:cs typeface="Times New Roman"/>
                        </a:rPr>
                        <a:t>RDS (Postgres) - MP</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US" sz="1200" b="0" dirty="0">
                          <a:solidFill>
                            <a:schemeClr val="tx2"/>
                          </a:solidFill>
                          <a:effectLst/>
                          <a:latin typeface="RN House Sans Regular" panose="020B0504020203020204" pitchFamily="34" charset="0"/>
                          <a:ea typeface="MS Mincho"/>
                          <a:cs typeface="Times New Roman"/>
                        </a:rPr>
                        <a:t>Two instance (Primary &amp; Secondary) of DB is deployed spread across 2 AZs. </a:t>
                      </a: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200" b="0" dirty="0">
                          <a:solidFill>
                            <a:schemeClr val="tx2"/>
                          </a:solidFill>
                          <a:effectLst/>
                          <a:latin typeface="RN House Sans Regular" panose="020B0504020203020204" pitchFamily="34" charset="0"/>
                          <a:ea typeface="MS Mincho"/>
                          <a:cs typeface="Times New Roman"/>
                        </a:rPr>
                        <a:t>DB is currently deployed only in one AWS Region with resiliency provided at AZ level</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56250180"/>
                  </a:ext>
                </a:extLst>
              </a:tr>
              <a:tr h="258975">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200" b="0" dirty="0">
                          <a:solidFill>
                            <a:schemeClr val="tx2"/>
                          </a:solidFill>
                          <a:effectLst/>
                          <a:latin typeface="RN House Sans Regular" panose="020B0504020203020204" pitchFamily="34" charset="0"/>
                          <a:ea typeface="MS Mincho"/>
                          <a:cs typeface="Times New Roman"/>
                        </a:rPr>
                        <a:t>DocumentDB</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034701" rtl="0" eaLnBrk="1" fontAlgn="auto" latinLnBrk="0" hangingPunct="1">
                        <a:lnSpc>
                          <a:spcPct val="100000"/>
                        </a:lnSpc>
                        <a:spcBef>
                          <a:spcPts val="600"/>
                        </a:spcBef>
                        <a:spcAft>
                          <a:spcPts val="100"/>
                        </a:spcAft>
                        <a:buClrTx/>
                        <a:buSzTx/>
                        <a:buFontTx/>
                        <a:buNone/>
                        <a:tabLst/>
                        <a:defRPr/>
                      </a:pPr>
                      <a:r>
                        <a:rPr lang="en-GB" sz="1200" b="0" dirty="0">
                          <a:solidFill>
                            <a:schemeClr val="tx2"/>
                          </a:solidFill>
                          <a:effectLst/>
                          <a:latin typeface="RN House Sans Regular" panose="020B0504020203020204" pitchFamily="34" charset="0"/>
                        </a:rPr>
                        <a:t>DB instances (one primary and two replicas) are deployed to Multi-AZ DB Cluster  in three different availability zones</a:t>
                      </a: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r>
                        <a:rPr lang="en-GB" sz="1200" b="0" dirty="0">
                          <a:solidFill>
                            <a:schemeClr val="tx2"/>
                          </a:solidFill>
                          <a:effectLst/>
                          <a:latin typeface="RN House Sans Regular" panose="020B0504020203020204" pitchFamily="34" charset="0"/>
                          <a:ea typeface="MS Mincho"/>
                          <a:cs typeface="Times New Roman"/>
                        </a:rPr>
                        <a:t>Application is currently deployed only in one AWS Region with resiliency provided at AZ level</a:t>
                      </a: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00000"/>
                        </a:lnSpc>
                        <a:spcBef>
                          <a:spcPts val="600"/>
                        </a:spcBef>
                        <a:spcAft>
                          <a:spcPts val="100"/>
                        </a:spcAft>
                      </a:pPr>
                      <a:endParaRPr lang="en-GB" sz="1200" b="0" dirty="0">
                        <a:solidFill>
                          <a:schemeClr val="tx2"/>
                        </a:solidFill>
                        <a:effectLst/>
                        <a:latin typeface="RN House Sans Regular" panose="020B0504020203020204" pitchFamily="34" charset="0"/>
                        <a:ea typeface="MS Mincho"/>
                        <a:cs typeface="Times New Roman"/>
                      </a:endParaRPr>
                    </a:p>
                  </a:txBody>
                  <a:tcPr marT="45658" marB="4565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6252650"/>
                  </a:ext>
                </a:extLst>
              </a:tr>
            </a:tbl>
          </a:graphicData>
        </a:graphic>
      </p:graphicFrame>
    </p:spTree>
    <p:extLst>
      <p:ext uri="{BB962C8B-B14F-4D97-AF65-F5344CB8AC3E}">
        <p14:creationId xmlns:p14="http://schemas.microsoft.com/office/powerpoint/2010/main" val="22068287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7A706B7-A423-4923-89E5-239E0DEB77FD}"/>
              </a:ext>
            </a:extLst>
          </p:cNvPr>
          <p:cNvSpPr>
            <a:spLocks noGrp="1"/>
          </p:cNvSpPr>
          <p:nvPr>
            <p:ph type="sldNum" sz="quarter" idx="10"/>
          </p:nvPr>
        </p:nvSpPr>
        <p:spPr>
          <a:xfrm>
            <a:off x="5054400" y="6792090"/>
            <a:ext cx="590696" cy="273873"/>
          </a:xfrm>
        </p:spPr>
        <p:txBody>
          <a:bodyPr/>
          <a:lstStyle/>
          <a:p>
            <a:fld id="{08BDDC8D-36E9-467E-8CF1-750845950A7F}" type="slidenum">
              <a:rPr lang="en-GB" smtClean="0"/>
              <a:pPr/>
              <a:t>56</a:t>
            </a:fld>
            <a:endParaRPr lang="en-GB"/>
          </a:p>
        </p:txBody>
      </p:sp>
      <p:sp>
        <p:nvSpPr>
          <p:cNvPr id="4" name="Title 3">
            <a:extLst>
              <a:ext uri="{FF2B5EF4-FFF2-40B4-BE49-F238E27FC236}">
                <a16:creationId xmlns:a16="http://schemas.microsoft.com/office/drawing/2014/main" id="{F33DD5C2-A28A-4AB2-BEE3-F0DAF16AD4BA}"/>
              </a:ext>
            </a:extLst>
          </p:cNvPr>
          <p:cNvSpPr>
            <a:spLocks noGrp="1"/>
          </p:cNvSpPr>
          <p:nvPr>
            <p:ph type="title"/>
          </p:nvPr>
        </p:nvSpPr>
        <p:spPr/>
        <p:txBody>
          <a:bodyPr/>
          <a:lstStyle/>
          <a:p>
            <a:r>
              <a:rPr lang="en-GB" altLang="en-US"/>
              <a:t>Solution Resilience Design (2/2)</a:t>
            </a:r>
            <a:endParaRPr lang="en-GB"/>
          </a:p>
        </p:txBody>
      </p:sp>
      <p:sp>
        <p:nvSpPr>
          <p:cNvPr id="5" name="Content Placeholder 1">
            <a:extLst>
              <a:ext uri="{FF2B5EF4-FFF2-40B4-BE49-F238E27FC236}">
                <a16:creationId xmlns:a16="http://schemas.microsoft.com/office/drawing/2014/main" id="{1DF82B77-0EDC-496B-A6C2-4209CC1C963C}"/>
              </a:ext>
            </a:extLst>
          </p:cNvPr>
          <p:cNvSpPr txBox="1">
            <a:spLocks/>
          </p:cNvSpPr>
          <p:nvPr/>
        </p:nvSpPr>
        <p:spPr bwMode="gray">
          <a:xfrm>
            <a:off x="486000" y="1114801"/>
            <a:ext cx="8706126" cy="888938"/>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pPr>
              <a:defRPr/>
            </a:pPr>
            <a:r>
              <a:rPr lang="en-GB" sz="1200" b="1"/>
              <a:t>Data</a:t>
            </a:r>
          </a:p>
          <a:p>
            <a:pPr>
              <a:defRPr/>
            </a:pPr>
            <a:r>
              <a:rPr lang="en-GB" sz="1200"/>
              <a:t>Describe for each data store in the design how that data is stored and replicated for resilience and how the data is backed up and capable of being restored to meet the required RTO and RPO. It is acceptable (and preferred) to refer to specific standard platform backup and recovery standards. Any specific non-standard requirements should be explained.</a:t>
            </a:r>
            <a:endParaRPr lang="en-GB" sz="1200" kern="0"/>
          </a:p>
          <a:p>
            <a:endParaRPr lang="en-GB" sz="1200"/>
          </a:p>
        </p:txBody>
      </p:sp>
      <p:graphicFrame>
        <p:nvGraphicFramePr>
          <p:cNvPr id="7" name="Table 6">
            <a:extLst>
              <a:ext uri="{FF2B5EF4-FFF2-40B4-BE49-F238E27FC236}">
                <a16:creationId xmlns:a16="http://schemas.microsoft.com/office/drawing/2014/main" id="{C0CA0876-2E3F-45F2-95D9-6EE7BB171373}"/>
              </a:ext>
            </a:extLst>
          </p:cNvPr>
          <p:cNvGraphicFramePr>
            <a:graphicFrameLocks noGrp="1"/>
          </p:cNvGraphicFramePr>
          <p:nvPr>
            <p:extLst>
              <p:ext uri="{D42A27DB-BD31-4B8C-83A1-F6EECF244321}">
                <p14:modId xmlns:p14="http://schemas.microsoft.com/office/powerpoint/2010/main" val="1605661844"/>
              </p:ext>
            </p:extLst>
          </p:nvPr>
        </p:nvGraphicFramePr>
        <p:xfrm>
          <a:off x="486000" y="2000303"/>
          <a:ext cx="9413875" cy="1737717"/>
        </p:xfrm>
        <a:graphic>
          <a:graphicData uri="http://schemas.openxmlformats.org/drawingml/2006/table">
            <a:tbl>
              <a:tblPr firstRow="1" bandRow="1">
                <a:tableStyleId>{69012ECD-51FC-41F1-AA8D-1B2483CD663E}</a:tableStyleId>
              </a:tblPr>
              <a:tblGrid>
                <a:gridCol w="2022069">
                  <a:extLst>
                    <a:ext uri="{9D8B030D-6E8A-4147-A177-3AD203B41FA5}">
                      <a16:colId xmlns:a16="http://schemas.microsoft.com/office/drawing/2014/main" val="427047197"/>
                    </a:ext>
                  </a:extLst>
                </a:gridCol>
                <a:gridCol w="3858031">
                  <a:extLst>
                    <a:ext uri="{9D8B030D-6E8A-4147-A177-3AD203B41FA5}">
                      <a16:colId xmlns:a16="http://schemas.microsoft.com/office/drawing/2014/main" val="137540780"/>
                    </a:ext>
                  </a:extLst>
                </a:gridCol>
                <a:gridCol w="3533775">
                  <a:extLst>
                    <a:ext uri="{9D8B030D-6E8A-4147-A177-3AD203B41FA5}">
                      <a16:colId xmlns:a16="http://schemas.microsoft.com/office/drawing/2014/main" val="2689419430"/>
                    </a:ext>
                  </a:extLst>
                </a:gridCol>
              </a:tblGrid>
              <a:tr h="289917">
                <a:tc>
                  <a:txBody>
                    <a:bodyPr/>
                    <a:lstStyle/>
                    <a:p>
                      <a:pPr algn="ctr">
                        <a:lnSpc>
                          <a:spcPts val="1200"/>
                        </a:lnSpc>
                        <a:spcBef>
                          <a:spcPts val="200"/>
                        </a:spcBef>
                        <a:spcAft>
                          <a:spcPts val="100"/>
                        </a:spcAft>
                      </a:pPr>
                      <a:r>
                        <a:rPr lang="en-GB" sz="1400">
                          <a:solidFill>
                            <a:schemeClr val="bg1">
                              <a:lumMod val="95000"/>
                            </a:schemeClr>
                          </a:solidFill>
                          <a:effectLst/>
                        </a:rPr>
                        <a:t>Data Store</a:t>
                      </a:r>
                      <a:endParaRPr lang="en-GB" sz="1400" b="1">
                        <a:solidFill>
                          <a:schemeClr val="bg1">
                            <a:lumMod val="95000"/>
                          </a:schemeClr>
                        </a:solidFill>
                        <a:effectLst/>
                        <a:latin typeface="+mn-lt"/>
                        <a:ea typeface="MS Mincho"/>
                        <a:cs typeface="Times New Roman"/>
                      </a:endParaRPr>
                    </a:p>
                  </a:txBody>
                  <a:tcPr marT="45714" marB="457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ts val="1200"/>
                        </a:lnSpc>
                        <a:spcBef>
                          <a:spcPts val="200"/>
                        </a:spcBef>
                        <a:spcAft>
                          <a:spcPts val="100"/>
                        </a:spcAft>
                      </a:pPr>
                      <a:r>
                        <a:rPr lang="en-GB" sz="1400" b="1">
                          <a:solidFill>
                            <a:schemeClr val="bg1">
                              <a:lumMod val="95000"/>
                            </a:schemeClr>
                          </a:solidFill>
                          <a:effectLst/>
                          <a:latin typeface="+mn-lt"/>
                          <a:ea typeface="MS Mincho"/>
                          <a:cs typeface="Times New Roman"/>
                        </a:rPr>
                        <a:t>Data Storage/Replication</a:t>
                      </a:r>
                    </a:p>
                  </a:txBody>
                  <a:tcPr marT="45714" marB="457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ts val="1200"/>
                        </a:lnSpc>
                        <a:spcBef>
                          <a:spcPts val="200"/>
                        </a:spcBef>
                        <a:spcAft>
                          <a:spcPts val="100"/>
                        </a:spcAft>
                        <a:buClrTx/>
                        <a:buSzTx/>
                        <a:buFontTx/>
                        <a:buNone/>
                        <a:tabLst/>
                        <a:defRPr/>
                      </a:pPr>
                      <a:r>
                        <a:rPr lang="en-GB" sz="1400">
                          <a:solidFill>
                            <a:schemeClr val="bg1">
                              <a:lumMod val="95000"/>
                            </a:schemeClr>
                          </a:solidFill>
                          <a:effectLst/>
                        </a:rPr>
                        <a:t>Backup/restore</a:t>
                      </a:r>
                      <a:endParaRPr lang="en-GB" sz="1400" b="1">
                        <a:solidFill>
                          <a:schemeClr val="bg1">
                            <a:lumMod val="95000"/>
                          </a:schemeClr>
                        </a:solidFill>
                        <a:effectLst/>
                        <a:latin typeface="+mn-lt"/>
                        <a:ea typeface="MS Mincho"/>
                        <a:cs typeface="Times New Roman"/>
                      </a:endParaRPr>
                    </a:p>
                  </a:txBody>
                  <a:tcPr marT="45714" marB="457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32122310"/>
                  </a:ext>
                </a:extLst>
              </a:tr>
              <a:tr h="467515">
                <a:tc>
                  <a:txBody>
                    <a:bodyPr/>
                    <a:lstStyle/>
                    <a:p>
                      <a:pPr algn="l" fontAlgn="t"/>
                      <a:endParaRPr lang="en-GB" sz="1200" b="0" kern="1200">
                        <a:solidFill>
                          <a:schemeClr val="tx2"/>
                        </a:solidFill>
                        <a:effectLst/>
                        <a:latin typeface="RN House Sans Regular" panose="020B0504020203020204" pitchFamily="34" charset="0"/>
                        <a:ea typeface="MS Mincho"/>
                        <a:cs typeface="Times New Roman"/>
                      </a:endParaRPr>
                    </a:p>
                    <a:p>
                      <a:pPr algn="l" fontAlgn="t"/>
                      <a:r>
                        <a:rPr lang="en-GB" sz="1200" b="0" strike="noStrike" kern="1200">
                          <a:solidFill>
                            <a:schemeClr val="tx2"/>
                          </a:solidFill>
                          <a:effectLst/>
                          <a:latin typeface="RN House Sans Regular" panose="020B0504020203020204" pitchFamily="34" charset="0"/>
                          <a:ea typeface="MS Mincho"/>
                          <a:cs typeface="Times New Roman"/>
                        </a:rPr>
                        <a:t>RDS (Postgres)</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Through replicas</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S3</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5427396"/>
                  </a:ext>
                </a:extLst>
              </a:tr>
              <a:tr h="305098">
                <a:tc>
                  <a:txBody>
                    <a:bodyPr/>
                    <a:lstStyle/>
                    <a:p>
                      <a:pPr marL="0" marR="0" lvl="0" indent="0" algn="l" defTabSz="1034701" rtl="0" eaLnBrk="1" fontAlgn="t" latinLnBrk="0" hangingPunct="1">
                        <a:lnSpc>
                          <a:spcPct val="100000"/>
                        </a:lnSpc>
                        <a:spcBef>
                          <a:spcPts val="0"/>
                        </a:spcBef>
                        <a:spcAft>
                          <a:spcPts val="0"/>
                        </a:spcAft>
                        <a:buClrTx/>
                        <a:buSzTx/>
                        <a:buFontTx/>
                        <a:buNone/>
                        <a:tabLst/>
                        <a:defRPr/>
                      </a:pPr>
                      <a:r>
                        <a:rPr lang="en-GB" sz="1200" b="0" kern="1200" dirty="0">
                          <a:solidFill>
                            <a:schemeClr val="tx2"/>
                          </a:solidFill>
                          <a:effectLst/>
                          <a:latin typeface="RN House Sans Regular" panose="020B0504020203020204" pitchFamily="34" charset="0"/>
                          <a:ea typeface="MS Mincho"/>
                          <a:cs typeface="Times New Roman"/>
                        </a:rPr>
                        <a:t>DocumentDB</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Through replicas</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S3</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70310057"/>
                  </a:ext>
                </a:extLst>
              </a:tr>
              <a:tr h="305098">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S3</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Through replicas</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S3</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07065237"/>
                  </a:ext>
                </a:extLst>
              </a:tr>
              <a:tr h="305098">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EFS</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Through replicas</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GB" sz="1200" b="0" kern="1200">
                          <a:solidFill>
                            <a:schemeClr val="tx2"/>
                          </a:solidFill>
                          <a:effectLst/>
                          <a:latin typeface="RN House Sans Regular" panose="020B0504020203020204" pitchFamily="34" charset="0"/>
                          <a:ea typeface="MS Mincho"/>
                          <a:cs typeface="Times New Roman"/>
                        </a:rPr>
                        <a:t>S3</a:t>
                      </a:r>
                    </a:p>
                  </a:txBody>
                  <a:tcPr marL="95250" marR="95250" marT="66675" marB="6667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9015703"/>
                  </a:ext>
                </a:extLst>
              </a:tr>
            </a:tbl>
          </a:graphicData>
        </a:graphic>
      </p:graphicFrame>
    </p:spTree>
    <p:extLst>
      <p:ext uri="{BB962C8B-B14F-4D97-AF65-F5344CB8AC3E}">
        <p14:creationId xmlns:p14="http://schemas.microsoft.com/office/powerpoint/2010/main" val="2188326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D6D12C-8AB5-4470-917E-66FD5436390F}"/>
              </a:ext>
            </a:extLst>
          </p:cNvPr>
          <p:cNvSpPr>
            <a:spLocks noGrp="1"/>
          </p:cNvSpPr>
          <p:nvPr>
            <p:ph sz="quarter" idx="11"/>
          </p:nvPr>
        </p:nvSpPr>
        <p:spPr>
          <a:xfrm>
            <a:off x="486000" y="1032757"/>
            <a:ext cx="8778316" cy="536058"/>
          </a:xfrm>
        </p:spPr>
        <p:txBody>
          <a:bodyPr/>
          <a:lstStyle/>
          <a:p>
            <a:r>
              <a:rPr lang="en-GB" altLang="en-US" sz="1200"/>
              <a:t>Where capacity requirements or volumes are significant, for example in registered users, transaction rates or database/file volumes for certain components of the system then this slide should be included and details completed in the table below.</a:t>
            </a:r>
          </a:p>
          <a:p>
            <a:endParaRPr lang="en-GB" sz="1200"/>
          </a:p>
        </p:txBody>
      </p:sp>
      <p:sp>
        <p:nvSpPr>
          <p:cNvPr id="3" name="Slide Number Placeholder 2">
            <a:extLst>
              <a:ext uri="{FF2B5EF4-FFF2-40B4-BE49-F238E27FC236}">
                <a16:creationId xmlns:a16="http://schemas.microsoft.com/office/drawing/2014/main" id="{717464C5-5434-41CA-B8D4-0CF7E29110A5}"/>
              </a:ext>
            </a:extLst>
          </p:cNvPr>
          <p:cNvSpPr>
            <a:spLocks noGrp="1"/>
          </p:cNvSpPr>
          <p:nvPr>
            <p:ph type="sldNum" sz="quarter" idx="10"/>
          </p:nvPr>
        </p:nvSpPr>
        <p:spPr/>
        <p:txBody>
          <a:bodyPr/>
          <a:lstStyle/>
          <a:p>
            <a:fld id="{08BDDC8D-36E9-467E-8CF1-750845950A7F}" type="slidenum">
              <a:rPr lang="en-GB" smtClean="0"/>
              <a:pPr/>
              <a:t>57</a:t>
            </a:fld>
            <a:endParaRPr lang="en-GB"/>
          </a:p>
        </p:txBody>
      </p:sp>
      <p:sp>
        <p:nvSpPr>
          <p:cNvPr id="4" name="Title 3">
            <a:extLst>
              <a:ext uri="{FF2B5EF4-FFF2-40B4-BE49-F238E27FC236}">
                <a16:creationId xmlns:a16="http://schemas.microsoft.com/office/drawing/2014/main" id="{739C29D8-6EB6-46CD-8215-7E818175FF84}"/>
              </a:ext>
            </a:extLst>
          </p:cNvPr>
          <p:cNvSpPr>
            <a:spLocks noGrp="1"/>
          </p:cNvSpPr>
          <p:nvPr>
            <p:ph type="title"/>
          </p:nvPr>
        </p:nvSpPr>
        <p:spPr/>
        <p:txBody>
          <a:bodyPr/>
          <a:lstStyle/>
          <a:p>
            <a:r>
              <a:rPr lang="en-GB" altLang="en-US"/>
              <a:t>Capacity, Volumes &amp; Performance</a:t>
            </a:r>
            <a:endParaRPr lang="en-GB"/>
          </a:p>
        </p:txBody>
      </p:sp>
      <p:graphicFrame>
        <p:nvGraphicFramePr>
          <p:cNvPr id="5" name="Table 4">
            <a:extLst>
              <a:ext uri="{FF2B5EF4-FFF2-40B4-BE49-F238E27FC236}">
                <a16:creationId xmlns:a16="http://schemas.microsoft.com/office/drawing/2014/main" id="{4C82C20F-2C81-4223-BE83-EF3EAD5E554D}"/>
              </a:ext>
            </a:extLst>
          </p:cNvPr>
          <p:cNvGraphicFramePr>
            <a:graphicFrameLocks noGrp="1"/>
          </p:cNvGraphicFramePr>
          <p:nvPr>
            <p:extLst>
              <p:ext uri="{D42A27DB-BD31-4B8C-83A1-F6EECF244321}">
                <p14:modId xmlns:p14="http://schemas.microsoft.com/office/powerpoint/2010/main" val="3346555094"/>
              </p:ext>
            </p:extLst>
          </p:nvPr>
        </p:nvGraphicFramePr>
        <p:xfrm>
          <a:off x="485775" y="1553581"/>
          <a:ext cx="9236074" cy="3640439"/>
        </p:xfrm>
        <a:graphic>
          <a:graphicData uri="http://schemas.openxmlformats.org/drawingml/2006/table">
            <a:tbl>
              <a:tblPr firstRow="1" bandRow="1">
                <a:tableStyleId>{69012ECD-51FC-41F1-AA8D-1B2483CD663E}</a:tableStyleId>
              </a:tblPr>
              <a:tblGrid>
                <a:gridCol w="1639116">
                  <a:extLst>
                    <a:ext uri="{9D8B030D-6E8A-4147-A177-3AD203B41FA5}">
                      <a16:colId xmlns:a16="http://schemas.microsoft.com/office/drawing/2014/main" val="1579506923"/>
                    </a:ext>
                  </a:extLst>
                </a:gridCol>
                <a:gridCol w="1692982">
                  <a:extLst>
                    <a:ext uri="{9D8B030D-6E8A-4147-A177-3AD203B41FA5}">
                      <a16:colId xmlns:a16="http://schemas.microsoft.com/office/drawing/2014/main" val="2356750508"/>
                    </a:ext>
                  </a:extLst>
                </a:gridCol>
                <a:gridCol w="1475994">
                  <a:extLst>
                    <a:ext uri="{9D8B030D-6E8A-4147-A177-3AD203B41FA5}">
                      <a16:colId xmlns:a16="http://schemas.microsoft.com/office/drawing/2014/main" val="3466060487"/>
                    </a:ext>
                  </a:extLst>
                </a:gridCol>
                <a:gridCol w="737997">
                  <a:extLst>
                    <a:ext uri="{9D8B030D-6E8A-4147-A177-3AD203B41FA5}">
                      <a16:colId xmlns:a16="http://schemas.microsoft.com/office/drawing/2014/main" val="3550327786"/>
                    </a:ext>
                  </a:extLst>
                </a:gridCol>
                <a:gridCol w="737997">
                  <a:extLst>
                    <a:ext uri="{9D8B030D-6E8A-4147-A177-3AD203B41FA5}">
                      <a16:colId xmlns:a16="http://schemas.microsoft.com/office/drawing/2014/main" val="2962771369"/>
                    </a:ext>
                  </a:extLst>
                </a:gridCol>
                <a:gridCol w="737997">
                  <a:extLst>
                    <a:ext uri="{9D8B030D-6E8A-4147-A177-3AD203B41FA5}">
                      <a16:colId xmlns:a16="http://schemas.microsoft.com/office/drawing/2014/main" val="1440471183"/>
                    </a:ext>
                  </a:extLst>
                </a:gridCol>
                <a:gridCol w="737997">
                  <a:extLst>
                    <a:ext uri="{9D8B030D-6E8A-4147-A177-3AD203B41FA5}">
                      <a16:colId xmlns:a16="http://schemas.microsoft.com/office/drawing/2014/main" val="2038936303"/>
                    </a:ext>
                  </a:extLst>
                </a:gridCol>
                <a:gridCol w="737997">
                  <a:extLst>
                    <a:ext uri="{9D8B030D-6E8A-4147-A177-3AD203B41FA5}">
                      <a16:colId xmlns:a16="http://schemas.microsoft.com/office/drawing/2014/main" val="903761269"/>
                    </a:ext>
                  </a:extLst>
                </a:gridCol>
                <a:gridCol w="737997">
                  <a:extLst>
                    <a:ext uri="{9D8B030D-6E8A-4147-A177-3AD203B41FA5}">
                      <a16:colId xmlns:a16="http://schemas.microsoft.com/office/drawing/2014/main" val="2151078407"/>
                    </a:ext>
                  </a:extLst>
                </a:gridCol>
              </a:tblGrid>
              <a:tr h="1008248">
                <a:tc rowSpan="2">
                  <a:txBody>
                    <a:bodyPr/>
                    <a:lstStyle/>
                    <a:p>
                      <a:pPr algn="ctr">
                        <a:lnSpc>
                          <a:spcPts val="1200"/>
                        </a:lnSpc>
                        <a:spcBef>
                          <a:spcPts val="200"/>
                        </a:spcBef>
                        <a:spcAft>
                          <a:spcPts val="100"/>
                        </a:spcAft>
                      </a:pPr>
                      <a:r>
                        <a:rPr lang="en-GB" sz="1400" b="1" kern="1200" spc="0">
                          <a:solidFill>
                            <a:schemeClr val="bg1">
                              <a:lumMod val="95000"/>
                            </a:schemeClr>
                          </a:solidFill>
                          <a:latin typeface="Arial"/>
                          <a:ea typeface="+mn-ea"/>
                          <a:cs typeface="Arial"/>
                        </a:rPr>
                        <a:t>Application Component / Infrastructure Component</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lnSpc>
                          <a:spcPts val="1200"/>
                        </a:lnSpc>
                        <a:spcBef>
                          <a:spcPts val="200"/>
                        </a:spcBef>
                        <a:spcAft>
                          <a:spcPts val="100"/>
                        </a:spcAft>
                      </a:pPr>
                      <a:r>
                        <a:rPr lang="en-GB" sz="1400" b="1" kern="1200" spc="0">
                          <a:solidFill>
                            <a:schemeClr val="bg1">
                              <a:lumMod val="95000"/>
                            </a:schemeClr>
                          </a:solidFill>
                          <a:latin typeface="Arial"/>
                          <a:ea typeface="+mn-ea"/>
                          <a:cs typeface="Arial"/>
                        </a:rPr>
                        <a:t>Measurable Business or Technical Volumetric (trans/sec, GB etc)</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marL="0" marR="0" indent="0" algn="ctr" defTabSz="914400" rtl="0" eaLnBrk="1" fontAlgn="auto" latinLnBrk="0" hangingPunct="1">
                        <a:lnSpc>
                          <a:spcPts val="1400"/>
                        </a:lnSpc>
                        <a:spcBef>
                          <a:spcPts val="200"/>
                        </a:spcBef>
                        <a:spcAft>
                          <a:spcPts val="100"/>
                        </a:spcAft>
                        <a:buClrTx/>
                        <a:buSzTx/>
                        <a:buFontTx/>
                        <a:buNone/>
                        <a:tabLst/>
                        <a:defRPr/>
                      </a:pPr>
                      <a:r>
                        <a:rPr lang="en-GB" sz="1400" b="1" kern="1200" spc="0">
                          <a:solidFill>
                            <a:schemeClr val="bg1">
                              <a:lumMod val="95000"/>
                            </a:schemeClr>
                          </a:solidFill>
                          <a:latin typeface="Arial"/>
                          <a:ea typeface="+mn-ea"/>
                          <a:cs typeface="Arial"/>
                        </a:rPr>
                        <a:t>Current volumes</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lnSpc>
                          <a:spcPts val="1200"/>
                        </a:lnSpc>
                        <a:spcBef>
                          <a:spcPts val="200"/>
                        </a:spcBef>
                        <a:spcAft>
                          <a:spcPts val="100"/>
                        </a:spcAft>
                      </a:pPr>
                      <a:r>
                        <a:rPr lang="en-GB" sz="1400" b="1" kern="1200" spc="0">
                          <a:solidFill>
                            <a:schemeClr val="bg1">
                              <a:lumMod val="95000"/>
                            </a:schemeClr>
                          </a:solidFill>
                          <a:latin typeface="Arial"/>
                          <a:ea typeface="+mn-ea"/>
                          <a:cs typeface="Arial"/>
                        </a:rPr>
                        <a:t>Day 1 requirement</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GB"/>
                    </a:p>
                  </a:txBody>
                  <a:tcPr/>
                </a:tc>
                <a:tc gridSpan="2">
                  <a:txBody>
                    <a:bodyPr/>
                    <a:lstStyle/>
                    <a:p>
                      <a:pPr algn="ctr">
                        <a:lnSpc>
                          <a:spcPts val="1200"/>
                        </a:lnSpc>
                        <a:spcBef>
                          <a:spcPts val="200"/>
                        </a:spcBef>
                        <a:spcAft>
                          <a:spcPts val="100"/>
                        </a:spcAft>
                      </a:pPr>
                      <a:r>
                        <a:rPr lang="en-GB" sz="1400" b="1" kern="1200" spc="0">
                          <a:solidFill>
                            <a:schemeClr val="bg1">
                              <a:lumMod val="95000"/>
                            </a:schemeClr>
                          </a:solidFill>
                          <a:latin typeface="Arial"/>
                          <a:ea typeface="+mn-ea"/>
                          <a:cs typeface="Arial"/>
                        </a:rPr>
                        <a:t>12 month requirement</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GB"/>
                    </a:p>
                  </a:txBody>
                  <a:tcPr/>
                </a:tc>
                <a:tc gridSpan="2">
                  <a:txBody>
                    <a:bodyPr/>
                    <a:lstStyle/>
                    <a:p>
                      <a:pPr algn="ctr">
                        <a:lnSpc>
                          <a:spcPts val="1200"/>
                        </a:lnSpc>
                        <a:spcBef>
                          <a:spcPts val="200"/>
                        </a:spcBef>
                        <a:spcAft>
                          <a:spcPts val="100"/>
                        </a:spcAft>
                      </a:pPr>
                      <a:r>
                        <a:rPr lang="en-GB" sz="1400" b="1" kern="1200" spc="0">
                          <a:solidFill>
                            <a:schemeClr val="bg1">
                              <a:lumMod val="95000"/>
                            </a:schemeClr>
                          </a:solidFill>
                          <a:latin typeface="Arial"/>
                          <a:ea typeface="+mn-ea"/>
                          <a:cs typeface="Arial"/>
                        </a:rPr>
                        <a:t>3 year requirement**</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GB"/>
                    </a:p>
                  </a:txBody>
                  <a:tcPr/>
                </a:tc>
                <a:extLst>
                  <a:ext uri="{0D108BD9-81ED-4DB2-BD59-A6C34878D82A}">
                    <a16:rowId xmlns:a16="http://schemas.microsoft.com/office/drawing/2014/main" val="4224991587"/>
                  </a:ext>
                </a:extLst>
              </a:tr>
              <a:tr h="236789">
                <a:tc vMerge="1">
                  <a:txBody>
                    <a:bodyPr/>
                    <a:lstStyle/>
                    <a:p>
                      <a:pPr algn="ctr">
                        <a:lnSpc>
                          <a:spcPts val="1200"/>
                        </a:lnSpc>
                        <a:spcBef>
                          <a:spcPts val="200"/>
                        </a:spcBef>
                        <a:spcAft>
                          <a:spcPts val="100"/>
                        </a:spcAft>
                      </a:pPr>
                      <a:endParaRPr lang="en-GB" sz="1400" b="1" kern="1200" spc="0">
                        <a:solidFill>
                          <a:schemeClr val="bg1">
                            <a:lumMod val="95000"/>
                          </a:schemeClr>
                        </a:solidFill>
                        <a:latin typeface="Arial" panose="020B0604020202020204" pitchFamily="34" charset="0"/>
                        <a:ea typeface="+mn-ea"/>
                        <a:cs typeface="Arial" panose="020B0604020202020204" pitchFamily="34" charset="0"/>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lnSpc>
                          <a:spcPts val="1200"/>
                        </a:lnSpc>
                        <a:spcBef>
                          <a:spcPts val="200"/>
                        </a:spcBef>
                        <a:spcAft>
                          <a:spcPts val="100"/>
                        </a:spcAft>
                      </a:pPr>
                      <a:endParaRPr lang="en-GB" sz="1400" b="1" kern="1200" spc="0">
                        <a:solidFill>
                          <a:schemeClr val="bg1">
                            <a:lumMod val="95000"/>
                          </a:schemeClr>
                        </a:solidFill>
                        <a:latin typeface="Arial" panose="020B0604020202020204" pitchFamily="34" charset="0"/>
                        <a:ea typeface="+mn-ea"/>
                        <a:cs typeface="Arial" panose="020B0604020202020204" pitchFamily="34" charset="0"/>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marL="0" marR="0" indent="0" algn="ctr" defTabSz="914400" rtl="0" eaLnBrk="1" fontAlgn="auto" latinLnBrk="0" hangingPunct="1">
                        <a:lnSpc>
                          <a:spcPts val="1400"/>
                        </a:lnSpc>
                        <a:spcBef>
                          <a:spcPts val="200"/>
                        </a:spcBef>
                        <a:spcAft>
                          <a:spcPts val="100"/>
                        </a:spcAft>
                        <a:buClrTx/>
                        <a:buSzTx/>
                        <a:buFontTx/>
                        <a:buNone/>
                        <a:tabLst/>
                        <a:defRPr/>
                      </a:pPr>
                      <a:endParaRPr lang="en-GB" sz="1400" b="1" kern="1200" spc="0">
                        <a:solidFill>
                          <a:schemeClr val="bg1">
                            <a:lumMod val="95000"/>
                          </a:schemeClr>
                        </a:solidFill>
                        <a:latin typeface="Arial" panose="020B0604020202020204" pitchFamily="34" charset="0"/>
                        <a:ea typeface="+mn-ea"/>
                        <a:cs typeface="Arial" panose="020B0604020202020204" pitchFamily="34" charset="0"/>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782292" rtl="0" eaLnBrk="1" latinLnBrk="0" hangingPunct="1">
                        <a:lnSpc>
                          <a:spcPts val="1400"/>
                        </a:lnSpc>
                        <a:spcBef>
                          <a:spcPts val="200"/>
                        </a:spcBef>
                        <a:spcAft>
                          <a:spcPts val="100"/>
                        </a:spcAft>
                      </a:pPr>
                      <a:r>
                        <a:rPr lang="en-US" sz="1050" b="1" kern="1200">
                          <a:solidFill>
                            <a:schemeClr val="lt1"/>
                          </a:solidFill>
                          <a:latin typeface="+mn-lt"/>
                          <a:ea typeface="+mn-ea"/>
                          <a:cs typeface="+mn-cs"/>
                        </a:rPr>
                        <a:t>Average</a:t>
                      </a:r>
                      <a:endParaRPr lang="en-GB" sz="1050" b="1" kern="1200">
                        <a:solidFill>
                          <a:schemeClr val="lt1"/>
                        </a:solidFill>
                        <a:latin typeface="+mn-lt"/>
                        <a:ea typeface="+mn-ea"/>
                        <a:cs typeface="+mn-cs"/>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2145F"/>
                    </a:solidFill>
                  </a:tcPr>
                </a:tc>
                <a:tc>
                  <a:txBody>
                    <a:bodyPr/>
                    <a:lstStyle/>
                    <a:p>
                      <a:pPr marL="0" algn="ctr" defTabSz="782292" rtl="0" eaLnBrk="1" latinLnBrk="0" hangingPunct="1">
                        <a:lnSpc>
                          <a:spcPts val="1400"/>
                        </a:lnSpc>
                        <a:spcBef>
                          <a:spcPts val="200"/>
                        </a:spcBef>
                        <a:spcAft>
                          <a:spcPts val="100"/>
                        </a:spcAft>
                      </a:pPr>
                      <a:r>
                        <a:rPr lang="en-US" sz="1050" b="1" kern="1200">
                          <a:solidFill>
                            <a:schemeClr val="lt1"/>
                          </a:solidFill>
                          <a:latin typeface="+mn-lt"/>
                          <a:ea typeface="+mn-ea"/>
                          <a:cs typeface="+mn-cs"/>
                        </a:rPr>
                        <a:t>Peak</a:t>
                      </a:r>
                      <a:endParaRPr lang="en-GB" sz="1050" b="1" kern="1200">
                        <a:solidFill>
                          <a:schemeClr val="lt1"/>
                        </a:solidFill>
                        <a:latin typeface="+mn-lt"/>
                        <a:ea typeface="+mn-ea"/>
                        <a:cs typeface="+mn-cs"/>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2145F"/>
                    </a:solidFill>
                  </a:tcPr>
                </a:tc>
                <a:tc>
                  <a:txBody>
                    <a:bodyPr/>
                    <a:lstStyle/>
                    <a:p>
                      <a:pPr marL="0" algn="ctr" defTabSz="782292" rtl="0" eaLnBrk="1" latinLnBrk="0" hangingPunct="1">
                        <a:lnSpc>
                          <a:spcPts val="1400"/>
                        </a:lnSpc>
                        <a:spcBef>
                          <a:spcPts val="200"/>
                        </a:spcBef>
                        <a:spcAft>
                          <a:spcPts val="100"/>
                        </a:spcAft>
                      </a:pPr>
                      <a:r>
                        <a:rPr lang="en-US" sz="1050" b="1" kern="1200">
                          <a:solidFill>
                            <a:schemeClr val="lt1"/>
                          </a:solidFill>
                          <a:latin typeface="+mn-lt"/>
                          <a:ea typeface="+mn-ea"/>
                          <a:cs typeface="+mn-cs"/>
                        </a:rPr>
                        <a:t>Average</a:t>
                      </a:r>
                      <a:endParaRPr lang="en-GB" sz="1050" b="1" kern="1200">
                        <a:solidFill>
                          <a:schemeClr val="lt1"/>
                        </a:solidFill>
                        <a:latin typeface="+mn-lt"/>
                        <a:ea typeface="+mn-ea"/>
                        <a:cs typeface="+mn-cs"/>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2145F"/>
                    </a:solidFill>
                  </a:tcPr>
                </a:tc>
                <a:tc>
                  <a:txBody>
                    <a:bodyPr/>
                    <a:lstStyle/>
                    <a:p>
                      <a:pPr marL="0" algn="ctr" defTabSz="782292" rtl="0" eaLnBrk="1" latinLnBrk="0" hangingPunct="1">
                        <a:lnSpc>
                          <a:spcPts val="1400"/>
                        </a:lnSpc>
                        <a:spcBef>
                          <a:spcPts val="200"/>
                        </a:spcBef>
                        <a:spcAft>
                          <a:spcPts val="100"/>
                        </a:spcAft>
                      </a:pPr>
                      <a:r>
                        <a:rPr lang="en-US" sz="1050" b="1" kern="1200">
                          <a:solidFill>
                            <a:schemeClr val="lt1"/>
                          </a:solidFill>
                          <a:latin typeface="+mn-lt"/>
                          <a:ea typeface="+mn-ea"/>
                          <a:cs typeface="+mn-cs"/>
                        </a:rPr>
                        <a:t>Peak</a:t>
                      </a:r>
                      <a:endParaRPr lang="en-GB" sz="1050" b="1" kern="1200">
                        <a:solidFill>
                          <a:schemeClr val="lt1"/>
                        </a:solidFill>
                        <a:latin typeface="+mn-lt"/>
                        <a:ea typeface="+mn-ea"/>
                        <a:cs typeface="+mn-cs"/>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2145F"/>
                    </a:solidFill>
                  </a:tcPr>
                </a:tc>
                <a:tc>
                  <a:txBody>
                    <a:bodyPr/>
                    <a:lstStyle/>
                    <a:p>
                      <a:pPr marL="0" algn="ctr" defTabSz="782292" rtl="0" eaLnBrk="1" latinLnBrk="0" hangingPunct="1">
                        <a:lnSpc>
                          <a:spcPts val="1400"/>
                        </a:lnSpc>
                        <a:spcBef>
                          <a:spcPts val="200"/>
                        </a:spcBef>
                        <a:spcAft>
                          <a:spcPts val="100"/>
                        </a:spcAft>
                      </a:pPr>
                      <a:r>
                        <a:rPr lang="en-US" sz="1050" b="1" kern="1200">
                          <a:solidFill>
                            <a:schemeClr val="lt1"/>
                          </a:solidFill>
                          <a:latin typeface="+mn-lt"/>
                          <a:ea typeface="+mn-ea"/>
                          <a:cs typeface="+mn-cs"/>
                        </a:rPr>
                        <a:t>Average</a:t>
                      </a:r>
                      <a:endParaRPr lang="en-GB" sz="1050" b="1" kern="1200">
                        <a:solidFill>
                          <a:schemeClr val="lt1"/>
                        </a:solidFill>
                        <a:latin typeface="+mn-lt"/>
                        <a:ea typeface="+mn-ea"/>
                        <a:cs typeface="+mn-cs"/>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2145F"/>
                    </a:solidFill>
                  </a:tcPr>
                </a:tc>
                <a:tc>
                  <a:txBody>
                    <a:bodyPr/>
                    <a:lstStyle/>
                    <a:p>
                      <a:pPr marL="0" algn="ctr" defTabSz="782292" rtl="0" eaLnBrk="1" latinLnBrk="0" hangingPunct="1">
                        <a:lnSpc>
                          <a:spcPts val="1400"/>
                        </a:lnSpc>
                        <a:spcBef>
                          <a:spcPts val="200"/>
                        </a:spcBef>
                        <a:spcAft>
                          <a:spcPts val="100"/>
                        </a:spcAft>
                      </a:pPr>
                      <a:r>
                        <a:rPr lang="en-US" sz="1050" b="1" kern="1200">
                          <a:solidFill>
                            <a:schemeClr val="lt1"/>
                          </a:solidFill>
                          <a:latin typeface="+mn-lt"/>
                          <a:ea typeface="+mn-ea"/>
                          <a:cs typeface="+mn-cs"/>
                        </a:rPr>
                        <a:t>Peak</a:t>
                      </a:r>
                      <a:endParaRPr lang="en-GB" sz="1050" b="1" kern="1200">
                        <a:solidFill>
                          <a:schemeClr val="lt1"/>
                        </a:solidFill>
                        <a:latin typeface="+mn-lt"/>
                        <a:ea typeface="+mn-ea"/>
                        <a:cs typeface="+mn-cs"/>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2145F"/>
                    </a:solidFill>
                  </a:tcPr>
                </a:tc>
                <a:extLst>
                  <a:ext uri="{0D108BD9-81ED-4DB2-BD59-A6C34878D82A}">
                    <a16:rowId xmlns:a16="http://schemas.microsoft.com/office/drawing/2014/main" val="2735821501"/>
                  </a:ext>
                </a:extLst>
              </a:tr>
              <a:tr h="304769">
                <a:tc rowSpan="3">
                  <a:txBody>
                    <a:bodyPr/>
                    <a:lstStyle/>
                    <a:p>
                      <a:pPr marL="0" marR="0" lvl="0" indent="0" algn="l" defTabSz="782292" rtl="0" eaLnBrk="1" fontAlgn="auto" latinLnBrk="0" hangingPunct="1">
                        <a:lnSpc>
                          <a:spcPct val="100000"/>
                        </a:lnSpc>
                        <a:spcBef>
                          <a:spcPts val="600"/>
                        </a:spcBef>
                        <a:spcAft>
                          <a:spcPts val="100"/>
                        </a:spcAft>
                        <a:buClrTx/>
                        <a:buSzTx/>
                        <a:buFontTx/>
                        <a:buNone/>
                        <a:tabLst/>
                        <a:defRPr/>
                      </a:pPr>
                      <a:r>
                        <a:rPr lang="en-US" sz="1000" b="0" kern="1200">
                          <a:solidFill>
                            <a:schemeClr val="tx2"/>
                          </a:solidFill>
                          <a:latin typeface="+mn-lt"/>
                          <a:ea typeface="+mn-ea"/>
                          <a:cs typeface="Arial"/>
                        </a:rPr>
                        <a:t>MP Production </a:t>
                      </a:r>
                    </a:p>
                    <a:p>
                      <a:pPr marL="0" marR="0" lvl="0" indent="0" algn="l" defTabSz="782292" rtl="0" eaLnBrk="1" fontAlgn="auto" latinLnBrk="0" hangingPunct="1">
                        <a:lnSpc>
                          <a:spcPct val="100000"/>
                        </a:lnSpc>
                        <a:spcBef>
                          <a:spcPts val="600"/>
                        </a:spcBef>
                        <a:spcAft>
                          <a:spcPts val="100"/>
                        </a:spcAft>
                        <a:buClrTx/>
                        <a:buSzTx/>
                        <a:buFontTx/>
                        <a:buNone/>
                        <a:tabLst/>
                        <a:defRPr/>
                      </a:pPr>
                      <a:r>
                        <a:rPr lang="en-US" sz="1000" b="0" kern="1200">
                          <a:solidFill>
                            <a:schemeClr val="tx2"/>
                          </a:solidFill>
                          <a:latin typeface="+mn-lt"/>
                          <a:ea typeface="+mn-ea"/>
                          <a:cs typeface="Arial"/>
                        </a:rPr>
                        <a:t>Manager</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0000"/>
                        </a:lnSpc>
                        <a:spcBef>
                          <a:spcPts val="0"/>
                        </a:spcBef>
                        <a:spcAft>
                          <a:spcPts val="0"/>
                        </a:spcAft>
                      </a:pPr>
                      <a:r>
                        <a:rPr lang="en-GB" sz="1000" b="0" kern="1200">
                          <a:solidFill>
                            <a:schemeClr val="tx2"/>
                          </a:solidFill>
                          <a:latin typeface="+mn-lt"/>
                          <a:ea typeface="+mn-ea"/>
                          <a:cs typeface="Arial"/>
                        </a:rPr>
                        <a:t>Code &amp; Working Storage </a:t>
                      </a:r>
                      <a:r>
                        <a:rPr lang="en-GB" sz="1000" b="1" kern="1200">
                          <a:solidFill>
                            <a:schemeClr val="tx2"/>
                          </a:solidFill>
                          <a:latin typeface="+mn-lt"/>
                          <a:ea typeface="+mn-ea"/>
                          <a:cs typeface="Arial"/>
                        </a:rPr>
                        <a:t>(TB) </a:t>
                      </a:r>
                      <a:endParaRPr lang="en-GB" sz="1000" b="1" kern="1200">
                        <a:solidFill>
                          <a:srgbClr val="FF0000"/>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 n/a</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US" sz="1000" b="0" kern="1200">
                          <a:solidFill>
                            <a:schemeClr val="tx2"/>
                          </a:solidFill>
                          <a:latin typeface="+mn-lt"/>
                          <a:ea typeface="+mn-ea"/>
                          <a:cs typeface="Arial"/>
                        </a:rPr>
                        <a:t>1</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US" sz="1000" b="0" kern="1200">
                          <a:solidFill>
                            <a:schemeClr val="tx2"/>
                          </a:solidFill>
                          <a:latin typeface="+mn-lt"/>
                          <a:ea typeface="+mn-ea"/>
                          <a:cs typeface="Arial"/>
                        </a:rPr>
                        <a:t>2</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US" sz="1000" b="0" kern="1200">
                          <a:solidFill>
                            <a:schemeClr val="tx2"/>
                          </a:solidFill>
                          <a:latin typeface="+mn-lt"/>
                          <a:ea typeface="+mn-ea"/>
                          <a:cs typeface="Arial"/>
                        </a:rPr>
                        <a:t>1</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US" sz="1000" b="0" kern="1200">
                          <a:solidFill>
                            <a:schemeClr val="tx2"/>
                          </a:solidFill>
                          <a:latin typeface="+mn-lt"/>
                          <a:ea typeface="+mn-ea"/>
                          <a:cs typeface="Arial"/>
                        </a:rPr>
                        <a:t>2</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000" b="0" kern="1200">
                          <a:solidFill>
                            <a:schemeClr val="tx2"/>
                          </a:solidFill>
                          <a:latin typeface="+mn-lt"/>
                          <a:ea typeface="+mn-ea"/>
                          <a:cs typeface="Arial"/>
                        </a:rPr>
                        <a:t>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000" b="0" kern="1200">
                          <a:solidFill>
                            <a:schemeClr val="tx2"/>
                          </a:solidFill>
                          <a:latin typeface="+mn-lt"/>
                          <a:ea typeface="+mn-ea"/>
                          <a:cs typeface="Arial"/>
                        </a:rPr>
                        <a:t>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851391"/>
                  </a:ext>
                </a:extLst>
              </a:tr>
              <a:tr h="304769">
                <a:tc vMerge="1">
                  <a:txBody>
                    <a:bodyPr/>
                    <a:lstStyle/>
                    <a:p>
                      <a:pPr>
                        <a:lnSpc>
                          <a:spcPct val="100000"/>
                        </a:lnSpc>
                        <a:spcBef>
                          <a:spcPts val="600"/>
                        </a:spcBef>
                        <a:spcAft>
                          <a:spcPts val="100"/>
                        </a:spcAft>
                      </a:pPr>
                      <a:endParaRPr lang="en-GB" sz="1000" b="0" kern="1200">
                        <a:solidFill>
                          <a:schemeClr val="tx2"/>
                        </a:solidFill>
                        <a:latin typeface="+mn-lt"/>
                        <a:ea typeface="+mn-ea"/>
                        <a:cs typeface="Arial" panose="020B0604020202020204" pitchFamily="34" charset="0"/>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0000"/>
                        </a:lnSpc>
                        <a:spcBef>
                          <a:spcPts val="0"/>
                        </a:spcBef>
                        <a:spcAft>
                          <a:spcPts val="0"/>
                        </a:spcAft>
                      </a:pPr>
                      <a:r>
                        <a:rPr lang="en-GB" sz="1000" b="0" kern="1200">
                          <a:solidFill>
                            <a:schemeClr val="tx2"/>
                          </a:solidFill>
                          <a:latin typeface="+mn-lt"/>
                          <a:ea typeface="+mn-ea"/>
                          <a:cs typeface="Arial"/>
                        </a:rPr>
                        <a:t>Average size of VPF statement (</a:t>
                      </a:r>
                      <a:r>
                        <a:rPr lang="en-GB" sz="1000" b="1" kern="1200">
                          <a:solidFill>
                            <a:schemeClr val="tx2"/>
                          </a:solidFill>
                          <a:latin typeface="+mn-lt"/>
                          <a:ea typeface="+mn-ea"/>
                          <a:cs typeface="Arial"/>
                        </a:rPr>
                        <a:t>Kb</a:t>
                      </a:r>
                      <a:r>
                        <a:rPr lang="en-GB" sz="1000" b="0" kern="1200">
                          <a:solidFill>
                            <a:schemeClr val="tx2"/>
                          </a:solidFill>
                          <a:latin typeface="+mn-lt"/>
                          <a:ea typeface="+mn-ea"/>
                          <a:cs typeface="Arial"/>
                        </a:rPr>
                        <a:t>)*</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n/a</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782292" rtl="0" eaLnBrk="1" fontAlgn="auto" latinLnBrk="0" hangingPunct="1">
                        <a:lnSpc>
                          <a:spcPct val="100000"/>
                        </a:lnSpc>
                        <a:spcBef>
                          <a:spcPts val="600"/>
                        </a:spcBef>
                        <a:spcAft>
                          <a:spcPts val="100"/>
                        </a:spcAft>
                        <a:buClrTx/>
                        <a:buSzTx/>
                        <a:buFontTx/>
                        <a:buNone/>
                        <a:tabLst/>
                        <a:defRPr/>
                      </a:pPr>
                      <a:r>
                        <a:rPr lang="en-GB" sz="1000" b="0" kern="1200" noProof="0">
                          <a:solidFill>
                            <a:schemeClr val="tx2"/>
                          </a:solidFill>
                          <a:latin typeface="+mn-lt"/>
                          <a:ea typeface="+mn-ea"/>
                          <a:cs typeface="Arial"/>
                        </a:rPr>
                        <a:t>235</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782292" rtl="0" eaLnBrk="1" fontAlgn="auto" latinLnBrk="0" hangingPunct="1">
                        <a:lnSpc>
                          <a:spcPct val="100000"/>
                        </a:lnSpc>
                        <a:spcBef>
                          <a:spcPts val="600"/>
                        </a:spcBef>
                        <a:spcAft>
                          <a:spcPts val="100"/>
                        </a:spcAft>
                        <a:buClrTx/>
                        <a:buSzTx/>
                        <a:buFontTx/>
                        <a:buNone/>
                        <a:tabLst/>
                        <a:defRPr/>
                      </a:pPr>
                      <a:r>
                        <a:rPr lang="en-GB" sz="1000" b="0" kern="1200" noProof="0">
                          <a:solidFill>
                            <a:schemeClr val="tx2"/>
                          </a:solidFill>
                          <a:latin typeface="+mn-lt"/>
                          <a:ea typeface="+mn-ea"/>
                          <a:cs typeface="Arial"/>
                        </a:rPr>
                        <a:t>235</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782292" rtl="0" eaLnBrk="1" fontAlgn="auto" latinLnBrk="0" hangingPunct="1">
                        <a:lnSpc>
                          <a:spcPct val="100000"/>
                        </a:lnSpc>
                        <a:spcBef>
                          <a:spcPts val="600"/>
                        </a:spcBef>
                        <a:spcAft>
                          <a:spcPts val="100"/>
                        </a:spcAft>
                        <a:buClrTx/>
                        <a:buSzTx/>
                        <a:buFontTx/>
                        <a:buNone/>
                        <a:tabLst/>
                        <a:defRPr/>
                      </a:pPr>
                      <a:r>
                        <a:rPr lang="en-GB" sz="1000" b="0" kern="1200" noProof="0">
                          <a:solidFill>
                            <a:schemeClr val="tx2"/>
                          </a:solidFill>
                          <a:latin typeface="+mn-lt"/>
                          <a:ea typeface="+mn-ea"/>
                          <a:cs typeface="Arial"/>
                        </a:rPr>
                        <a:t>235</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782292" rtl="0" eaLnBrk="1" fontAlgn="auto" latinLnBrk="0" hangingPunct="1">
                        <a:lnSpc>
                          <a:spcPct val="100000"/>
                        </a:lnSpc>
                        <a:spcBef>
                          <a:spcPts val="600"/>
                        </a:spcBef>
                        <a:spcAft>
                          <a:spcPts val="100"/>
                        </a:spcAft>
                        <a:buClrTx/>
                        <a:buSzTx/>
                        <a:buFontTx/>
                        <a:buNone/>
                        <a:tabLst/>
                        <a:defRPr/>
                      </a:pPr>
                      <a:r>
                        <a:rPr lang="en-GB" sz="1000" b="0" kern="1200" noProof="0">
                          <a:solidFill>
                            <a:schemeClr val="tx2"/>
                          </a:solidFill>
                          <a:latin typeface="+mn-lt"/>
                          <a:ea typeface="+mn-ea"/>
                          <a:cs typeface="Arial"/>
                        </a:rPr>
                        <a:t>235</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000" b="0" kern="1200">
                          <a:solidFill>
                            <a:schemeClr val="tx2"/>
                          </a:solidFill>
                          <a:latin typeface="+mn-lt"/>
                          <a:ea typeface="+mn-ea"/>
                          <a:cs typeface="Arial"/>
                        </a:rPr>
                        <a:t>306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000" b="0" kern="1200">
                          <a:solidFill>
                            <a:schemeClr val="tx2"/>
                          </a:solidFill>
                          <a:latin typeface="+mn-lt"/>
                          <a:ea typeface="+mn-ea"/>
                          <a:cs typeface="Arial"/>
                        </a:rPr>
                        <a:t>306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1787057"/>
                  </a:ext>
                </a:extLst>
              </a:tr>
              <a:tr h="304769">
                <a:tc vMerge="1">
                  <a:txBody>
                    <a:bodyPr/>
                    <a:lstStyle/>
                    <a:p>
                      <a:pPr>
                        <a:lnSpc>
                          <a:spcPct val="100000"/>
                        </a:lnSpc>
                        <a:spcBef>
                          <a:spcPts val="600"/>
                        </a:spcBef>
                        <a:spcAft>
                          <a:spcPts val="100"/>
                        </a:spcAft>
                      </a:pPr>
                      <a:endParaRPr lang="en-GB" sz="1000" b="0" kern="1200">
                        <a:solidFill>
                          <a:schemeClr val="tx2"/>
                        </a:solidFill>
                        <a:latin typeface="+mn-lt"/>
                        <a:ea typeface="+mn-ea"/>
                        <a:cs typeface="Arial" panose="020B0604020202020204" pitchFamily="34" charset="0"/>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0000"/>
                        </a:lnSpc>
                        <a:spcBef>
                          <a:spcPts val="0"/>
                        </a:spcBef>
                        <a:spcAft>
                          <a:spcPts val="0"/>
                        </a:spcAft>
                      </a:pPr>
                      <a:r>
                        <a:rPr lang="en-GB" sz="1000" b="0" kern="1200">
                          <a:solidFill>
                            <a:schemeClr val="tx2"/>
                          </a:solidFill>
                          <a:latin typeface="+mn-lt"/>
                          <a:ea typeface="+mn-ea"/>
                          <a:cs typeface="Arial"/>
                        </a:rPr>
                        <a:t>Average size of PDF statement (</a:t>
                      </a:r>
                      <a:r>
                        <a:rPr lang="en-GB" sz="1000" b="1" kern="1200" err="1">
                          <a:solidFill>
                            <a:schemeClr val="tx2"/>
                          </a:solidFill>
                          <a:latin typeface="+mn-lt"/>
                          <a:ea typeface="+mn-ea"/>
                          <a:cs typeface="Arial"/>
                        </a:rPr>
                        <a:t>Kb</a:t>
                      </a:r>
                      <a:r>
                        <a:rPr lang="en-GB" sz="1000" b="0" kern="1200">
                          <a:solidFill>
                            <a:schemeClr val="tx2"/>
                          </a:solidFill>
                          <a:latin typeface="+mn-lt"/>
                          <a:ea typeface="+mn-ea"/>
                          <a:cs typeface="Arial"/>
                        </a:rPr>
                        <a:t>)*</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n/a</a:t>
                      </a:r>
                      <a:endParaRPr lang="en-GB" sz="1000" b="0" strike="noStrike" kern="1200" baseline="300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201</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201</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201</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201</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000" b="0" kern="1200">
                          <a:solidFill>
                            <a:schemeClr val="tx2"/>
                          </a:solidFill>
                          <a:latin typeface="+mn-lt"/>
                          <a:ea typeface="+mn-ea"/>
                          <a:cs typeface="Arial"/>
                        </a:rPr>
                        <a:t>261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1000" b="0" kern="1200">
                          <a:solidFill>
                            <a:schemeClr val="tx2"/>
                          </a:solidFill>
                          <a:latin typeface="+mn-lt"/>
                          <a:ea typeface="+mn-ea"/>
                          <a:cs typeface="Arial"/>
                        </a:rPr>
                        <a:t>261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1204950"/>
                  </a:ext>
                </a:extLst>
              </a:tr>
              <a:tr h="304769">
                <a:tc rowSpan="3">
                  <a:txBody>
                    <a:bodyPr/>
                    <a:lstStyle/>
                    <a:p>
                      <a:pPr marL="0" marR="0" lvl="0" indent="0" algn="l" rtl="0">
                        <a:lnSpc>
                          <a:spcPct val="100000"/>
                        </a:lnSpc>
                        <a:spcBef>
                          <a:spcPts val="600"/>
                        </a:spcBef>
                        <a:spcAft>
                          <a:spcPts val="100"/>
                        </a:spcAft>
                        <a:buClrTx/>
                        <a:buSzTx/>
                        <a:buFontTx/>
                        <a:buNone/>
                      </a:pPr>
                      <a:r>
                        <a:rPr lang="en-US" sz="1000" b="0" kern="1200">
                          <a:solidFill>
                            <a:schemeClr val="tx2"/>
                          </a:solidFill>
                          <a:latin typeface="+mn-lt"/>
                          <a:ea typeface="+mn-ea"/>
                          <a:cs typeface="Arial"/>
                        </a:rPr>
                        <a:t>Sefas Producer</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0000"/>
                        </a:lnSpc>
                        <a:spcBef>
                          <a:spcPts val="0"/>
                        </a:spcBef>
                        <a:spcAft>
                          <a:spcPts val="0"/>
                        </a:spcAft>
                      </a:pPr>
                      <a:r>
                        <a:rPr lang="en-GB" sz="1000" b="0" kern="1200">
                          <a:solidFill>
                            <a:schemeClr val="tx2"/>
                          </a:solidFill>
                          <a:latin typeface="+mn-lt"/>
                          <a:ea typeface="+mn-ea"/>
                          <a:cs typeface="Arial"/>
                        </a:rPr>
                        <a:t>Working Storage Area </a:t>
                      </a:r>
                      <a:r>
                        <a:rPr lang="en-GB" sz="1000" b="1" kern="1200">
                          <a:solidFill>
                            <a:schemeClr val="tx2"/>
                          </a:solidFill>
                          <a:latin typeface="+mn-lt"/>
                          <a:ea typeface="+mn-ea"/>
                          <a:cs typeface="Arial"/>
                        </a:rPr>
                        <a:t>(TB) </a:t>
                      </a:r>
                      <a:endParaRPr lang="en-GB" sz="1000" b="1" kern="1200">
                        <a:solidFill>
                          <a:srgbClr val="FF0000"/>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lnSpc>
                          <a:spcPct val="100000"/>
                        </a:lnSpc>
                        <a:spcBef>
                          <a:spcPts val="600"/>
                        </a:spcBef>
                        <a:spcAft>
                          <a:spcPts val="100"/>
                        </a:spcAft>
                        <a:buNone/>
                      </a:pPr>
                      <a:r>
                        <a:rPr lang="en-GB" sz="1000" b="0" kern="1200">
                          <a:solidFill>
                            <a:schemeClr val="tx2"/>
                          </a:solidFill>
                          <a:latin typeface="+mn-lt"/>
                          <a:ea typeface="+mn-ea"/>
                          <a:cs typeface="Arial"/>
                        </a:rPr>
                        <a:t> n/a</a:t>
                      </a:r>
                      <a:endParaRPr lang="en-US"/>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lnSpc>
                          <a:spcPct val="100000"/>
                        </a:lnSpc>
                        <a:spcBef>
                          <a:spcPts val="600"/>
                        </a:spcBef>
                        <a:spcAft>
                          <a:spcPts val="100"/>
                        </a:spcAft>
                        <a:buNone/>
                      </a:pPr>
                      <a:r>
                        <a:rPr lang="en-US" sz="1000" b="0" kern="1200">
                          <a:solidFill>
                            <a:schemeClr val="tx2"/>
                          </a:solidFill>
                          <a:latin typeface="+mn-lt"/>
                          <a:ea typeface="+mn-ea"/>
                          <a:cs typeface="Arial"/>
                        </a:rPr>
                        <a:t>2</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lnSpc>
                          <a:spcPct val="100000"/>
                        </a:lnSpc>
                        <a:spcBef>
                          <a:spcPts val="600"/>
                        </a:spcBef>
                        <a:spcAft>
                          <a:spcPts val="100"/>
                        </a:spcAft>
                        <a:buNone/>
                      </a:pPr>
                      <a:r>
                        <a:rPr lang="en-US" sz="1000" b="0" kern="1200">
                          <a:solidFill>
                            <a:schemeClr val="tx2"/>
                          </a:solidFill>
                          <a:latin typeface="+mn-lt"/>
                          <a:ea typeface="+mn-ea"/>
                          <a:cs typeface="Arial"/>
                        </a:rPr>
                        <a:t>3</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lnSpc>
                          <a:spcPct val="100000"/>
                        </a:lnSpc>
                        <a:spcBef>
                          <a:spcPts val="600"/>
                        </a:spcBef>
                        <a:spcAft>
                          <a:spcPts val="100"/>
                        </a:spcAft>
                        <a:buNone/>
                      </a:pPr>
                      <a:r>
                        <a:rPr lang="en-US" sz="1000" b="0" kern="1200">
                          <a:solidFill>
                            <a:schemeClr val="tx2"/>
                          </a:solidFill>
                          <a:latin typeface="+mn-lt"/>
                          <a:ea typeface="+mn-ea"/>
                          <a:cs typeface="Arial"/>
                        </a:rPr>
                        <a:t>2</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ctr">
                        <a:lnSpc>
                          <a:spcPct val="100000"/>
                        </a:lnSpc>
                        <a:spcBef>
                          <a:spcPts val="600"/>
                        </a:spcBef>
                        <a:spcAft>
                          <a:spcPts val="100"/>
                        </a:spcAft>
                        <a:buNone/>
                      </a:pPr>
                      <a:r>
                        <a:rPr lang="en-US" sz="1000" b="0" kern="1200">
                          <a:solidFill>
                            <a:schemeClr val="tx2"/>
                          </a:solidFill>
                          <a:latin typeface="+mn-lt"/>
                          <a:ea typeface="+mn-ea"/>
                          <a:cs typeface="Arial"/>
                        </a:rPr>
                        <a:t>3</a:t>
                      </a: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1034701" rtl="0" eaLnBrk="1" fontAlgn="b" latinLnBrk="0" hangingPunct="1"/>
                      <a:r>
                        <a:rPr lang="en-GB" sz="1000" b="0" kern="1200">
                          <a:solidFill>
                            <a:schemeClr val="tx2"/>
                          </a:solidFill>
                          <a:latin typeface="+mn-lt"/>
                          <a:ea typeface="+mn-ea"/>
                          <a:cs typeface="Arial"/>
                        </a:rPr>
                        <a:t>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1034701" rtl="0" eaLnBrk="1" fontAlgn="b" latinLnBrk="0" hangingPunct="1"/>
                      <a:r>
                        <a:rPr lang="en-GB" sz="1000" b="0" kern="1200">
                          <a:solidFill>
                            <a:schemeClr val="tx2"/>
                          </a:solidFill>
                          <a:latin typeface="+mn-lt"/>
                          <a:ea typeface="+mn-ea"/>
                          <a:cs typeface="Arial"/>
                        </a:rPr>
                        <a:t>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8597816"/>
                  </a:ext>
                </a:extLst>
              </a:tr>
              <a:tr h="304769">
                <a:tc vMerge="1">
                  <a:txBody>
                    <a:bodyPr/>
                    <a:lstStyle/>
                    <a:p>
                      <a:pPr lvl="0">
                        <a:lnSpc>
                          <a:spcPct val="100000"/>
                        </a:lnSpc>
                        <a:spcBef>
                          <a:spcPts val="600"/>
                        </a:spcBef>
                        <a:spcAft>
                          <a:spcPts val="100"/>
                        </a:spcAft>
                        <a:buNone/>
                      </a:pP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0000"/>
                        </a:lnSpc>
                        <a:spcBef>
                          <a:spcPts val="0"/>
                        </a:spcBef>
                        <a:spcAft>
                          <a:spcPts val="0"/>
                        </a:spcAft>
                      </a:pPr>
                      <a:r>
                        <a:rPr lang="en-GB" sz="1000" b="0" kern="1200">
                          <a:solidFill>
                            <a:schemeClr val="tx2"/>
                          </a:solidFill>
                          <a:latin typeface="+mn-lt"/>
                          <a:ea typeface="+mn-ea"/>
                          <a:cs typeface="Arial"/>
                        </a:rPr>
                        <a:t>Average size of AFP statement (</a:t>
                      </a:r>
                      <a:r>
                        <a:rPr lang="en-GB" sz="1000" b="1" kern="1200" err="1">
                          <a:solidFill>
                            <a:schemeClr val="tx2"/>
                          </a:solidFill>
                          <a:latin typeface="+mn-lt"/>
                          <a:ea typeface="+mn-ea"/>
                          <a:cs typeface="Arial"/>
                        </a:rPr>
                        <a:t>Kb</a:t>
                      </a:r>
                      <a:r>
                        <a:rPr lang="en-GB" sz="1000" b="0" kern="1200">
                          <a:solidFill>
                            <a:schemeClr val="tx2"/>
                          </a:solidFill>
                          <a:latin typeface="+mn-lt"/>
                          <a:ea typeface="+mn-ea"/>
                          <a:cs typeface="Arial"/>
                        </a:rPr>
                        <a:t>)*</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n/a</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782292" rtl="0" eaLnBrk="1" fontAlgn="auto" latinLnBrk="0" hangingPunct="1">
                        <a:lnSpc>
                          <a:spcPct val="100000"/>
                        </a:lnSpc>
                        <a:spcBef>
                          <a:spcPts val="600"/>
                        </a:spcBef>
                        <a:spcAft>
                          <a:spcPts val="100"/>
                        </a:spcAft>
                        <a:buClrTx/>
                        <a:buSzTx/>
                        <a:buFontTx/>
                        <a:buNone/>
                        <a:tabLst/>
                        <a:defRPr/>
                      </a:pPr>
                      <a:r>
                        <a:rPr lang="en-GB" sz="1000" b="0" kern="1200" noProof="0">
                          <a:solidFill>
                            <a:schemeClr val="tx2"/>
                          </a:solidFill>
                          <a:latin typeface="+mn-lt"/>
                          <a:ea typeface="+mn-ea"/>
                          <a:cs typeface="Arial"/>
                        </a:rPr>
                        <a:t>235</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782292" rtl="0" eaLnBrk="1" fontAlgn="auto" latinLnBrk="0" hangingPunct="1">
                        <a:lnSpc>
                          <a:spcPct val="100000"/>
                        </a:lnSpc>
                        <a:spcBef>
                          <a:spcPts val="600"/>
                        </a:spcBef>
                        <a:spcAft>
                          <a:spcPts val="100"/>
                        </a:spcAft>
                        <a:buClrTx/>
                        <a:buSzTx/>
                        <a:buFontTx/>
                        <a:buNone/>
                        <a:tabLst/>
                        <a:defRPr/>
                      </a:pPr>
                      <a:r>
                        <a:rPr lang="en-GB" sz="1000" b="0" kern="1200" noProof="0">
                          <a:solidFill>
                            <a:schemeClr val="tx2"/>
                          </a:solidFill>
                          <a:latin typeface="+mn-lt"/>
                          <a:ea typeface="+mn-ea"/>
                          <a:cs typeface="Arial"/>
                        </a:rPr>
                        <a:t>235</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782292" rtl="0" eaLnBrk="1" fontAlgn="auto" latinLnBrk="0" hangingPunct="1">
                        <a:lnSpc>
                          <a:spcPct val="100000"/>
                        </a:lnSpc>
                        <a:spcBef>
                          <a:spcPts val="600"/>
                        </a:spcBef>
                        <a:spcAft>
                          <a:spcPts val="100"/>
                        </a:spcAft>
                        <a:buClrTx/>
                        <a:buSzTx/>
                        <a:buFontTx/>
                        <a:buNone/>
                        <a:tabLst/>
                        <a:defRPr/>
                      </a:pPr>
                      <a:r>
                        <a:rPr lang="en-GB" sz="1000" b="0" kern="1200" noProof="0">
                          <a:solidFill>
                            <a:schemeClr val="tx2"/>
                          </a:solidFill>
                          <a:latin typeface="+mn-lt"/>
                          <a:ea typeface="+mn-ea"/>
                          <a:cs typeface="Arial"/>
                        </a:rPr>
                        <a:t>235</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782292" rtl="0" eaLnBrk="1" fontAlgn="auto" latinLnBrk="0" hangingPunct="1">
                        <a:lnSpc>
                          <a:spcPct val="100000"/>
                        </a:lnSpc>
                        <a:spcBef>
                          <a:spcPts val="600"/>
                        </a:spcBef>
                        <a:spcAft>
                          <a:spcPts val="100"/>
                        </a:spcAft>
                        <a:buClrTx/>
                        <a:buSzTx/>
                        <a:buFontTx/>
                        <a:buNone/>
                        <a:tabLst/>
                        <a:defRPr/>
                      </a:pPr>
                      <a:r>
                        <a:rPr lang="en-GB" sz="1000" b="0" kern="1200" noProof="0">
                          <a:solidFill>
                            <a:schemeClr val="tx2"/>
                          </a:solidFill>
                          <a:latin typeface="+mn-lt"/>
                          <a:ea typeface="+mn-ea"/>
                          <a:cs typeface="Arial"/>
                        </a:rPr>
                        <a:t>235</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1034701" rtl="0" eaLnBrk="1" fontAlgn="b" latinLnBrk="0" hangingPunct="1"/>
                      <a:r>
                        <a:rPr lang="en-GB" sz="1000" b="0" kern="1200">
                          <a:solidFill>
                            <a:schemeClr val="tx2"/>
                          </a:solidFill>
                          <a:latin typeface="+mn-lt"/>
                          <a:ea typeface="+mn-ea"/>
                          <a:cs typeface="Arial"/>
                        </a:rPr>
                        <a:t>306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1034701" rtl="0" eaLnBrk="1" fontAlgn="b" latinLnBrk="0" hangingPunct="1"/>
                      <a:r>
                        <a:rPr lang="en-GB" sz="1000" b="0" kern="1200">
                          <a:solidFill>
                            <a:schemeClr val="tx2"/>
                          </a:solidFill>
                          <a:latin typeface="+mn-lt"/>
                          <a:ea typeface="+mn-ea"/>
                          <a:cs typeface="Arial"/>
                        </a:rPr>
                        <a:t>306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0247974"/>
                  </a:ext>
                </a:extLst>
              </a:tr>
              <a:tr h="304769">
                <a:tc vMerge="1">
                  <a:txBody>
                    <a:bodyPr/>
                    <a:lstStyle/>
                    <a:p>
                      <a:pPr lvl="0">
                        <a:lnSpc>
                          <a:spcPct val="100000"/>
                        </a:lnSpc>
                        <a:spcBef>
                          <a:spcPts val="600"/>
                        </a:spcBef>
                        <a:spcAft>
                          <a:spcPts val="100"/>
                        </a:spcAft>
                        <a:buNone/>
                      </a:pPr>
                      <a:endParaRPr lang="en-GB" sz="1000" b="0" kern="12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lnSpc>
                          <a:spcPct val="100000"/>
                        </a:lnSpc>
                        <a:spcBef>
                          <a:spcPts val="0"/>
                        </a:spcBef>
                        <a:spcAft>
                          <a:spcPts val="0"/>
                        </a:spcAft>
                      </a:pPr>
                      <a:r>
                        <a:rPr lang="en-GB" sz="1000" b="0" kern="1200">
                          <a:solidFill>
                            <a:schemeClr val="tx2"/>
                          </a:solidFill>
                          <a:latin typeface="+mn-lt"/>
                          <a:ea typeface="+mn-ea"/>
                          <a:cs typeface="Arial"/>
                        </a:rPr>
                        <a:t>Average size of PDF statement (</a:t>
                      </a:r>
                      <a:r>
                        <a:rPr lang="en-GB" sz="1000" b="1" kern="1200" err="1">
                          <a:solidFill>
                            <a:schemeClr val="tx2"/>
                          </a:solidFill>
                          <a:latin typeface="+mn-lt"/>
                          <a:ea typeface="+mn-ea"/>
                          <a:cs typeface="Arial"/>
                        </a:rPr>
                        <a:t>Kb</a:t>
                      </a:r>
                      <a:r>
                        <a:rPr lang="en-GB" sz="1000" b="0" kern="1200">
                          <a:solidFill>
                            <a:schemeClr val="tx2"/>
                          </a:solidFill>
                          <a:latin typeface="+mn-lt"/>
                          <a:ea typeface="+mn-ea"/>
                          <a:cs typeface="Arial"/>
                        </a:rPr>
                        <a:t>)*</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n/a</a:t>
                      </a:r>
                      <a:endParaRPr lang="en-GB" sz="1000" b="0" strike="noStrike" kern="1200" baseline="30000">
                        <a:solidFill>
                          <a:schemeClr val="tx2"/>
                        </a:solidFill>
                        <a:latin typeface="+mn-lt"/>
                        <a:ea typeface="+mn-ea"/>
                        <a:cs typeface="Arial"/>
                      </a:endParaRP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201</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201</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201</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00000"/>
                        </a:lnSpc>
                        <a:spcBef>
                          <a:spcPts val="600"/>
                        </a:spcBef>
                        <a:spcAft>
                          <a:spcPts val="100"/>
                        </a:spcAft>
                      </a:pPr>
                      <a:r>
                        <a:rPr lang="en-GB" sz="1000" b="0" kern="1200">
                          <a:solidFill>
                            <a:schemeClr val="tx2"/>
                          </a:solidFill>
                          <a:latin typeface="+mn-lt"/>
                          <a:ea typeface="+mn-ea"/>
                          <a:cs typeface="Arial"/>
                        </a:rPr>
                        <a:t>201</a:t>
                      </a:r>
                    </a:p>
                  </a:txBody>
                  <a:tcPr marT="45692" marB="4569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1034701" rtl="0" eaLnBrk="1" fontAlgn="b" latinLnBrk="0" hangingPunct="1"/>
                      <a:r>
                        <a:rPr lang="en-GB" sz="1000" b="0" kern="1200">
                          <a:solidFill>
                            <a:schemeClr val="tx2"/>
                          </a:solidFill>
                          <a:latin typeface="+mn-lt"/>
                          <a:ea typeface="+mn-ea"/>
                          <a:cs typeface="Arial"/>
                        </a:rPr>
                        <a:t>261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1034701" rtl="0" eaLnBrk="1" fontAlgn="b" latinLnBrk="0" hangingPunct="1"/>
                      <a:r>
                        <a:rPr lang="en-GB" sz="1000" b="0" kern="1200">
                          <a:solidFill>
                            <a:schemeClr val="tx2"/>
                          </a:solidFill>
                          <a:latin typeface="+mn-lt"/>
                          <a:ea typeface="+mn-ea"/>
                          <a:cs typeface="Arial"/>
                        </a:rPr>
                        <a:t>261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37609858"/>
                  </a:ext>
                </a:extLst>
              </a:tr>
            </a:tbl>
          </a:graphicData>
        </a:graphic>
      </p:graphicFrame>
      <p:pic>
        <p:nvPicPr>
          <p:cNvPr id="6" name="Graphic 4" descr="Send">
            <a:extLst>
              <a:ext uri="{FF2B5EF4-FFF2-40B4-BE49-F238E27FC236}">
                <a16:creationId xmlns:a16="http://schemas.microsoft.com/office/drawing/2014/main" id="{5D0BC82E-8620-4D9C-A8DA-A6777EF309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4D18A281-989E-4182-9AC9-59A1C1053A9F}"/>
              </a:ext>
            </a:extLst>
          </p:cNvPr>
          <p:cNvSpPr txBox="1"/>
          <p:nvPr/>
        </p:nvSpPr>
        <p:spPr>
          <a:xfrm>
            <a:off x="492969" y="6609805"/>
            <a:ext cx="9122862" cy="378950"/>
          </a:xfrm>
          <a:prstGeom prst="rect">
            <a:avLst/>
          </a:prstGeom>
          <a:noFill/>
        </p:spPr>
        <p:txBody>
          <a:bodyPr wrap="none" lIns="0" tIns="0" rIns="0" bIns="0" rtlCol="0">
            <a:noAutofit/>
          </a:bodyPr>
          <a:lstStyle/>
          <a:p>
            <a:r>
              <a:rPr lang="en-GB" sz="1100">
                <a:solidFill>
                  <a:schemeClr val="tx2"/>
                </a:solidFill>
                <a:latin typeface="Arial" panose="020B0604020202020204" pitchFamily="34" charset="0"/>
                <a:cs typeface="Arial" panose="020B0604020202020204" pitchFamily="34" charset="0"/>
              </a:rPr>
              <a:t>* Extrapolated size of PDF/AFP based on assumption (AFP - 10 days of data, PDF – based on sample outputs from user folders)</a:t>
            </a:r>
          </a:p>
          <a:p>
            <a:r>
              <a:rPr lang="en-GB" sz="1100">
                <a:solidFill>
                  <a:schemeClr val="tx2"/>
                </a:solidFill>
                <a:latin typeface="Arial" panose="020B0604020202020204" pitchFamily="34" charset="0"/>
                <a:cs typeface="Arial" panose="020B0604020202020204" pitchFamily="34" charset="0"/>
              </a:rPr>
              <a:t>** Extrapolated 3 years stats by an assumption of 30% increase in volume</a:t>
            </a:r>
          </a:p>
        </p:txBody>
      </p:sp>
      <p:sp>
        <p:nvSpPr>
          <p:cNvPr id="9" name="TextBox 8">
            <a:extLst>
              <a:ext uri="{FF2B5EF4-FFF2-40B4-BE49-F238E27FC236}">
                <a16:creationId xmlns:a16="http://schemas.microsoft.com/office/drawing/2014/main" id="{B8B82BC9-7FCD-4BF7-9FF0-DD210F136CAF}"/>
              </a:ext>
            </a:extLst>
          </p:cNvPr>
          <p:cNvSpPr txBox="1"/>
          <p:nvPr/>
        </p:nvSpPr>
        <p:spPr>
          <a:xfrm>
            <a:off x="492969" y="5712436"/>
            <a:ext cx="8943620" cy="613935"/>
          </a:xfrm>
          <a:prstGeom prst="rect">
            <a:avLst/>
          </a:prstGeom>
          <a:noFill/>
        </p:spPr>
        <p:txBody>
          <a:bodyPr wrap="none" lIns="0" tIns="0" rIns="0" bIns="0" rtlCol="0">
            <a:noAutofit/>
          </a:bodyPr>
          <a:lstStyle/>
          <a:p>
            <a:pPr marL="171450" indent="-171450">
              <a:buFont typeface="Arial" panose="020B0604020202020204" pitchFamily="34" charset="0"/>
              <a:buChar char="•"/>
            </a:pPr>
            <a:r>
              <a:rPr lang="en-GB" sz="1100">
                <a:solidFill>
                  <a:schemeClr val="tx2"/>
                </a:solidFill>
                <a:latin typeface="Arial" panose="020B0604020202020204" pitchFamily="34" charset="0"/>
                <a:cs typeface="Arial" panose="020B0604020202020204" pitchFamily="34" charset="0"/>
              </a:rPr>
              <a:t>AFP data information is obtained from Operations team from production environment for 10 days </a:t>
            </a:r>
          </a:p>
          <a:p>
            <a:pPr marL="171450" indent="-171450">
              <a:buFont typeface="Arial" panose="020B0604020202020204" pitchFamily="34" charset="0"/>
              <a:buChar char="•"/>
            </a:pPr>
            <a:r>
              <a:rPr lang="en-GB" sz="1100">
                <a:solidFill>
                  <a:schemeClr val="tx2"/>
                </a:solidFill>
                <a:latin typeface="Arial" panose="020B0604020202020204" pitchFamily="34" charset="0"/>
                <a:cs typeface="Arial" panose="020B0604020202020204" pitchFamily="34" charset="0"/>
              </a:rPr>
              <a:t>PDF data is obtained from Letters admin team from production environment for 10 days. </a:t>
            </a:r>
          </a:p>
          <a:p>
            <a:pPr marL="171450" indent="-171450">
              <a:buFont typeface="Arial" panose="020B0604020202020204" pitchFamily="34" charset="0"/>
              <a:buChar char="•"/>
            </a:pPr>
            <a:r>
              <a:rPr lang="en-GB" sz="1100">
                <a:solidFill>
                  <a:schemeClr val="tx2"/>
                </a:solidFill>
                <a:latin typeface="Arial" panose="020B0604020202020204" pitchFamily="34" charset="0"/>
                <a:cs typeface="Arial" panose="020B0604020202020204" pitchFamily="34" charset="0"/>
              </a:rPr>
              <a:t>Refer appendix (</a:t>
            </a:r>
            <a:r>
              <a:rPr lang="en-GB" altLang="en-US" sz="1100">
                <a:solidFill>
                  <a:schemeClr val="tx2"/>
                </a:solidFill>
                <a:latin typeface="Arial" panose="020B0604020202020204" pitchFamily="34" charset="0"/>
                <a:cs typeface="Arial" panose="020B0604020202020204" pitchFamily="34" charset="0"/>
              </a:rPr>
              <a:t>Capacity, Volumes &amp; Performance) </a:t>
            </a:r>
            <a:r>
              <a:rPr lang="en-GB" sz="1100">
                <a:solidFill>
                  <a:schemeClr val="tx2"/>
                </a:solidFill>
                <a:latin typeface="Arial" panose="020B0604020202020204" pitchFamily="34" charset="0"/>
                <a:cs typeface="Arial" panose="020B0604020202020204" pitchFamily="34" charset="0"/>
              </a:rPr>
              <a:t>for output generation trend.</a:t>
            </a:r>
          </a:p>
        </p:txBody>
      </p:sp>
    </p:spTree>
    <p:extLst>
      <p:ext uri="{BB962C8B-B14F-4D97-AF65-F5344CB8AC3E}">
        <p14:creationId xmlns:p14="http://schemas.microsoft.com/office/powerpoint/2010/main" val="158883956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A2CD6D-F57B-4691-9AF1-07C5CF005C9B}"/>
              </a:ext>
            </a:extLst>
          </p:cNvPr>
          <p:cNvSpPr>
            <a:spLocks noGrp="1"/>
          </p:cNvSpPr>
          <p:nvPr>
            <p:ph sz="quarter" idx="11"/>
          </p:nvPr>
        </p:nvSpPr>
        <p:spPr>
          <a:xfrm>
            <a:off x="486000" y="1369685"/>
            <a:ext cx="9720000" cy="5982091"/>
          </a:xfrm>
        </p:spPr>
        <p:txBody>
          <a:bodyPr/>
          <a:lstStyle/>
          <a:p>
            <a:pPr>
              <a:defRPr/>
            </a:pPr>
            <a:r>
              <a:rPr lang="en-GB" sz="900" b="1" u="sng"/>
              <a:t>Workload Placement Assessment</a:t>
            </a:r>
            <a:r>
              <a:rPr lang="en-GB" sz="900" b="1"/>
              <a:t>  </a:t>
            </a:r>
            <a:r>
              <a:rPr lang="en-GB" sz="900" u="sng">
                <a:hlinkClick r:id="rId2"/>
              </a:rPr>
              <a:t>https://intranet.rbsres01.net/Businesses/Services/Technology/Pages/Cloud-Workload-Placement.aspx</a:t>
            </a:r>
            <a:endParaRPr lang="en-GB" sz="900"/>
          </a:p>
          <a:p>
            <a:pPr>
              <a:defRPr/>
            </a:pPr>
            <a:r>
              <a:rPr lang="en-GB" sz="900"/>
              <a:t>The </a:t>
            </a:r>
            <a:r>
              <a:rPr lang="en-GB" sz="900" u="sng">
                <a:hlinkClick r:id="rId3"/>
              </a:rPr>
              <a:t>Workload Placement Decision Tree</a:t>
            </a:r>
            <a:r>
              <a:rPr lang="en-GB" sz="900"/>
              <a:t> (WPDT) must be used to determine the most appropriate hosting location for the service. If the result of that WDPT analysis is that the service will be hosted internally (e.g. on-premise Private Cloud or other internal environment such as Virtual / Physical Servers or our Mainframe) then there is </a:t>
            </a:r>
            <a:r>
              <a:rPr lang="en-GB" sz="900" b="1" u="sng"/>
              <a:t>no</a:t>
            </a:r>
            <a:r>
              <a:rPr lang="en-GB" sz="900"/>
              <a:t> requirement to complete an associated </a:t>
            </a:r>
            <a:r>
              <a:rPr lang="en-GB" sz="900" u="sng">
                <a:hlinkClick r:id="rId4"/>
              </a:rPr>
              <a:t>Workload Placement Assessment form</a:t>
            </a:r>
            <a:r>
              <a:rPr lang="en-GB" sz="900"/>
              <a:t>, please simply detail the results of the WDPT analysis in the table below. If there is any external Cloud element to the service, then a Workload Placement Assessment form </a:t>
            </a:r>
            <a:r>
              <a:rPr lang="en-GB" sz="900" b="1" u="sng"/>
              <a:t>must</a:t>
            </a:r>
            <a:r>
              <a:rPr lang="en-GB" sz="900"/>
              <a:t> be completed </a:t>
            </a:r>
            <a:r>
              <a:rPr lang="en-GB" sz="900" i="1"/>
              <a:t>and</a:t>
            </a:r>
            <a:r>
              <a:rPr lang="en-GB" sz="900"/>
              <a:t> appropriate details captured in the table below.</a:t>
            </a:r>
            <a:endParaRPr lang="en-GB" sz="900" b="1"/>
          </a:p>
          <a:p>
            <a:pPr marL="171450" lvl="1" indent="-171450">
              <a:defRPr/>
            </a:pPr>
            <a:r>
              <a:rPr lang="en-GB" altLang="en-US" sz="1100" b="1"/>
              <a:t>Key Question : Has a Workload Placement Assessment been approved (if required)? Yes / No / Not Applicable*</a:t>
            </a:r>
          </a:p>
          <a:p>
            <a:pPr>
              <a:defRPr/>
            </a:pPr>
            <a:endParaRPr lang="en-GB" sz="900" b="1" u="sng"/>
          </a:p>
          <a:p>
            <a:pPr>
              <a:defRPr/>
            </a:pPr>
            <a:endParaRPr lang="en-GB" sz="900" b="1" u="sng"/>
          </a:p>
          <a:p>
            <a:pPr>
              <a:defRPr/>
            </a:pPr>
            <a:endParaRPr lang="en-GB" sz="900" b="1" u="sng"/>
          </a:p>
          <a:p>
            <a:pPr>
              <a:defRPr/>
            </a:pPr>
            <a:endParaRPr lang="en-GB" sz="900" b="1" u="sng"/>
          </a:p>
          <a:p>
            <a:pPr>
              <a:defRPr/>
            </a:pPr>
            <a:endParaRPr lang="en-GB" sz="900" b="1" u="sng"/>
          </a:p>
          <a:p>
            <a:pPr>
              <a:defRPr/>
            </a:pPr>
            <a:r>
              <a:rPr lang="en-GB" sz="900" b="1" u="sng"/>
              <a:t>Technology Governance Framework</a:t>
            </a:r>
          </a:p>
          <a:p>
            <a:pPr>
              <a:defRPr/>
            </a:pPr>
            <a:r>
              <a:rPr lang="en-GB" sz="900"/>
              <a:t>The Domain-aligned Architect or Engineer </a:t>
            </a:r>
            <a:r>
              <a:rPr lang="en-GB" sz="900" b="1" u="sng"/>
              <a:t>MUST</a:t>
            </a:r>
            <a:r>
              <a:rPr lang="en-GB" sz="900"/>
              <a:t> follow the </a:t>
            </a:r>
            <a:r>
              <a:rPr lang="en-GB" sz="900" u="sng">
                <a:hlinkClick r:id="rId5" action="ppaction://hlinksldjump"/>
              </a:rPr>
              <a:t>CTORB Scorecard in the Appendix</a:t>
            </a:r>
            <a:r>
              <a:rPr lang="en-GB" sz="900"/>
              <a:t> at least once for this design at design completion (a final scoring is part of the audit trail) , but scoring can be performed iteratively during design or whenever design issues arise. Please record use of the Scorecard in the table below , ensuring that at least one scoring is performed at design completion. Additional rows (with dates) can be inserted. Any single No answer from the Scorecard means the overall response to the framework compliance Key Question must be No. A “No” response to the Key Question means that a Referral to Governance must be made. See ‘Making a Referral'.</a:t>
            </a:r>
          </a:p>
          <a:p>
            <a:pPr marL="171450" indent="-171450">
              <a:buFont typeface="Arial" panose="020B0604020202020204" pitchFamily="34" charset="0"/>
              <a:buChar char="•"/>
              <a:defRPr/>
            </a:pPr>
            <a:r>
              <a:rPr lang="en-GB" sz="1100" b="1"/>
              <a:t>Key Question : Does this design comply with the Technology Governance Framework?  Yes / No* </a:t>
            </a:r>
            <a:r>
              <a:rPr lang="en-GB" sz="1000" i="1">
                <a:solidFill>
                  <a:schemeClr val="bg1">
                    <a:lumMod val="50000"/>
                  </a:schemeClr>
                </a:solidFill>
              </a:rPr>
              <a:t>(Refer Appendix: CTORB Scorecard)</a:t>
            </a:r>
            <a:endParaRPr lang="en-GB" sz="1100" i="1">
              <a:solidFill>
                <a:schemeClr val="bg1">
                  <a:lumMod val="50000"/>
                </a:schemeClr>
              </a:solidFill>
            </a:endParaRPr>
          </a:p>
          <a:p>
            <a:pPr marL="0" lvl="1" indent="0">
              <a:buFont typeface="Wingdings" panose="05000000000000000000" pitchFamily="2" charset="2"/>
              <a:buNone/>
              <a:defRPr/>
            </a:pPr>
            <a:endParaRPr lang="en-GB" altLang="en-US" sz="900">
              <a:latin typeface="Segoe UI" panose="020B0502040204020203" pitchFamily="34" charset="0"/>
            </a:endParaRPr>
          </a:p>
          <a:p>
            <a:pPr marL="0" lvl="1" indent="0">
              <a:buFont typeface="Wingdings" panose="05000000000000000000" pitchFamily="2" charset="2"/>
              <a:buNone/>
              <a:defRPr/>
            </a:pPr>
            <a:endParaRPr lang="en-GB" sz="1200" b="1"/>
          </a:p>
          <a:p>
            <a:pPr marL="0" lvl="1" indent="0">
              <a:spcBef>
                <a:spcPts val="36"/>
              </a:spcBef>
              <a:buFont typeface="Wingdings" panose="05000000000000000000" pitchFamily="2" charset="2"/>
              <a:buNone/>
              <a:defRPr/>
            </a:pPr>
            <a:endParaRPr lang="en-GB" sz="1200" b="1"/>
          </a:p>
          <a:p>
            <a:pPr marL="0" lvl="1" indent="0">
              <a:spcBef>
                <a:spcPts val="36"/>
              </a:spcBef>
              <a:buFont typeface="Wingdings" panose="05000000000000000000" pitchFamily="2" charset="2"/>
              <a:buNone/>
              <a:defRPr/>
            </a:pPr>
            <a:endParaRPr lang="en-GB" sz="1200" b="1"/>
          </a:p>
          <a:p>
            <a:pPr>
              <a:defRPr/>
            </a:pPr>
            <a:endParaRPr lang="en-GB" sz="900" b="1" u="sng"/>
          </a:p>
          <a:p>
            <a:pPr>
              <a:defRPr/>
            </a:pPr>
            <a:endParaRPr lang="en-GB" sz="900" b="1" u="sng"/>
          </a:p>
          <a:p>
            <a:pPr>
              <a:defRPr/>
            </a:pPr>
            <a:r>
              <a:rPr lang="en-GB" sz="900" b="1" u="sng"/>
              <a:t>Making a Referral</a:t>
            </a:r>
          </a:p>
          <a:p>
            <a:pPr>
              <a:defRPr/>
            </a:pPr>
            <a:r>
              <a:rPr lang="en-GB" sz="900"/>
              <a:t>A No answer to either of the </a:t>
            </a:r>
            <a:r>
              <a:rPr lang="en-GB" sz="900" i="1"/>
              <a:t>above</a:t>
            </a:r>
            <a:r>
              <a:rPr lang="en-GB" sz="900"/>
              <a:t> Key Questions means the Design </a:t>
            </a:r>
            <a:r>
              <a:rPr lang="en-GB" sz="900" u="sng"/>
              <a:t>MUST</a:t>
            </a:r>
            <a:r>
              <a:rPr lang="en-GB" sz="900"/>
              <a:t> be reviewed and approved at the </a:t>
            </a:r>
            <a:r>
              <a:rPr lang="en-GB" sz="900">
                <a:hlinkClick r:id="rId6"/>
              </a:rPr>
              <a:t>CTO Review Board </a:t>
            </a:r>
            <a:r>
              <a:rPr lang="en-GB" sz="900"/>
              <a:t>(CTORB) . Please follow the process for an identified non-compliance </a:t>
            </a:r>
            <a:r>
              <a:rPr lang="en-GB" sz="900">
                <a:hlinkClick r:id="rId7"/>
              </a:rPr>
              <a:t>Infrastructure Design Governance Referral - Hosting Solutions - Confluence (rbsgrp.net)</a:t>
            </a:r>
            <a:r>
              <a:rPr lang="en-GB" sz="900"/>
              <a:t> .</a:t>
            </a:r>
            <a:br>
              <a:rPr lang="en-GB" sz="900"/>
            </a:br>
            <a:r>
              <a:rPr lang="en-GB" sz="900"/>
              <a:t>Referrals and their outcomes MUST be recorded in the Design Review section of the </a:t>
            </a:r>
            <a:r>
              <a:rPr lang="en-GB" sz="900">
                <a:hlinkClick r:id="rId8" action="ppaction://hlinksldjump"/>
              </a:rPr>
              <a:t>HLSD </a:t>
            </a:r>
            <a:r>
              <a:rPr lang="en-GB" sz="900" u="sng">
                <a:hlinkClick r:id="rId8" action="ppaction://hlinksldjump"/>
              </a:rPr>
              <a:t>Governance History</a:t>
            </a:r>
            <a:r>
              <a:rPr lang="en-GB" sz="900"/>
              <a:t> as part of the audit trail.</a:t>
            </a:r>
            <a:endParaRPr lang="en-GB" sz="900" b="1" u="sng"/>
          </a:p>
          <a:p>
            <a:pPr marL="0" lvl="1" indent="0">
              <a:buFont typeface="Wingdings" panose="05000000000000000000" pitchFamily="2" charset="2"/>
              <a:buNone/>
              <a:defRPr/>
            </a:pPr>
            <a:endParaRPr lang="en-GB" altLang="en-US" sz="900"/>
          </a:p>
          <a:p>
            <a:pPr>
              <a:spcBef>
                <a:spcPts val="0"/>
              </a:spcBef>
            </a:pPr>
            <a:r>
              <a:rPr lang="en-GB" sz="900" b="1" u="sng"/>
              <a:t>Design Assurance Conclusion</a:t>
            </a:r>
          </a:p>
          <a:p>
            <a:pPr>
              <a:spcBef>
                <a:spcPts val="0"/>
              </a:spcBef>
            </a:pPr>
            <a:r>
              <a:rPr lang="en-GB" sz="900" b="1"/>
              <a:t>* If after iterative design any of the Key Question answers remains as No, the design is not within CTO Governance.</a:t>
            </a:r>
            <a:endParaRPr lang="en-GB" sz="1400"/>
          </a:p>
        </p:txBody>
      </p:sp>
      <p:sp>
        <p:nvSpPr>
          <p:cNvPr id="3" name="Slide Number Placeholder 2">
            <a:extLst>
              <a:ext uri="{FF2B5EF4-FFF2-40B4-BE49-F238E27FC236}">
                <a16:creationId xmlns:a16="http://schemas.microsoft.com/office/drawing/2014/main" id="{2A31476F-9FA1-4ACD-8196-362DD88368E2}"/>
              </a:ext>
            </a:extLst>
          </p:cNvPr>
          <p:cNvSpPr>
            <a:spLocks noGrp="1"/>
          </p:cNvSpPr>
          <p:nvPr>
            <p:ph type="sldNum" sz="quarter" idx="10"/>
          </p:nvPr>
        </p:nvSpPr>
        <p:spPr/>
        <p:txBody>
          <a:bodyPr/>
          <a:lstStyle/>
          <a:p>
            <a:fld id="{08BDDC8D-36E9-467E-8CF1-750845950A7F}" type="slidenum">
              <a:rPr lang="en-GB" smtClean="0"/>
              <a:pPr/>
              <a:t>58</a:t>
            </a:fld>
            <a:endParaRPr lang="en-GB"/>
          </a:p>
        </p:txBody>
      </p:sp>
      <p:sp>
        <p:nvSpPr>
          <p:cNvPr id="4" name="Title 3">
            <a:extLst>
              <a:ext uri="{FF2B5EF4-FFF2-40B4-BE49-F238E27FC236}">
                <a16:creationId xmlns:a16="http://schemas.microsoft.com/office/drawing/2014/main" id="{D75B19CF-52FE-45DF-B8D1-E60E418440A5}"/>
              </a:ext>
            </a:extLst>
          </p:cNvPr>
          <p:cNvSpPr>
            <a:spLocks noGrp="1"/>
          </p:cNvSpPr>
          <p:nvPr>
            <p:ph type="title"/>
          </p:nvPr>
        </p:nvSpPr>
        <p:spPr/>
        <p:txBody>
          <a:bodyPr/>
          <a:lstStyle/>
          <a:p>
            <a:r>
              <a:rPr lang="en-GB" altLang="en-US"/>
              <a:t>Design: Design Assurance</a:t>
            </a:r>
            <a:endParaRPr lang="en-GB">
              <a:solidFill>
                <a:srgbClr val="FF0000"/>
              </a:solidFill>
            </a:endParaRPr>
          </a:p>
        </p:txBody>
      </p:sp>
      <p:pic>
        <p:nvPicPr>
          <p:cNvPr id="6" name="Graphic 4" descr="Send">
            <a:extLst>
              <a:ext uri="{FF2B5EF4-FFF2-40B4-BE49-F238E27FC236}">
                <a16:creationId xmlns:a16="http://schemas.microsoft.com/office/drawing/2014/main" id="{107CE7FE-72A4-4587-93BE-83D04FBDC20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9" name="Table 8">
            <a:extLst>
              <a:ext uri="{FF2B5EF4-FFF2-40B4-BE49-F238E27FC236}">
                <a16:creationId xmlns:a16="http://schemas.microsoft.com/office/drawing/2014/main" id="{2B5CD55A-2FB2-4F41-876A-E7C856550118}"/>
              </a:ext>
            </a:extLst>
          </p:cNvPr>
          <p:cNvGraphicFramePr>
            <a:graphicFrameLocks noGrp="1"/>
          </p:cNvGraphicFramePr>
          <p:nvPr>
            <p:extLst>
              <p:ext uri="{D42A27DB-BD31-4B8C-83A1-F6EECF244321}">
                <p14:modId xmlns:p14="http://schemas.microsoft.com/office/powerpoint/2010/main" val="3653723919"/>
              </p:ext>
            </p:extLst>
          </p:nvPr>
        </p:nvGraphicFramePr>
        <p:xfrm>
          <a:off x="486000" y="4787323"/>
          <a:ext cx="9445625" cy="601795"/>
        </p:xfrm>
        <a:graphic>
          <a:graphicData uri="http://schemas.openxmlformats.org/drawingml/2006/table">
            <a:tbl>
              <a:tblPr firstRow="1" firstCol="1" bandRow="1">
                <a:tableStyleId>{BC89EF96-8CEA-46FF-86C4-4CE0E7609802}</a:tableStyleId>
              </a:tblPr>
              <a:tblGrid>
                <a:gridCol w="2361262">
                  <a:extLst>
                    <a:ext uri="{9D8B030D-6E8A-4147-A177-3AD203B41FA5}">
                      <a16:colId xmlns:a16="http://schemas.microsoft.com/office/drawing/2014/main" val="2710468580"/>
                    </a:ext>
                  </a:extLst>
                </a:gridCol>
                <a:gridCol w="2361262">
                  <a:extLst>
                    <a:ext uri="{9D8B030D-6E8A-4147-A177-3AD203B41FA5}">
                      <a16:colId xmlns:a16="http://schemas.microsoft.com/office/drawing/2014/main" val="3030156258"/>
                    </a:ext>
                  </a:extLst>
                </a:gridCol>
                <a:gridCol w="2292611">
                  <a:extLst>
                    <a:ext uri="{9D8B030D-6E8A-4147-A177-3AD203B41FA5}">
                      <a16:colId xmlns:a16="http://schemas.microsoft.com/office/drawing/2014/main" val="4102445307"/>
                    </a:ext>
                  </a:extLst>
                </a:gridCol>
                <a:gridCol w="2430490">
                  <a:extLst>
                    <a:ext uri="{9D8B030D-6E8A-4147-A177-3AD203B41FA5}">
                      <a16:colId xmlns:a16="http://schemas.microsoft.com/office/drawing/2014/main" val="3767537142"/>
                    </a:ext>
                  </a:extLst>
                </a:gridCol>
              </a:tblGrid>
              <a:tr h="329895">
                <a:tc>
                  <a:txBody>
                    <a:bodyPr/>
                    <a:lstStyle/>
                    <a:p>
                      <a:pPr marL="0" algn="ctr" defTabSz="914400" rtl="0" eaLnBrk="1" latinLnBrk="0" hangingPunct="1">
                        <a:lnSpc>
                          <a:spcPts val="1200"/>
                        </a:lnSpc>
                        <a:spcBef>
                          <a:spcPts val="200"/>
                        </a:spcBef>
                        <a:spcAft>
                          <a:spcPts val="100"/>
                        </a:spcAft>
                      </a:pPr>
                      <a:r>
                        <a:rPr lang="en-GB" sz="900" b="1" kern="1200" spc="0">
                          <a:solidFill>
                            <a:schemeClr val="bg1">
                              <a:lumMod val="95000"/>
                            </a:schemeClr>
                          </a:solidFill>
                          <a:latin typeface="Arial" panose="020B0604020202020204" pitchFamily="34" charset="0"/>
                          <a:ea typeface="+mn-ea"/>
                          <a:cs typeface="Arial" panose="020B0604020202020204" pitchFamily="34" charset="0"/>
                        </a:rPr>
                        <a:t>Date of CTORB Scoring</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marL="0" algn="ctr" defTabSz="914400" rtl="0" eaLnBrk="1" latinLnBrk="0" hangingPunct="1">
                        <a:lnSpc>
                          <a:spcPts val="1200"/>
                        </a:lnSpc>
                        <a:spcBef>
                          <a:spcPts val="200"/>
                        </a:spcBef>
                        <a:spcAft>
                          <a:spcPts val="100"/>
                        </a:spcAft>
                      </a:pPr>
                      <a:r>
                        <a:rPr lang="en-GB" sz="900" b="1" i="0">
                          <a:solidFill>
                            <a:schemeClr val="bg1"/>
                          </a:solidFill>
                          <a:effectLst/>
                          <a:latin typeface="-apple-system"/>
                        </a:rPr>
                        <a:t>Aligned with Workload Placement Strategy ?</a:t>
                      </a:r>
                      <a:endParaRPr lang="en-GB" sz="900" b="1" kern="1200" spc="0">
                        <a:solidFill>
                          <a:schemeClr val="bg1"/>
                        </a:solidFill>
                        <a:latin typeface="Arial" panose="020B0604020202020204" pitchFamily="34" charset="0"/>
                        <a:ea typeface="+mn-ea"/>
                        <a:cs typeface="Arial" panose="020B0604020202020204" pitchFamily="34" charset="0"/>
                      </a:endParaRPr>
                    </a:p>
                  </a:txBody>
                  <a:tcPr marL="83074" marR="83074" marT="41543" marB="4154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marL="0" algn="ctr" defTabSz="914400" rtl="0" eaLnBrk="1" latinLnBrk="0" hangingPunct="1">
                        <a:lnSpc>
                          <a:spcPts val="1200"/>
                        </a:lnSpc>
                        <a:spcBef>
                          <a:spcPts val="200"/>
                        </a:spcBef>
                        <a:spcAft>
                          <a:spcPts val="100"/>
                        </a:spcAft>
                      </a:pPr>
                      <a:r>
                        <a:rPr lang="en-GB" sz="900" b="1" i="0">
                          <a:solidFill>
                            <a:schemeClr val="bg1"/>
                          </a:solidFill>
                          <a:effectLst/>
                          <a:latin typeface="-apple-system"/>
                        </a:rPr>
                        <a:t>Uses a known/good Infrastructure configuration ?</a:t>
                      </a:r>
                      <a:endParaRPr lang="en-GB" sz="900" b="1" kern="1200" spc="0">
                        <a:solidFill>
                          <a:schemeClr val="bg1"/>
                        </a:solidFill>
                        <a:latin typeface="Arial" panose="020B0604020202020204" pitchFamily="34" charset="0"/>
                        <a:ea typeface="+mn-ea"/>
                        <a:cs typeface="Arial" panose="020B0604020202020204" pitchFamily="34" charset="0"/>
                      </a:endParaRPr>
                    </a:p>
                  </a:txBody>
                  <a:tcPr marL="83074" marR="83074" marT="41543" marB="4154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marL="0" algn="ctr" defTabSz="914400" rtl="0" eaLnBrk="1" latinLnBrk="0" hangingPunct="1">
                        <a:lnSpc>
                          <a:spcPts val="1200"/>
                        </a:lnSpc>
                        <a:spcBef>
                          <a:spcPts val="200"/>
                        </a:spcBef>
                        <a:spcAft>
                          <a:spcPts val="100"/>
                        </a:spcAft>
                      </a:pPr>
                      <a:r>
                        <a:rPr lang="en-GB" sz="900" b="1" i="0">
                          <a:solidFill>
                            <a:schemeClr val="bg1"/>
                          </a:solidFill>
                          <a:effectLst/>
                          <a:latin typeface="-apple-system"/>
                        </a:rPr>
                        <a:t>Uses existing/supported Infrastructure products ?</a:t>
                      </a:r>
                      <a:endParaRPr lang="en-GB" sz="900" b="1" kern="1200" spc="0">
                        <a:solidFill>
                          <a:schemeClr val="bg1"/>
                        </a:solidFill>
                        <a:latin typeface="Arial" panose="020B0604020202020204" pitchFamily="34" charset="0"/>
                        <a:ea typeface="+mn-ea"/>
                        <a:cs typeface="Arial" panose="020B0604020202020204" pitchFamily="34" charset="0"/>
                      </a:endParaRPr>
                    </a:p>
                  </a:txBody>
                  <a:tcPr marL="83074" marR="83074" marT="41543" marB="4154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2618782446"/>
                  </a:ext>
                </a:extLst>
              </a:tr>
              <a:tr h="222735">
                <a:tc>
                  <a:txBody>
                    <a:bodyPr/>
                    <a:lstStyle/>
                    <a:p>
                      <a:pPr algn="ctr">
                        <a:spcAft>
                          <a:spcPts val="0"/>
                        </a:spcAft>
                      </a:pPr>
                      <a:r>
                        <a:rPr lang="en-IN" sz="900" b="1" i="1" kern="1200" baseline="0">
                          <a:solidFill>
                            <a:schemeClr val="bg1">
                              <a:lumMod val="50000"/>
                            </a:schemeClr>
                          </a:solidFill>
                          <a:latin typeface="RN House Sans Regular" panose="020B0504020203020204" pitchFamily="34" charset="0"/>
                          <a:ea typeface="+mn-ea"/>
                          <a:cs typeface="+mn-cs"/>
                        </a:rPr>
                        <a:t>08/02/2022</a:t>
                      </a:r>
                      <a:endParaRPr lang="en-GB" sz="900" b="1" i="1" kern="1200" baseline="0">
                        <a:solidFill>
                          <a:schemeClr val="bg1">
                            <a:lumMod val="50000"/>
                          </a:schemeClr>
                        </a:solidFill>
                        <a:latin typeface="RN House Sans Regular" panose="020B0504020203020204" pitchFamily="34" charset="0"/>
                        <a:ea typeface="+mn-ea"/>
                        <a:cs typeface="+mn-cs"/>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Aft>
                          <a:spcPts val="0"/>
                        </a:spcAft>
                      </a:pPr>
                      <a:r>
                        <a:rPr lang="en-IN" sz="900" kern="1200" baseline="0">
                          <a:solidFill>
                            <a:schemeClr val="tx2"/>
                          </a:solidFill>
                          <a:latin typeface="RN House Sans Regular" panose="020B0504020203020204" pitchFamily="34" charset="0"/>
                          <a:ea typeface="+mn-ea"/>
                          <a:cs typeface="+mn-cs"/>
                        </a:rPr>
                        <a:t>Yes</a:t>
                      </a:r>
                      <a:endParaRPr lang="en-GB" sz="900" kern="1200" baseline="0">
                        <a:solidFill>
                          <a:schemeClr val="tx2"/>
                        </a:solidFill>
                        <a:latin typeface="RN House Sans Regular" panose="020B0504020203020204" pitchFamily="34" charset="0"/>
                        <a:ea typeface="+mn-ea"/>
                        <a:cs typeface="+mn-cs"/>
                      </a:endParaRPr>
                    </a:p>
                  </a:txBody>
                  <a:tcPr marL="83074" marR="83074" marT="41543" marB="4154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Aft>
                          <a:spcPts val="0"/>
                        </a:spcAft>
                      </a:pPr>
                      <a:r>
                        <a:rPr lang="en-GB" sz="900" kern="1200" baseline="0">
                          <a:solidFill>
                            <a:schemeClr val="tx2"/>
                          </a:solidFill>
                          <a:latin typeface="RN House Sans Regular" panose="020B0504020203020204" pitchFamily="34" charset="0"/>
                          <a:ea typeface="+mn-ea"/>
                          <a:cs typeface="+mn-cs"/>
                        </a:rPr>
                        <a:t>Yes</a:t>
                      </a:r>
                    </a:p>
                  </a:txBody>
                  <a:tcPr marL="83074" marR="83074" marT="41543" marB="4154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Aft>
                          <a:spcPts val="0"/>
                        </a:spcAft>
                      </a:pPr>
                      <a:r>
                        <a:rPr lang="en-GB" sz="900" kern="1200" baseline="0">
                          <a:solidFill>
                            <a:schemeClr val="tx2"/>
                          </a:solidFill>
                          <a:latin typeface="RN House Sans Regular" panose="020B0504020203020204" pitchFamily="34" charset="0"/>
                          <a:ea typeface="+mn-ea"/>
                          <a:cs typeface="+mn-cs"/>
                        </a:rPr>
                        <a:t>Yes</a:t>
                      </a:r>
                    </a:p>
                  </a:txBody>
                  <a:tcPr marL="83074" marR="83074" marT="41543" marB="4154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08795670"/>
                  </a:ext>
                </a:extLst>
              </a:tr>
            </a:tbl>
          </a:graphicData>
        </a:graphic>
      </p:graphicFrame>
      <p:graphicFrame>
        <p:nvGraphicFramePr>
          <p:cNvPr id="10" name="Table 9">
            <a:extLst>
              <a:ext uri="{FF2B5EF4-FFF2-40B4-BE49-F238E27FC236}">
                <a16:creationId xmlns:a16="http://schemas.microsoft.com/office/drawing/2014/main" id="{73ED785F-4A82-4EF7-8C62-A0959D99E1EA}"/>
              </a:ext>
            </a:extLst>
          </p:cNvPr>
          <p:cNvGraphicFramePr>
            <a:graphicFrameLocks noGrp="1"/>
          </p:cNvGraphicFramePr>
          <p:nvPr>
            <p:extLst>
              <p:ext uri="{D42A27DB-BD31-4B8C-83A1-F6EECF244321}">
                <p14:modId xmlns:p14="http://schemas.microsoft.com/office/powerpoint/2010/main" val="134685186"/>
              </p:ext>
            </p:extLst>
          </p:nvPr>
        </p:nvGraphicFramePr>
        <p:xfrm>
          <a:off x="485999" y="2535251"/>
          <a:ext cx="9445625" cy="819420"/>
        </p:xfrm>
        <a:graphic>
          <a:graphicData uri="http://schemas.openxmlformats.org/drawingml/2006/table">
            <a:tbl>
              <a:tblPr firstRow="1" firstCol="1" bandRow="1">
                <a:tableStyleId>{BC89EF96-8CEA-46FF-86C4-4CE0E7609802}</a:tableStyleId>
              </a:tblPr>
              <a:tblGrid>
                <a:gridCol w="2361262">
                  <a:extLst>
                    <a:ext uri="{9D8B030D-6E8A-4147-A177-3AD203B41FA5}">
                      <a16:colId xmlns:a16="http://schemas.microsoft.com/office/drawing/2014/main" val="2710468580"/>
                    </a:ext>
                  </a:extLst>
                </a:gridCol>
                <a:gridCol w="2361262">
                  <a:extLst>
                    <a:ext uri="{9D8B030D-6E8A-4147-A177-3AD203B41FA5}">
                      <a16:colId xmlns:a16="http://schemas.microsoft.com/office/drawing/2014/main" val="3030156258"/>
                    </a:ext>
                  </a:extLst>
                </a:gridCol>
                <a:gridCol w="2292611">
                  <a:extLst>
                    <a:ext uri="{9D8B030D-6E8A-4147-A177-3AD203B41FA5}">
                      <a16:colId xmlns:a16="http://schemas.microsoft.com/office/drawing/2014/main" val="4102445307"/>
                    </a:ext>
                  </a:extLst>
                </a:gridCol>
                <a:gridCol w="2430490">
                  <a:extLst>
                    <a:ext uri="{9D8B030D-6E8A-4147-A177-3AD203B41FA5}">
                      <a16:colId xmlns:a16="http://schemas.microsoft.com/office/drawing/2014/main" val="3767537142"/>
                    </a:ext>
                  </a:extLst>
                </a:gridCol>
              </a:tblGrid>
              <a:tr h="270780">
                <a:tc>
                  <a:txBody>
                    <a:bodyPr/>
                    <a:lstStyle/>
                    <a:p>
                      <a:pPr marL="0" algn="ctr" defTabSz="914400" rtl="0" eaLnBrk="1" latinLnBrk="0" hangingPunct="1">
                        <a:lnSpc>
                          <a:spcPts val="1200"/>
                        </a:lnSpc>
                        <a:spcBef>
                          <a:spcPts val="200"/>
                        </a:spcBef>
                        <a:spcAft>
                          <a:spcPts val="100"/>
                        </a:spcAft>
                      </a:pPr>
                      <a:r>
                        <a:rPr lang="en-GB" sz="900" b="1" kern="1200" spc="0">
                          <a:solidFill>
                            <a:schemeClr val="bg1">
                              <a:lumMod val="95000"/>
                            </a:schemeClr>
                          </a:solidFill>
                          <a:latin typeface="Arial" panose="020B0604020202020204" pitchFamily="34" charset="0"/>
                          <a:ea typeface="+mn-ea"/>
                          <a:cs typeface="Arial" panose="020B0604020202020204" pitchFamily="34" charset="0"/>
                        </a:rPr>
                        <a:t>WPDT Analysis Outcome</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marL="0" algn="ctr" defTabSz="914400" rtl="0" eaLnBrk="1" latinLnBrk="0" hangingPunct="1">
                        <a:lnSpc>
                          <a:spcPts val="1200"/>
                        </a:lnSpc>
                        <a:spcBef>
                          <a:spcPts val="200"/>
                        </a:spcBef>
                        <a:spcAft>
                          <a:spcPts val="100"/>
                        </a:spcAft>
                      </a:pPr>
                      <a:r>
                        <a:rPr lang="en-GB" sz="900" b="1" kern="1200" spc="0">
                          <a:solidFill>
                            <a:schemeClr val="bg1">
                              <a:lumMod val="95000"/>
                            </a:schemeClr>
                          </a:solidFill>
                          <a:latin typeface="Arial" panose="020B0604020202020204" pitchFamily="34" charset="0"/>
                          <a:ea typeface="+mn-ea"/>
                          <a:cs typeface="Arial" panose="020B0604020202020204" pitchFamily="34" charset="0"/>
                        </a:rPr>
                        <a:t>WPDT reference number</a:t>
                      </a:r>
                    </a:p>
                  </a:txBody>
                  <a:tcPr marL="83074" marR="83074" marT="41543" marB="4154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marL="0" algn="ctr" defTabSz="914400" rtl="0" eaLnBrk="1" latinLnBrk="0" hangingPunct="1">
                        <a:lnSpc>
                          <a:spcPts val="1200"/>
                        </a:lnSpc>
                        <a:spcBef>
                          <a:spcPts val="200"/>
                        </a:spcBef>
                        <a:spcAft>
                          <a:spcPts val="100"/>
                        </a:spcAft>
                      </a:pPr>
                      <a:r>
                        <a:rPr lang="en-GB" sz="900" b="1" kern="1200" spc="0">
                          <a:solidFill>
                            <a:schemeClr val="bg1">
                              <a:lumMod val="95000"/>
                            </a:schemeClr>
                          </a:solidFill>
                          <a:latin typeface="Arial" panose="020B0604020202020204" pitchFamily="34" charset="0"/>
                          <a:ea typeface="+mn-ea"/>
                          <a:cs typeface="Arial" panose="020B0604020202020204" pitchFamily="34" charset="0"/>
                        </a:rPr>
                        <a:t>Approved at CTO RB</a:t>
                      </a:r>
                    </a:p>
                  </a:txBody>
                  <a:tcPr marL="83074" marR="83074" marT="41543" marB="4154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marL="0" algn="ctr" defTabSz="914400" rtl="0" eaLnBrk="1" latinLnBrk="0" hangingPunct="1">
                        <a:lnSpc>
                          <a:spcPts val="1200"/>
                        </a:lnSpc>
                        <a:spcBef>
                          <a:spcPts val="200"/>
                        </a:spcBef>
                        <a:spcAft>
                          <a:spcPts val="100"/>
                        </a:spcAft>
                      </a:pPr>
                      <a:r>
                        <a:rPr lang="en-GB" sz="900" b="1" kern="1200" spc="0">
                          <a:solidFill>
                            <a:schemeClr val="bg1">
                              <a:lumMod val="95000"/>
                            </a:schemeClr>
                          </a:solidFill>
                          <a:latin typeface="Arial" panose="020B0604020202020204" pitchFamily="34" charset="0"/>
                          <a:ea typeface="+mn-ea"/>
                          <a:cs typeface="Arial" panose="020B0604020202020204" pitchFamily="34" charset="0"/>
                        </a:rPr>
                        <a:t>Approved at WPA</a:t>
                      </a:r>
                    </a:p>
                  </a:txBody>
                  <a:tcPr marL="83074" marR="83074" marT="41543" marB="4154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2618782446"/>
                  </a:ext>
                </a:extLst>
              </a:tr>
              <a:tr h="485809">
                <a:tc>
                  <a:txBody>
                    <a:bodyPr/>
                    <a:lstStyle/>
                    <a:p>
                      <a:pPr algn="l">
                        <a:spcAft>
                          <a:spcPts val="0"/>
                        </a:spcAft>
                      </a:pPr>
                      <a:r>
                        <a:rPr lang="en-GB" sz="900" b="0" kern="1200" baseline="0">
                          <a:solidFill>
                            <a:schemeClr val="tx2"/>
                          </a:solidFill>
                          <a:latin typeface="RN House Sans Regular" panose="020B0504020203020204" pitchFamily="34" charset="0"/>
                          <a:ea typeface="+mn-ea"/>
                          <a:cs typeface="+mn-cs"/>
                        </a:rPr>
                        <a:t>All capabilities required from the solution are available without significant in-house build.  Vendor solutions are available that provide all the required features in a single solution.</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spcAft>
                          <a:spcPts val="0"/>
                        </a:spcAft>
                      </a:pPr>
                      <a:r>
                        <a:rPr lang="en-GB" sz="900" b="0" kern="1200" baseline="0">
                          <a:solidFill>
                            <a:schemeClr val="tx2"/>
                          </a:solidFill>
                          <a:latin typeface="RN House Sans Regular" panose="020B0504020203020204" pitchFamily="34" charset="0"/>
                          <a:ea typeface="+mn-ea"/>
                          <a:cs typeface="+mn-cs"/>
                        </a:rPr>
                        <a:t>WPDT-2022-037</a:t>
                      </a:r>
                    </a:p>
                  </a:txBody>
                  <a:tcPr marL="83074" marR="83074" marT="41543" marB="4154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Aft>
                          <a:spcPts val="0"/>
                        </a:spcAft>
                      </a:pPr>
                      <a:r>
                        <a:rPr lang="en-GB" sz="900" kern="1200" baseline="0">
                          <a:solidFill>
                            <a:schemeClr val="tx2"/>
                          </a:solidFill>
                          <a:latin typeface="RN House Sans Regular" panose="020B0504020203020204" pitchFamily="34" charset="0"/>
                          <a:ea typeface="+mn-ea"/>
                          <a:cs typeface="+mn-cs"/>
                        </a:rPr>
                        <a:t>Yes</a:t>
                      </a:r>
                    </a:p>
                  </a:txBody>
                  <a:tcPr marL="83074" marR="83074" marT="41543" marB="4154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spcAft>
                          <a:spcPts val="0"/>
                        </a:spcAft>
                      </a:pPr>
                      <a:r>
                        <a:rPr lang="en-GB" sz="900" kern="1200" baseline="0">
                          <a:solidFill>
                            <a:schemeClr val="tx2"/>
                          </a:solidFill>
                          <a:latin typeface="RN House Sans Regular" panose="020B0504020203020204" pitchFamily="34" charset="0"/>
                          <a:ea typeface="+mn-ea"/>
                          <a:cs typeface="+mn-cs"/>
                        </a:rPr>
                        <a:t> Yes - WPA Stage 1 Approved with Conditions - 10/02/2022</a:t>
                      </a:r>
                    </a:p>
                  </a:txBody>
                  <a:tcPr marL="83074" marR="83074" marT="41543" marB="41543">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08795670"/>
                  </a:ext>
                </a:extLst>
              </a:tr>
            </a:tbl>
          </a:graphicData>
        </a:graphic>
      </p:graphicFrame>
    </p:spTree>
    <p:extLst>
      <p:ext uri="{BB962C8B-B14F-4D97-AF65-F5344CB8AC3E}">
        <p14:creationId xmlns:p14="http://schemas.microsoft.com/office/powerpoint/2010/main" val="67831913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FA286E7-54EF-41FA-88F8-60750B49B4D3}"/>
              </a:ext>
            </a:extLst>
          </p:cNvPr>
          <p:cNvSpPr>
            <a:spLocks noGrp="1"/>
          </p:cNvSpPr>
          <p:nvPr>
            <p:ph type="sldNum" sz="quarter" idx="10"/>
          </p:nvPr>
        </p:nvSpPr>
        <p:spPr/>
        <p:txBody>
          <a:bodyPr/>
          <a:lstStyle/>
          <a:p>
            <a:fld id="{08BDDC8D-36E9-467E-8CF1-750845950A7F}" type="slidenum">
              <a:rPr lang="en-GB" smtClean="0"/>
              <a:pPr/>
              <a:t>59</a:t>
            </a:fld>
            <a:endParaRPr lang="en-GB"/>
          </a:p>
        </p:txBody>
      </p:sp>
      <p:sp>
        <p:nvSpPr>
          <p:cNvPr id="4" name="Title 3">
            <a:extLst>
              <a:ext uri="{FF2B5EF4-FFF2-40B4-BE49-F238E27FC236}">
                <a16:creationId xmlns:a16="http://schemas.microsoft.com/office/drawing/2014/main" id="{FC35DF11-938B-480A-B6E5-33BBC2396DDE}"/>
              </a:ext>
            </a:extLst>
          </p:cNvPr>
          <p:cNvSpPr>
            <a:spLocks noGrp="1"/>
          </p:cNvSpPr>
          <p:nvPr>
            <p:ph type="title"/>
          </p:nvPr>
        </p:nvSpPr>
        <p:spPr/>
        <p:txBody>
          <a:bodyPr/>
          <a:lstStyle/>
          <a:p>
            <a:r>
              <a:rPr lang="en-GB" altLang="en-US" dirty="0"/>
              <a:t>Design Inputs: Design Decisions Made (1/4)</a:t>
            </a:r>
            <a:endParaRPr lang="en-GB" dirty="0"/>
          </a:p>
        </p:txBody>
      </p:sp>
      <p:graphicFrame>
        <p:nvGraphicFramePr>
          <p:cNvPr id="5" name="Table 5">
            <a:extLst>
              <a:ext uri="{FF2B5EF4-FFF2-40B4-BE49-F238E27FC236}">
                <a16:creationId xmlns:a16="http://schemas.microsoft.com/office/drawing/2014/main" id="{D32C197D-C7E6-648E-3D80-F2447E22B269}"/>
              </a:ext>
            </a:extLst>
          </p:cNvPr>
          <p:cNvGraphicFramePr>
            <a:graphicFrameLocks noGrp="1"/>
          </p:cNvGraphicFramePr>
          <p:nvPr>
            <p:extLst>
              <p:ext uri="{D42A27DB-BD31-4B8C-83A1-F6EECF244321}">
                <p14:modId xmlns:p14="http://schemas.microsoft.com/office/powerpoint/2010/main" val="1130242060"/>
              </p:ext>
            </p:extLst>
          </p:nvPr>
        </p:nvGraphicFramePr>
        <p:xfrm>
          <a:off x="169794" y="1701483"/>
          <a:ext cx="10353811" cy="4541520"/>
        </p:xfrm>
        <a:graphic>
          <a:graphicData uri="http://schemas.openxmlformats.org/drawingml/2006/table">
            <a:tbl>
              <a:tblPr firstRow="1" bandRow="1">
                <a:tableStyleId>{5940675A-B579-460E-94D1-54222C63F5DA}</a:tableStyleId>
              </a:tblPr>
              <a:tblGrid>
                <a:gridCol w="2832724">
                  <a:extLst>
                    <a:ext uri="{9D8B030D-6E8A-4147-A177-3AD203B41FA5}">
                      <a16:colId xmlns:a16="http://schemas.microsoft.com/office/drawing/2014/main" val="2868782980"/>
                    </a:ext>
                  </a:extLst>
                </a:gridCol>
                <a:gridCol w="1703985">
                  <a:extLst>
                    <a:ext uri="{9D8B030D-6E8A-4147-A177-3AD203B41FA5}">
                      <a16:colId xmlns:a16="http://schemas.microsoft.com/office/drawing/2014/main" val="3015174260"/>
                    </a:ext>
                  </a:extLst>
                </a:gridCol>
                <a:gridCol w="1779478">
                  <a:extLst>
                    <a:ext uri="{9D8B030D-6E8A-4147-A177-3AD203B41FA5}">
                      <a16:colId xmlns:a16="http://schemas.microsoft.com/office/drawing/2014/main" val="3047099523"/>
                    </a:ext>
                  </a:extLst>
                </a:gridCol>
                <a:gridCol w="4037624">
                  <a:extLst>
                    <a:ext uri="{9D8B030D-6E8A-4147-A177-3AD203B41FA5}">
                      <a16:colId xmlns:a16="http://schemas.microsoft.com/office/drawing/2014/main" val="3883760953"/>
                    </a:ext>
                  </a:extLst>
                </a:gridCol>
              </a:tblGrid>
              <a:tr h="438235">
                <a:tc>
                  <a:txBody>
                    <a:bodyPr/>
                    <a:lstStyle/>
                    <a:p>
                      <a:pPr algn="ctr"/>
                      <a:r>
                        <a:rPr lang="en-GB" sz="1400">
                          <a:solidFill>
                            <a:schemeClr val="bg1"/>
                          </a:solidFill>
                          <a:latin typeface="RN House Sans"/>
                        </a:rPr>
                        <a:t>Decision Name</a:t>
                      </a:r>
                    </a:p>
                  </a:txBody>
                  <a:tcPr anchor="ctr">
                    <a:solidFill>
                      <a:srgbClr val="5A287D"/>
                    </a:solidFill>
                  </a:tcPr>
                </a:tc>
                <a:tc>
                  <a:txBody>
                    <a:bodyPr/>
                    <a:lstStyle/>
                    <a:p>
                      <a:pPr algn="ctr"/>
                      <a:r>
                        <a:rPr lang="en-GB" sz="1400">
                          <a:solidFill>
                            <a:schemeClr val="bg1"/>
                          </a:solidFill>
                          <a:latin typeface="RN House Sans"/>
                        </a:rPr>
                        <a:t>Options</a:t>
                      </a:r>
                    </a:p>
                  </a:txBody>
                  <a:tcPr anchor="ctr">
                    <a:solidFill>
                      <a:srgbClr val="5A287D"/>
                    </a:solidFill>
                  </a:tcPr>
                </a:tc>
                <a:tc>
                  <a:txBody>
                    <a:bodyPr/>
                    <a:lstStyle/>
                    <a:p>
                      <a:pPr algn="ctr"/>
                      <a:r>
                        <a:rPr lang="en-GB" sz="1400">
                          <a:solidFill>
                            <a:schemeClr val="bg1"/>
                          </a:solidFill>
                          <a:latin typeface="RN House Sans"/>
                        </a:rPr>
                        <a:t>Recommended Option</a:t>
                      </a:r>
                    </a:p>
                  </a:txBody>
                  <a:tcPr anchor="ctr">
                    <a:solidFill>
                      <a:srgbClr val="5A287D"/>
                    </a:solidFill>
                  </a:tcPr>
                </a:tc>
                <a:tc>
                  <a:txBody>
                    <a:bodyPr/>
                    <a:lstStyle/>
                    <a:p>
                      <a:pPr algn="ctr"/>
                      <a:r>
                        <a:rPr lang="en-GB" sz="1400">
                          <a:solidFill>
                            <a:schemeClr val="bg1"/>
                          </a:solidFill>
                          <a:latin typeface="RN House Sans"/>
                        </a:rPr>
                        <a:t>Rationale</a:t>
                      </a:r>
                    </a:p>
                  </a:txBody>
                  <a:tcPr anchor="ctr">
                    <a:solidFill>
                      <a:srgbClr val="5A287D"/>
                    </a:solidFill>
                  </a:tcPr>
                </a:tc>
                <a:extLst>
                  <a:ext uri="{0D108BD9-81ED-4DB2-BD59-A6C34878D82A}">
                    <a16:rowId xmlns:a16="http://schemas.microsoft.com/office/drawing/2014/main" val="2554732775"/>
                  </a:ext>
                </a:extLst>
              </a:tr>
              <a:tr h="614232">
                <a:tc>
                  <a:txBody>
                    <a:bodyPr/>
                    <a:lstStyle/>
                    <a:p>
                      <a:pPr algn="l"/>
                      <a:r>
                        <a:rPr lang="en-GB" sz="1200">
                          <a:solidFill>
                            <a:schemeClr val="tx1"/>
                          </a:solidFill>
                          <a:latin typeface="RN House Sans"/>
                        </a:rPr>
                        <a:t>Hosting solution for the new Interactive Communication Composition Portal (CCP)</a:t>
                      </a:r>
                    </a:p>
                  </a:txBody>
                  <a:tcPr anchor="ctr"/>
                </a:tc>
                <a:tc>
                  <a:txBody>
                    <a:bodyPr/>
                    <a:lstStyle/>
                    <a:p>
                      <a:pPr marL="228600" indent="-228600" algn="l">
                        <a:buFont typeface="+mj-lt"/>
                        <a:buAutoNum type="arabicPeriod"/>
                      </a:pPr>
                      <a:r>
                        <a:rPr lang="en-GB" sz="1200">
                          <a:solidFill>
                            <a:schemeClr val="tx1"/>
                          </a:solidFill>
                          <a:latin typeface="RN House Sans"/>
                        </a:rPr>
                        <a:t>AWS</a:t>
                      </a:r>
                    </a:p>
                    <a:p>
                      <a:pPr marL="228600" indent="-228600" algn="l">
                        <a:buFont typeface="+mj-lt"/>
                        <a:buAutoNum type="arabicPeriod"/>
                      </a:pPr>
                      <a:r>
                        <a:rPr lang="en-GB" sz="1200">
                          <a:solidFill>
                            <a:schemeClr val="tx1"/>
                          </a:solidFill>
                          <a:latin typeface="RN House Sans"/>
                        </a:rPr>
                        <a:t>ECP</a:t>
                      </a:r>
                    </a:p>
                    <a:p>
                      <a:pPr marL="228600" indent="-228600" algn="l">
                        <a:buFont typeface="+mj-lt"/>
                        <a:buAutoNum type="arabicPeriod"/>
                      </a:pPr>
                      <a:r>
                        <a:rPr lang="en-GB" sz="1200">
                          <a:solidFill>
                            <a:schemeClr val="tx1"/>
                          </a:solidFill>
                          <a:latin typeface="RN House Sans"/>
                        </a:rPr>
                        <a:t>GCP</a:t>
                      </a:r>
                    </a:p>
                  </a:txBody>
                  <a:tcPr anchor="ctr"/>
                </a:tc>
                <a:tc>
                  <a:txBody>
                    <a:bodyPr/>
                    <a:lstStyle/>
                    <a:p>
                      <a:pPr algn="l"/>
                      <a:r>
                        <a:rPr lang="en-GB" sz="1200">
                          <a:solidFill>
                            <a:schemeClr val="tx1"/>
                          </a:solidFill>
                          <a:latin typeface="RN House Sans"/>
                        </a:rPr>
                        <a:t>AWS</a:t>
                      </a:r>
                    </a:p>
                  </a:txBody>
                  <a:tcPr anchor="ctr"/>
                </a:tc>
                <a:tc>
                  <a:txBody>
                    <a:bodyPr/>
                    <a:lstStyle/>
                    <a:p>
                      <a:pPr marL="171450" indent="-171450" algn="l">
                        <a:buFont typeface="Arial" panose="020B0604020202020204" pitchFamily="34" charset="0"/>
                        <a:buChar char="•"/>
                      </a:pPr>
                      <a:r>
                        <a:rPr lang="en-GB" sz="1200" dirty="0">
                          <a:solidFill>
                            <a:schemeClr val="tx1"/>
                          </a:solidFill>
                          <a:latin typeface="RN House Sans"/>
                        </a:rPr>
                        <a:t>Mature containerised environment</a:t>
                      </a:r>
                    </a:p>
                    <a:p>
                      <a:pPr marL="171450" indent="-171450" algn="l">
                        <a:buFont typeface="Arial" panose="020B0604020202020204" pitchFamily="34" charset="0"/>
                        <a:buChar char="•"/>
                      </a:pPr>
                      <a:r>
                        <a:rPr lang="en-GB" sz="1200" dirty="0">
                          <a:solidFill>
                            <a:schemeClr val="tx1"/>
                          </a:solidFill>
                          <a:latin typeface="RN House Sans"/>
                        </a:rPr>
                        <a:t>Co-location with Messagepoint (Lightweight component also in AWS)</a:t>
                      </a:r>
                    </a:p>
                    <a:p>
                      <a:pPr marL="171450" indent="-171450" algn="l">
                        <a:buFont typeface="Arial" panose="020B0604020202020204" pitchFamily="34" charset="0"/>
                        <a:buChar char="•"/>
                      </a:pPr>
                      <a:r>
                        <a:rPr lang="en-GB" sz="1200" dirty="0">
                          <a:solidFill>
                            <a:schemeClr val="tx1"/>
                          </a:solidFill>
                          <a:latin typeface="RN House Sans"/>
                        </a:rPr>
                        <a:t>To Reduce the concentration risk of hosting in ECP</a:t>
                      </a:r>
                    </a:p>
                  </a:txBody>
                  <a:tcPr anchor="ctr"/>
                </a:tc>
                <a:extLst>
                  <a:ext uri="{0D108BD9-81ED-4DB2-BD59-A6C34878D82A}">
                    <a16:rowId xmlns:a16="http://schemas.microsoft.com/office/drawing/2014/main" val="149972003"/>
                  </a:ext>
                </a:extLst>
              </a:tr>
              <a:tr h="550360">
                <a:tc>
                  <a:txBody>
                    <a:bodyPr/>
                    <a:lstStyle/>
                    <a:p>
                      <a:pPr algn="l"/>
                      <a:r>
                        <a:rPr lang="en-GB" sz="1200">
                          <a:solidFill>
                            <a:schemeClr val="tx1"/>
                          </a:solidFill>
                          <a:latin typeface="RN House Sans"/>
                        </a:rPr>
                        <a:t>Deployment Model for Interactive Communication Composition Portal (CCP)</a:t>
                      </a:r>
                    </a:p>
                  </a:txBody>
                  <a:tcPr anchor="ctr"/>
                </a:tc>
                <a:tc>
                  <a:txBody>
                    <a:bodyPr/>
                    <a:lstStyle/>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a:solidFill>
                            <a:schemeClr val="tx1"/>
                          </a:solidFill>
                          <a:latin typeface="RN House Sans"/>
                        </a:rPr>
                        <a:t>Virtual Machine</a:t>
                      </a:r>
                    </a:p>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a:solidFill>
                            <a:schemeClr val="tx1"/>
                          </a:solidFill>
                          <a:latin typeface="RN House Sans"/>
                        </a:rPr>
                        <a:t>Container</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a:solidFill>
                            <a:schemeClr val="tx1"/>
                          </a:solidFill>
                          <a:latin typeface="RN House Sans"/>
                        </a:rPr>
                        <a:t>Container</a:t>
                      </a: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solidFill>
                            <a:schemeClr val="tx1"/>
                          </a:solidFill>
                          <a:latin typeface="RN House Sans"/>
                        </a:rPr>
                        <a:t>To have scalable and available environment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solidFill>
                            <a:schemeClr val="tx1"/>
                          </a:solidFill>
                          <a:latin typeface="RN House Sans"/>
                        </a:rPr>
                        <a:t>Products like SEFAS &amp; Messagepoint also supports the containerization Model</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solidFill>
                            <a:schemeClr val="tx1"/>
                          </a:solidFill>
                          <a:latin typeface="RN House Sans"/>
                        </a:rPr>
                        <a:t>Handle OnDemand/Batch transactions</a:t>
                      </a:r>
                    </a:p>
                  </a:txBody>
                  <a:tcPr anchor="ctr"/>
                </a:tc>
                <a:extLst>
                  <a:ext uri="{0D108BD9-81ED-4DB2-BD59-A6C34878D82A}">
                    <a16:rowId xmlns:a16="http://schemas.microsoft.com/office/drawing/2014/main" val="2543080191"/>
                  </a:ext>
                </a:extLst>
              </a:tr>
              <a:tr h="346351">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a:solidFill>
                            <a:schemeClr val="tx1"/>
                          </a:solidFill>
                          <a:latin typeface="RN House Sans"/>
                        </a:rPr>
                        <a:t>Post Composition &amp; Mailmark solution for Interactive Communication Composition Portal (CCP)</a:t>
                      </a:r>
                    </a:p>
                  </a:txBody>
                  <a:tcPr anchor="ctr"/>
                </a:tc>
                <a:tc>
                  <a:txBody>
                    <a:bodyPr/>
                    <a:lstStyle/>
                    <a:p>
                      <a:pPr marL="228600" indent="-228600" algn="l">
                        <a:buFont typeface="+mj-lt"/>
                        <a:buAutoNum type="arabicPeriod"/>
                      </a:pPr>
                      <a:r>
                        <a:rPr lang="en-GB" sz="1200">
                          <a:solidFill>
                            <a:schemeClr val="tx1"/>
                          </a:solidFill>
                          <a:latin typeface="RN House Sans"/>
                        </a:rPr>
                        <a:t>Re-use existing DMH Letters instance</a:t>
                      </a:r>
                    </a:p>
                    <a:p>
                      <a:pPr marL="228600" indent="-228600" algn="l">
                        <a:buFont typeface="+mj-lt"/>
                        <a:buAutoNum type="arabicPeriod"/>
                      </a:pPr>
                      <a:r>
                        <a:rPr lang="en-GB" sz="1200">
                          <a:solidFill>
                            <a:schemeClr val="tx1"/>
                          </a:solidFill>
                          <a:latin typeface="RN House Sans"/>
                        </a:rPr>
                        <a:t>Build a new Instance </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a:solidFill>
                            <a:schemeClr val="tx1"/>
                          </a:solidFill>
                          <a:latin typeface="RN House Sans"/>
                        </a:rPr>
                        <a:t>Build a new Instance for Post composition &amp; Mailmark</a:t>
                      </a: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a:solidFill>
                            <a:schemeClr val="tx1"/>
                          </a:solidFill>
                          <a:latin typeface="RN House Sans"/>
                        </a:rPr>
                        <a:t>New instance will be handling both OnDemand &amp; Batch composition</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a:solidFill>
                            <a:schemeClr val="tx1"/>
                          </a:solidFill>
                          <a:latin typeface="RN House Sans"/>
                        </a:rPr>
                        <a:t>New instance will be built on containerisation which achieves scalability for future business use case</a:t>
                      </a:r>
                    </a:p>
                  </a:txBody>
                  <a:tcPr anchor="ctr"/>
                </a:tc>
                <a:extLst>
                  <a:ext uri="{0D108BD9-81ED-4DB2-BD59-A6C34878D82A}">
                    <a16:rowId xmlns:a16="http://schemas.microsoft.com/office/drawing/2014/main" val="871160674"/>
                  </a:ext>
                </a:extLst>
              </a:tr>
              <a:tr h="1239422">
                <a:tc>
                  <a:txBody>
                    <a:bodyPr/>
                    <a:lstStyle/>
                    <a:p>
                      <a:pPr algn="l"/>
                      <a:r>
                        <a:rPr lang="en-GB" sz="1200" kern="1200">
                          <a:solidFill>
                            <a:schemeClr val="tx1"/>
                          </a:solidFill>
                          <a:latin typeface="RN House Sans"/>
                          <a:ea typeface="+mn-ea"/>
                          <a:cs typeface="+mn-cs"/>
                        </a:rPr>
                        <a:t>On-Demand letter generation solution</a:t>
                      </a:r>
                    </a:p>
                  </a:txBody>
                  <a:tcPr anchor="ctr"/>
                </a:tc>
                <a:tc>
                  <a:txBody>
                    <a:bodyPr/>
                    <a:lstStyle/>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kern="1200" dirty="0">
                          <a:solidFill>
                            <a:schemeClr val="tx1"/>
                          </a:solidFill>
                          <a:latin typeface="RN House Sans"/>
                          <a:ea typeface="+mn-ea"/>
                          <a:cs typeface="+mn-cs"/>
                        </a:rPr>
                        <a:t>SEFAS e-Access</a:t>
                      </a:r>
                    </a:p>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kern="1200" dirty="0" err="1">
                          <a:solidFill>
                            <a:schemeClr val="tx1"/>
                          </a:solidFill>
                          <a:latin typeface="RN House Sans"/>
                          <a:ea typeface="+mn-ea"/>
                          <a:cs typeface="+mn-cs"/>
                        </a:rPr>
                        <a:t>MessagePoint</a:t>
                      </a:r>
                      <a:endParaRPr lang="en-GB" sz="1200" kern="1200" dirty="0">
                        <a:solidFill>
                          <a:schemeClr val="tx1"/>
                        </a:solidFill>
                        <a:latin typeface="RN House Sans"/>
                        <a:ea typeface="+mn-ea"/>
                        <a:cs typeface="+mn-cs"/>
                      </a:endParaRP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latin typeface="RN House Sans"/>
                          <a:ea typeface="+mn-ea"/>
                          <a:cs typeface="+mn-cs"/>
                        </a:rPr>
                        <a:t>Messagepoint</a:t>
                      </a: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latin typeface="RN House Sans"/>
                          <a:ea typeface="+mn-ea"/>
                          <a:cs typeface="+mn-cs"/>
                        </a:rPr>
                        <a:t>Messagepoint is more mature in delivering the on-demand letter requirement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latin typeface="RN House Sans"/>
                          <a:ea typeface="+mn-ea"/>
                          <a:cs typeface="+mn-cs"/>
                        </a:rPr>
                        <a:t>As OnDemand Bereavement/CEP use case is for existing interactive letters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latin typeface="RN House Sans"/>
                          <a:ea typeface="+mn-ea"/>
                          <a:cs typeface="+mn-cs"/>
                        </a:rPr>
                        <a:t>Consistent operating model</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latin typeface="RN House Sans"/>
                          <a:ea typeface="+mn-ea"/>
                          <a:cs typeface="+mn-cs"/>
                        </a:rPr>
                        <a:t>Content management and reusable asset in one place</a:t>
                      </a:r>
                    </a:p>
                  </a:txBody>
                  <a:tcPr anchor="ctr"/>
                </a:tc>
                <a:extLst>
                  <a:ext uri="{0D108BD9-81ED-4DB2-BD59-A6C34878D82A}">
                    <a16:rowId xmlns:a16="http://schemas.microsoft.com/office/drawing/2014/main" val="3576346559"/>
                  </a:ext>
                </a:extLst>
              </a:tr>
            </a:tbl>
          </a:graphicData>
        </a:graphic>
      </p:graphicFrame>
    </p:spTree>
    <p:extLst>
      <p:ext uri="{BB962C8B-B14F-4D97-AF65-F5344CB8AC3E}">
        <p14:creationId xmlns:p14="http://schemas.microsoft.com/office/powerpoint/2010/main" val="2183314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6A80A8D-C148-4B02-9843-C4C25F18C5EC}"/>
              </a:ext>
            </a:extLst>
          </p:cNvPr>
          <p:cNvSpPr>
            <a:spLocks noGrp="1"/>
          </p:cNvSpPr>
          <p:nvPr>
            <p:ph type="sldNum" sz="quarter" idx="10"/>
          </p:nvPr>
        </p:nvSpPr>
        <p:spPr/>
        <p:txBody>
          <a:bodyPr/>
          <a:lstStyle/>
          <a:p>
            <a:fld id="{08BDDC8D-36E9-467E-8CF1-750845950A7F}" type="slidenum">
              <a:rPr lang="en-GB" smtClean="0"/>
              <a:pPr/>
              <a:t>6</a:t>
            </a:fld>
            <a:endParaRPr lang="en-GB"/>
          </a:p>
        </p:txBody>
      </p:sp>
      <p:sp>
        <p:nvSpPr>
          <p:cNvPr id="4" name="Title 3">
            <a:extLst>
              <a:ext uri="{FF2B5EF4-FFF2-40B4-BE49-F238E27FC236}">
                <a16:creationId xmlns:a16="http://schemas.microsoft.com/office/drawing/2014/main" id="{DA5566CF-8A87-44CD-BC7C-1DA9FC88FE55}"/>
              </a:ext>
            </a:extLst>
          </p:cNvPr>
          <p:cNvSpPr>
            <a:spLocks noGrp="1"/>
          </p:cNvSpPr>
          <p:nvPr>
            <p:ph type="title"/>
          </p:nvPr>
        </p:nvSpPr>
        <p:spPr/>
        <p:txBody>
          <a:bodyPr/>
          <a:lstStyle/>
          <a:p>
            <a:r>
              <a:rPr lang="en-GB" altLang="en-US" dirty="0"/>
              <a:t>HLSD+ Document Version History (1/4)</a:t>
            </a:r>
            <a:endParaRPr lang="en-GB" dirty="0"/>
          </a:p>
        </p:txBody>
      </p:sp>
      <p:graphicFrame>
        <p:nvGraphicFramePr>
          <p:cNvPr id="5" name="Table 4">
            <a:extLst>
              <a:ext uri="{FF2B5EF4-FFF2-40B4-BE49-F238E27FC236}">
                <a16:creationId xmlns:a16="http://schemas.microsoft.com/office/drawing/2014/main" id="{C4B9B345-C909-4166-BB6F-286DAFC336E0}"/>
              </a:ext>
            </a:extLst>
          </p:cNvPr>
          <p:cNvGraphicFramePr>
            <a:graphicFrameLocks noGrp="1"/>
          </p:cNvGraphicFramePr>
          <p:nvPr>
            <p:extLst>
              <p:ext uri="{D42A27DB-BD31-4B8C-83A1-F6EECF244321}">
                <p14:modId xmlns:p14="http://schemas.microsoft.com/office/powerpoint/2010/main" val="2122415358"/>
              </p:ext>
            </p:extLst>
          </p:nvPr>
        </p:nvGraphicFramePr>
        <p:xfrm>
          <a:off x="186230" y="1256971"/>
          <a:ext cx="10077122" cy="6064085"/>
        </p:xfrm>
        <a:graphic>
          <a:graphicData uri="http://schemas.openxmlformats.org/drawingml/2006/table">
            <a:tbl>
              <a:tblPr firstRow="1" bandRow="1">
                <a:tableStyleId>{5C22544A-7EE6-4342-B048-85BDC9FD1C3A}</a:tableStyleId>
              </a:tblPr>
              <a:tblGrid>
                <a:gridCol w="1243069">
                  <a:extLst>
                    <a:ext uri="{9D8B030D-6E8A-4147-A177-3AD203B41FA5}">
                      <a16:colId xmlns:a16="http://schemas.microsoft.com/office/drawing/2014/main" val="2342730188"/>
                    </a:ext>
                  </a:extLst>
                </a:gridCol>
                <a:gridCol w="2173867">
                  <a:extLst>
                    <a:ext uri="{9D8B030D-6E8A-4147-A177-3AD203B41FA5}">
                      <a16:colId xmlns:a16="http://schemas.microsoft.com/office/drawing/2014/main" val="2721264595"/>
                    </a:ext>
                  </a:extLst>
                </a:gridCol>
                <a:gridCol w="2215495">
                  <a:extLst>
                    <a:ext uri="{9D8B030D-6E8A-4147-A177-3AD203B41FA5}">
                      <a16:colId xmlns:a16="http://schemas.microsoft.com/office/drawing/2014/main" val="1317745090"/>
                    </a:ext>
                  </a:extLst>
                </a:gridCol>
                <a:gridCol w="4444691">
                  <a:extLst>
                    <a:ext uri="{9D8B030D-6E8A-4147-A177-3AD203B41FA5}">
                      <a16:colId xmlns:a16="http://schemas.microsoft.com/office/drawing/2014/main" val="1276264378"/>
                    </a:ext>
                  </a:extLst>
                </a:gridCol>
              </a:tblGrid>
              <a:tr h="437126">
                <a:tc>
                  <a:txBody>
                    <a:bodyPr/>
                    <a:lstStyle/>
                    <a:p>
                      <a:r>
                        <a:rPr lang="en-GB" sz="1400" dirty="0">
                          <a:solidFill>
                            <a:schemeClr val="bg1">
                              <a:lumMod val="95000"/>
                            </a:schemeClr>
                          </a:solidFill>
                        </a:rPr>
                        <a:t>Version</a:t>
                      </a:r>
                    </a:p>
                  </a:txBody>
                  <a:tcPr marT="45717" marB="45717"/>
                </a:tc>
                <a:tc>
                  <a:txBody>
                    <a:bodyPr/>
                    <a:lstStyle/>
                    <a:p>
                      <a:r>
                        <a:rPr lang="en-GB" sz="1400">
                          <a:solidFill>
                            <a:schemeClr val="bg1">
                              <a:lumMod val="95000"/>
                            </a:schemeClr>
                          </a:solidFill>
                        </a:rPr>
                        <a:t>Date</a:t>
                      </a:r>
                    </a:p>
                  </a:txBody>
                  <a:tcPr marT="45717" marB="45717"/>
                </a:tc>
                <a:tc>
                  <a:txBody>
                    <a:bodyPr/>
                    <a:lstStyle/>
                    <a:p>
                      <a:r>
                        <a:rPr lang="en-GB" sz="1400">
                          <a:solidFill>
                            <a:schemeClr val="bg1">
                              <a:lumMod val="95000"/>
                            </a:schemeClr>
                          </a:solidFill>
                        </a:rPr>
                        <a:t>Reviewers</a:t>
                      </a:r>
                    </a:p>
                  </a:txBody>
                  <a:tcPr marT="45717" marB="45717"/>
                </a:tc>
                <a:tc>
                  <a:txBody>
                    <a:bodyPr/>
                    <a:lstStyle/>
                    <a:p>
                      <a:r>
                        <a:rPr lang="en-GB" sz="1400" baseline="0">
                          <a:solidFill>
                            <a:schemeClr val="bg1">
                              <a:lumMod val="95000"/>
                            </a:schemeClr>
                          </a:solidFill>
                        </a:rPr>
                        <a:t>Changes, </a:t>
                      </a:r>
                      <a:r>
                        <a:rPr lang="en-GB" sz="1400">
                          <a:solidFill>
                            <a:schemeClr val="bg1">
                              <a:lumMod val="95000"/>
                            </a:schemeClr>
                          </a:solidFill>
                        </a:rPr>
                        <a:t>Issues and</a:t>
                      </a:r>
                      <a:r>
                        <a:rPr lang="en-GB" sz="1400" baseline="0">
                          <a:solidFill>
                            <a:schemeClr val="bg1">
                              <a:lumMod val="95000"/>
                            </a:schemeClr>
                          </a:solidFill>
                        </a:rPr>
                        <a:t> Actions summary</a:t>
                      </a:r>
                      <a:endParaRPr lang="en-GB" sz="1400">
                        <a:solidFill>
                          <a:schemeClr val="bg1">
                            <a:lumMod val="95000"/>
                          </a:schemeClr>
                        </a:solidFill>
                      </a:endParaRPr>
                    </a:p>
                  </a:txBody>
                  <a:tcPr marT="45717" marB="45717"/>
                </a:tc>
                <a:extLst>
                  <a:ext uri="{0D108BD9-81ED-4DB2-BD59-A6C34878D82A}">
                    <a16:rowId xmlns:a16="http://schemas.microsoft.com/office/drawing/2014/main" val="1567672413"/>
                  </a:ext>
                </a:extLst>
              </a:tr>
              <a:tr h="238922">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0.1</a:t>
                      </a:r>
                    </a:p>
                  </a:txBody>
                  <a:tcPr marT="45717" marB="45717"/>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26-AUG-2022</a:t>
                      </a:r>
                    </a:p>
                  </a:txBody>
                  <a:tcPr marT="45717" marB="45717"/>
                </a:tc>
                <a:tc>
                  <a:txBody>
                    <a:bodyPr/>
                    <a:lstStyle/>
                    <a:p>
                      <a:pPr marL="0" algn="l" defTabSz="1034701" rtl="0" eaLnBrk="1" latinLnBrk="0" hangingPunct="1"/>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Base Version</a:t>
                      </a:r>
                    </a:p>
                  </a:txBody>
                  <a:tcPr marT="45717" marB="45717"/>
                </a:tc>
                <a:extLst>
                  <a:ext uri="{0D108BD9-81ED-4DB2-BD59-A6C34878D82A}">
                    <a16:rowId xmlns:a16="http://schemas.microsoft.com/office/drawing/2014/main" val="608745735"/>
                  </a:ext>
                </a:extLst>
              </a:tr>
              <a:tr h="1035347">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0.2</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27-OCT-2022</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sv-SE" sz="1200" kern="1200" baseline="0">
                          <a:solidFill>
                            <a:srgbClr val="42145F"/>
                          </a:solidFill>
                          <a:latin typeface="RN House Sans Regular" panose="020B0504020203020204" pitchFamily="34" charset="0"/>
                          <a:ea typeface="+mn-ea"/>
                          <a:cs typeface="+mn-cs"/>
                        </a:rPr>
                        <a:t>Lavanya Jayachandran</a:t>
                      </a:r>
                      <a:r>
                        <a:rPr lang="en-GB" sz="1200" kern="1200" baseline="0">
                          <a:solidFill>
                            <a:srgbClr val="42145F"/>
                          </a:solidFill>
                          <a:latin typeface="RN House Sans Regular" panose="020B0504020203020204" pitchFamily="34" charset="0"/>
                          <a:ea typeface="+mn-ea"/>
                          <a:cs typeface="+mn-cs"/>
                        </a:rPr>
                        <a:t>, Adithya Maddur, Mukundhan Santhanam, Balamurugan Murugapperumal</a:t>
                      </a:r>
                      <a:endParaRPr lang="en-GB" sz="1200" kern="1200" baseline="0" noProof="0">
                        <a:solidFill>
                          <a:srgbClr val="42145F"/>
                        </a:solidFill>
                        <a:latin typeface="RN House Sans Regular" panose="020B0504020203020204" pitchFamily="34" charset="0"/>
                        <a:ea typeface="+mn-ea"/>
                        <a:cs typeface="+mn-cs"/>
                      </a:endParaRPr>
                    </a:p>
                    <a:p>
                      <a:pPr marL="0" algn="l" defTabSz="1034701" rtl="0" eaLnBrk="1" latinLnBrk="0" hangingPunct="1"/>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GB" sz="1200" kern="1200" baseline="0" dirty="0">
                          <a:solidFill>
                            <a:srgbClr val="42145F"/>
                          </a:solidFill>
                          <a:latin typeface="RN House Sans Regular" panose="020B0504020203020204" pitchFamily="34" charset="0"/>
                          <a:ea typeface="+mn-ea"/>
                          <a:cs typeface="+mn-cs"/>
                        </a:rPr>
                        <a:t>Authentication of internal users then SAML based is possible .for MS call to app then we have a different pattern for which app is using Apigee.(App does not want IAM pattern here). SAML response does not have any life time its a synchronous call. If SAML used then Letters app is service provider for IAM.</a:t>
                      </a:r>
                    </a:p>
                  </a:txBody>
                  <a:tcPr marT="45717" marB="45717"/>
                </a:tc>
                <a:extLst>
                  <a:ext uri="{0D108BD9-81ED-4DB2-BD59-A6C34878D82A}">
                    <a16:rowId xmlns:a16="http://schemas.microsoft.com/office/drawing/2014/main" val="3488697627"/>
                  </a:ext>
                </a:extLst>
              </a:tr>
              <a:tr h="557492">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0.3</a:t>
                      </a:r>
                    </a:p>
                  </a:txBody>
                  <a:tcPr marT="45717" marB="45717"/>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02-NOV-2022</a:t>
                      </a:r>
                    </a:p>
                  </a:txBody>
                  <a:tcPr marT="45717" marB="45717"/>
                </a:tc>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Neil Alexander</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Changed platform name to Customer Composition Platform. LA changed to CCP, CCM Services changed to CS and Compositions Services changed to CCS</a:t>
                      </a:r>
                    </a:p>
                  </a:txBody>
                  <a:tcPr marT="45717" marB="45717"/>
                </a:tc>
                <a:extLst>
                  <a:ext uri="{0D108BD9-81ED-4DB2-BD59-A6C34878D82A}">
                    <a16:rowId xmlns:a16="http://schemas.microsoft.com/office/drawing/2014/main" val="2903107225"/>
                  </a:ext>
                </a:extLst>
              </a:tr>
              <a:tr h="398207">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0.4</a:t>
                      </a:r>
                    </a:p>
                  </a:txBody>
                  <a:tcPr marT="45717" marB="45717"/>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03-NOV-2022</a:t>
                      </a:r>
                    </a:p>
                  </a:txBody>
                  <a:tcPr marT="45717" marB="45717"/>
                </a:tc>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Shared Services Team</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GB" sz="1200" kern="1200" baseline="0">
                          <a:solidFill>
                            <a:srgbClr val="42145F"/>
                          </a:solidFill>
                          <a:latin typeface="RN House Sans Regular" panose="020B0504020203020204" pitchFamily="34" charset="0"/>
                          <a:ea typeface="+mn-ea"/>
                          <a:cs typeface="+mn-cs"/>
                        </a:rPr>
                        <a:t>Implemented review comments. Updated slides 12, 16, 18, 24</a:t>
                      </a:r>
                    </a:p>
                  </a:txBody>
                  <a:tcPr marT="45717" marB="45717"/>
                </a:tc>
                <a:extLst>
                  <a:ext uri="{0D108BD9-81ED-4DB2-BD59-A6C34878D82A}">
                    <a16:rowId xmlns:a16="http://schemas.microsoft.com/office/drawing/2014/main" val="2093484592"/>
                  </a:ext>
                </a:extLst>
              </a:tr>
              <a:tr h="398207">
                <a:tc>
                  <a:txBody>
                    <a:bodyPr/>
                    <a:lstStyle/>
                    <a:p>
                      <a:pPr marL="0" algn="l" defTabSz="1034701" rtl="0" eaLnBrk="1" latinLnBrk="0" hangingPunct="1"/>
                      <a:r>
                        <a:rPr lang="en-IN" sz="1200" kern="1200" baseline="0">
                          <a:solidFill>
                            <a:srgbClr val="42145F"/>
                          </a:solidFill>
                          <a:latin typeface="RN House Sans Regular" panose="020B0504020203020204" pitchFamily="34" charset="0"/>
                          <a:ea typeface="+mn-ea"/>
                          <a:cs typeface="+mn-cs"/>
                        </a:rPr>
                        <a:t>0.5</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IN" sz="1200" kern="1200" baseline="0">
                          <a:solidFill>
                            <a:srgbClr val="42145F"/>
                          </a:solidFill>
                          <a:latin typeface="RN House Sans Regular" panose="020B0504020203020204" pitchFamily="34" charset="0"/>
                          <a:ea typeface="+mn-ea"/>
                          <a:cs typeface="+mn-cs"/>
                        </a:rPr>
                        <a:t>07-NOV-2022</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rgbClr val="42145F"/>
                          </a:solidFill>
                          <a:latin typeface="RN House Sans Regular" panose="020B0504020203020204" pitchFamily="34" charset="0"/>
                          <a:ea typeface="+mn-ea"/>
                          <a:cs typeface="+mn-cs"/>
                        </a:rPr>
                        <a:t>Neil Alexander</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IN" sz="1200" kern="1200" baseline="0">
                          <a:solidFill>
                            <a:srgbClr val="42145F"/>
                          </a:solidFill>
                          <a:latin typeface="RN House Sans Regular" panose="020B0504020203020204" pitchFamily="34" charset="0"/>
                          <a:ea typeface="+mn-ea"/>
                          <a:cs typeface="+mn-cs"/>
                        </a:rPr>
                        <a:t>Implemented review comments w.r.t email titled “</a:t>
                      </a:r>
                      <a:r>
                        <a:rPr lang="en-GB" sz="1200" kern="1200" baseline="0">
                          <a:solidFill>
                            <a:srgbClr val="42145F"/>
                          </a:solidFill>
                          <a:latin typeface="RN House Sans Regular" panose="020B0504020203020204" pitchFamily="34" charset="0"/>
                          <a:ea typeface="+mn-ea"/>
                          <a:cs typeface="+mn-cs"/>
                        </a:rPr>
                        <a:t>Shared Services Design Peer Review Session”</a:t>
                      </a:r>
                    </a:p>
                  </a:txBody>
                  <a:tcPr marT="45717" marB="45717"/>
                </a:tc>
                <a:extLst>
                  <a:ext uri="{0D108BD9-81ED-4DB2-BD59-A6C34878D82A}">
                    <a16:rowId xmlns:a16="http://schemas.microsoft.com/office/drawing/2014/main" val="4276564583"/>
                  </a:ext>
                </a:extLst>
              </a:tr>
              <a:tr h="383742">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1.0</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rgbClr val="42145F"/>
                          </a:solidFill>
                          <a:latin typeface="RN House Sans Regular" panose="020B0504020203020204" pitchFamily="34" charset="0"/>
                          <a:ea typeface="+mn-ea"/>
                          <a:cs typeface="+mn-cs"/>
                        </a:rPr>
                        <a:t>13-Dec-2022</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kern="1200" baseline="0">
                          <a:solidFill>
                            <a:srgbClr val="42145F"/>
                          </a:solidFill>
                          <a:latin typeface="RN House Sans Regular" panose="020B0504020203020204" pitchFamily="34" charset="0"/>
                          <a:ea typeface="+mn-ea"/>
                          <a:cs typeface="+mn-cs"/>
                        </a:rPr>
                        <a:t>Core DA</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Approved by Core DA. Baseline version.</a:t>
                      </a:r>
                      <a:endParaRPr lang="en-GB" sz="1200" kern="1200" baseline="0">
                        <a:solidFill>
                          <a:srgbClr val="42145F"/>
                        </a:solidFill>
                        <a:latin typeface="RN House Sans Regular" panose="020B0504020203020204" pitchFamily="34" charset="0"/>
                        <a:ea typeface="+mn-ea"/>
                        <a:cs typeface="+mn-cs"/>
                      </a:endParaRPr>
                    </a:p>
                  </a:txBody>
                  <a:tcPr marT="45717" marB="45717"/>
                </a:tc>
                <a:extLst>
                  <a:ext uri="{0D108BD9-81ED-4DB2-BD59-A6C34878D82A}">
                    <a16:rowId xmlns:a16="http://schemas.microsoft.com/office/drawing/2014/main" val="1669587285"/>
                  </a:ext>
                </a:extLst>
              </a:tr>
              <a:tr h="2225727">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1.01</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21-Jul-2023</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rgbClr val="42145F"/>
                          </a:solidFill>
                          <a:latin typeface="RN House Sans Regular" panose="020B0504020203020204" pitchFamily="34" charset="0"/>
                          <a:ea typeface="+mn-ea"/>
                          <a:cs typeface="+mn-cs"/>
                        </a:rPr>
                        <a:t>Design Team</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US" sz="1200" b="1" u="sng" kern="1200" baseline="0" dirty="0">
                          <a:solidFill>
                            <a:srgbClr val="42145F"/>
                          </a:solidFill>
                          <a:latin typeface="RN House Sans Regular" panose="020B0504020203020204" pitchFamily="34" charset="0"/>
                          <a:ea typeface="+mn-ea"/>
                          <a:cs typeface="+mn-cs"/>
                        </a:rPr>
                        <a:t>Updated slides</a:t>
                      </a:r>
                    </a:p>
                    <a:p>
                      <a:pPr marL="0" algn="l" defTabSz="1034701" rtl="0" eaLnBrk="1" latinLnBrk="0" hangingPunct="1"/>
                      <a:r>
                        <a:rPr lang="en-US" sz="1200" b="0" u="none" kern="1200" baseline="0" dirty="0">
                          <a:solidFill>
                            <a:srgbClr val="42145F"/>
                          </a:solidFill>
                          <a:latin typeface="RN House Sans Regular" panose="020B0504020203020204" pitchFamily="34" charset="0"/>
                          <a:ea typeface="+mn-ea"/>
                          <a:cs typeface="+mn-cs"/>
                        </a:rPr>
                        <a:t>1 – Updated project number from </a:t>
                      </a:r>
                      <a:r>
                        <a:rPr lang="en-GB" sz="1200" b="0" u="none" kern="1200" baseline="0" dirty="0">
                          <a:solidFill>
                            <a:srgbClr val="42145F"/>
                          </a:solidFill>
                          <a:latin typeface="RN House Sans Regular" panose="020B0504020203020204" pitchFamily="34" charset="0"/>
                          <a:ea typeface="+mn-ea"/>
                          <a:cs typeface="+mn-cs"/>
                        </a:rPr>
                        <a:t>4003191 to 4004035. Updated author names</a:t>
                      </a:r>
                      <a:endParaRPr lang="en-US" sz="1200" b="0" u="none" kern="1200" baseline="0" dirty="0">
                        <a:solidFill>
                          <a:srgbClr val="42145F"/>
                        </a:solidFill>
                        <a:latin typeface="RN House Sans Regular" panose="020B0504020203020204" pitchFamily="34" charset="0"/>
                        <a:ea typeface="+mn-ea"/>
                        <a:cs typeface="+mn-cs"/>
                      </a:endParaRPr>
                    </a:p>
                    <a:p>
                      <a:pPr marL="0" algn="l" defTabSz="1034701" rtl="0" eaLnBrk="1" latinLnBrk="0" hangingPunct="1"/>
                      <a:r>
                        <a:rPr lang="en-US" sz="1200" b="0" u="none" kern="1200" baseline="0" dirty="0">
                          <a:solidFill>
                            <a:srgbClr val="42145F"/>
                          </a:solidFill>
                          <a:latin typeface="RN House Sans Regular" panose="020B0504020203020204" pitchFamily="34" charset="0"/>
                          <a:ea typeface="+mn-ea"/>
                          <a:cs typeface="+mn-cs"/>
                        </a:rPr>
                        <a:t>3 – Added ESP &amp; APIGEE latest status</a:t>
                      </a:r>
                    </a:p>
                    <a:p>
                      <a:pPr marL="0" algn="l" defTabSz="1034701" rtl="0" eaLnBrk="1" latinLnBrk="0" hangingPunct="1"/>
                      <a:r>
                        <a:rPr lang="en-US" sz="1200" b="0" u="none" kern="1200" baseline="0" dirty="0">
                          <a:solidFill>
                            <a:srgbClr val="42145F"/>
                          </a:solidFill>
                          <a:latin typeface="RN House Sans Regular" panose="020B0504020203020204" pitchFamily="34" charset="0"/>
                          <a:ea typeface="+mn-ea"/>
                          <a:cs typeface="+mn-cs"/>
                        </a:rPr>
                        <a:t>4 – Updated Security &amp; Pentest status </a:t>
                      </a:r>
                    </a:p>
                    <a:p>
                      <a:pPr marL="0" algn="l" defTabSz="1034701" rtl="0" eaLnBrk="1" latinLnBrk="0" hangingPunct="1"/>
                      <a:r>
                        <a:rPr lang="en-US" sz="1200" b="0" u="none" kern="1200" baseline="0" dirty="0">
                          <a:solidFill>
                            <a:srgbClr val="42145F"/>
                          </a:solidFill>
                          <a:latin typeface="RN House Sans Regular" panose="020B0504020203020204" pitchFamily="34" charset="0"/>
                          <a:ea typeface="+mn-ea"/>
                          <a:cs typeface="+mn-cs"/>
                        </a:rPr>
                        <a:t>4 – Updated Hosting Solutions Status - Added VPC Endpoint</a:t>
                      </a:r>
                      <a:r>
                        <a:rPr lang="en-GB" sz="1200" kern="1200" baseline="0" noProof="0" dirty="0">
                          <a:solidFill>
                            <a:schemeClr val="tx2"/>
                          </a:solidFill>
                          <a:latin typeface="RN House Sans Regular" panose="020B0504020203020204" pitchFamily="34" charset="0"/>
                          <a:ea typeface="+mn-ea"/>
                          <a:cs typeface="+mn-cs"/>
                        </a:rPr>
                        <a:t> is used for egress traffic</a:t>
                      </a:r>
                    </a:p>
                  </a:txBody>
                  <a:tcPr marT="45717" marB="45717"/>
                </a:tc>
                <a:extLst>
                  <a:ext uri="{0D108BD9-81ED-4DB2-BD59-A6C34878D82A}">
                    <a16:rowId xmlns:a16="http://schemas.microsoft.com/office/drawing/2014/main" val="1158045608"/>
                  </a:ext>
                </a:extLst>
              </a:tr>
            </a:tbl>
          </a:graphicData>
        </a:graphic>
      </p:graphicFrame>
    </p:spTree>
    <p:extLst>
      <p:ext uri="{BB962C8B-B14F-4D97-AF65-F5344CB8AC3E}">
        <p14:creationId xmlns:p14="http://schemas.microsoft.com/office/powerpoint/2010/main" val="37248218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F91CB30C-B0F4-469F-B5D1-E31225380D4D}"/>
              </a:ext>
            </a:extLst>
          </p:cNvPr>
          <p:cNvGraphicFramePr>
            <a:graphicFrameLocks noGrp="1"/>
          </p:cNvGraphicFramePr>
          <p:nvPr>
            <p:ph sz="quarter" idx="11"/>
            <p:extLst>
              <p:ext uri="{D42A27DB-BD31-4B8C-83A1-F6EECF244321}">
                <p14:modId xmlns:p14="http://schemas.microsoft.com/office/powerpoint/2010/main" val="2759244161"/>
              </p:ext>
            </p:extLst>
          </p:nvPr>
        </p:nvGraphicFramePr>
        <p:xfrm>
          <a:off x="169794" y="1406983"/>
          <a:ext cx="10353811" cy="5273040"/>
        </p:xfrm>
        <a:graphic>
          <a:graphicData uri="http://schemas.openxmlformats.org/drawingml/2006/table">
            <a:tbl>
              <a:tblPr firstRow="1" bandRow="1">
                <a:tableStyleId>{5940675A-B579-460E-94D1-54222C63F5DA}</a:tableStyleId>
              </a:tblPr>
              <a:tblGrid>
                <a:gridCol w="2371928">
                  <a:extLst>
                    <a:ext uri="{9D8B030D-6E8A-4147-A177-3AD203B41FA5}">
                      <a16:colId xmlns:a16="http://schemas.microsoft.com/office/drawing/2014/main" val="3109434201"/>
                    </a:ext>
                  </a:extLst>
                </a:gridCol>
                <a:gridCol w="2164781">
                  <a:extLst>
                    <a:ext uri="{9D8B030D-6E8A-4147-A177-3AD203B41FA5}">
                      <a16:colId xmlns:a16="http://schemas.microsoft.com/office/drawing/2014/main" val="2850678331"/>
                    </a:ext>
                  </a:extLst>
                </a:gridCol>
                <a:gridCol w="1779478">
                  <a:extLst>
                    <a:ext uri="{9D8B030D-6E8A-4147-A177-3AD203B41FA5}">
                      <a16:colId xmlns:a16="http://schemas.microsoft.com/office/drawing/2014/main" val="3733517958"/>
                    </a:ext>
                  </a:extLst>
                </a:gridCol>
                <a:gridCol w="4037624">
                  <a:extLst>
                    <a:ext uri="{9D8B030D-6E8A-4147-A177-3AD203B41FA5}">
                      <a16:colId xmlns:a16="http://schemas.microsoft.com/office/drawing/2014/main" val="871940121"/>
                    </a:ext>
                  </a:extLst>
                </a:gridCol>
              </a:tblGrid>
              <a:tr h="438235">
                <a:tc>
                  <a:txBody>
                    <a:bodyPr/>
                    <a:lstStyle/>
                    <a:p>
                      <a:pPr algn="ctr"/>
                      <a:r>
                        <a:rPr lang="en-GB" sz="1400">
                          <a:solidFill>
                            <a:schemeClr val="bg1"/>
                          </a:solidFill>
                          <a:latin typeface="RN House Sans"/>
                        </a:rPr>
                        <a:t>Decision Name</a:t>
                      </a:r>
                    </a:p>
                  </a:txBody>
                  <a:tcPr anchor="ctr">
                    <a:solidFill>
                      <a:srgbClr val="5A287D"/>
                    </a:solidFill>
                  </a:tcPr>
                </a:tc>
                <a:tc>
                  <a:txBody>
                    <a:bodyPr/>
                    <a:lstStyle/>
                    <a:p>
                      <a:pPr algn="ctr"/>
                      <a:r>
                        <a:rPr lang="en-GB" sz="1400">
                          <a:solidFill>
                            <a:schemeClr val="bg1"/>
                          </a:solidFill>
                          <a:latin typeface="RN House Sans"/>
                        </a:rPr>
                        <a:t>Options</a:t>
                      </a:r>
                    </a:p>
                  </a:txBody>
                  <a:tcPr anchor="ctr">
                    <a:solidFill>
                      <a:srgbClr val="5A287D"/>
                    </a:solidFill>
                  </a:tcPr>
                </a:tc>
                <a:tc>
                  <a:txBody>
                    <a:bodyPr/>
                    <a:lstStyle/>
                    <a:p>
                      <a:pPr algn="ctr"/>
                      <a:r>
                        <a:rPr lang="en-GB" sz="1400">
                          <a:solidFill>
                            <a:schemeClr val="bg1"/>
                          </a:solidFill>
                          <a:latin typeface="RN House Sans"/>
                        </a:rPr>
                        <a:t>Recommended Option</a:t>
                      </a:r>
                    </a:p>
                  </a:txBody>
                  <a:tcPr anchor="ctr">
                    <a:solidFill>
                      <a:srgbClr val="5A287D"/>
                    </a:solidFill>
                  </a:tcPr>
                </a:tc>
                <a:tc>
                  <a:txBody>
                    <a:bodyPr/>
                    <a:lstStyle/>
                    <a:p>
                      <a:pPr algn="ctr"/>
                      <a:r>
                        <a:rPr lang="en-GB" sz="1400">
                          <a:solidFill>
                            <a:schemeClr val="bg1"/>
                          </a:solidFill>
                          <a:latin typeface="RN House Sans"/>
                        </a:rPr>
                        <a:t>Rationale</a:t>
                      </a:r>
                    </a:p>
                  </a:txBody>
                  <a:tcPr anchor="ctr">
                    <a:solidFill>
                      <a:srgbClr val="5A287D"/>
                    </a:solidFill>
                  </a:tcPr>
                </a:tc>
                <a:extLst>
                  <a:ext uri="{0D108BD9-81ED-4DB2-BD59-A6C34878D82A}">
                    <a16:rowId xmlns:a16="http://schemas.microsoft.com/office/drawing/2014/main" val="39029375"/>
                  </a:ext>
                </a:extLst>
              </a:tr>
              <a:tr h="614232">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a:solidFill>
                            <a:schemeClr val="tx1"/>
                          </a:solidFill>
                          <a:latin typeface="RN House Sans"/>
                        </a:rPr>
                        <a:t>Composition Software for Interactive Letter Generation</a:t>
                      </a:r>
                    </a:p>
                  </a:txBody>
                  <a:tcPr anchor="ctr"/>
                </a:tc>
                <a:tc>
                  <a:txBody>
                    <a:bodyPr/>
                    <a:lstStyle/>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dirty="0">
                          <a:solidFill>
                            <a:schemeClr val="tx1"/>
                          </a:solidFill>
                          <a:latin typeface="RN House Sans"/>
                        </a:rPr>
                        <a:t>SEFAS + Messagepoint</a:t>
                      </a:r>
                    </a:p>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dirty="0">
                          <a:solidFill>
                            <a:schemeClr val="tx1"/>
                          </a:solidFill>
                          <a:latin typeface="RN House Sans"/>
                        </a:rPr>
                        <a:t>SEFAS</a:t>
                      </a:r>
                    </a:p>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dirty="0">
                          <a:solidFill>
                            <a:schemeClr val="tx1"/>
                          </a:solidFill>
                          <a:latin typeface="RN House Sans"/>
                        </a:rPr>
                        <a:t>Thunderhead</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dirty="0">
                          <a:solidFill>
                            <a:schemeClr val="tx1"/>
                          </a:solidFill>
                          <a:latin typeface="RN House Sans"/>
                        </a:rPr>
                        <a:t>SEFAS + Messagepoint</a:t>
                      </a: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solidFill>
                            <a:schemeClr val="tx1"/>
                          </a:solidFill>
                          <a:latin typeface="RN House Sans"/>
                        </a:rPr>
                        <a:t>Sefas would be used for layout, compose and post composition. Messagepoint to manage content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dirty="0">
                          <a:solidFill>
                            <a:schemeClr val="tx1"/>
                          </a:solidFill>
                          <a:latin typeface="RN House Sans"/>
                        </a:rPr>
                        <a:t>Feature maturity capability more in MP</a:t>
                      </a:r>
                    </a:p>
                  </a:txBody>
                  <a:tcPr anchor="ctr"/>
                </a:tc>
                <a:extLst>
                  <a:ext uri="{0D108BD9-81ED-4DB2-BD59-A6C34878D82A}">
                    <a16:rowId xmlns:a16="http://schemas.microsoft.com/office/drawing/2014/main" val="124809790"/>
                  </a:ext>
                </a:extLst>
              </a:tr>
              <a:tr h="614232">
                <a:tc>
                  <a:txBody>
                    <a:bodyPr/>
                    <a:lstStyle/>
                    <a:p>
                      <a:pPr algn="l"/>
                      <a:r>
                        <a:rPr lang="en-GB" sz="1200">
                          <a:solidFill>
                            <a:schemeClr val="tx1"/>
                          </a:solidFill>
                          <a:latin typeface="RN House Sans"/>
                        </a:rPr>
                        <a:t>Core Services usage</a:t>
                      </a:r>
                    </a:p>
                  </a:txBody>
                  <a:tcPr anchor="ctr"/>
                </a:tc>
                <a:tc>
                  <a:txBody>
                    <a:bodyPr/>
                    <a:lstStyle/>
                    <a:p>
                      <a:pPr marL="228600" indent="-228600" algn="l">
                        <a:buFont typeface="+mj-lt"/>
                        <a:buAutoNum type="arabicPeriod"/>
                      </a:pPr>
                      <a:r>
                        <a:rPr lang="en-GB" sz="1200">
                          <a:solidFill>
                            <a:schemeClr val="tx1"/>
                          </a:solidFill>
                          <a:latin typeface="RN House Sans"/>
                        </a:rPr>
                        <a:t>New services to be built</a:t>
                      </a:r>
                    </a:p>
                    <a:p>
                      <a:pPr marL="228600" indent="-228600" algn="l">
                        <a:buFont typeface="+mj-lt"/>
                        <a:buAutoNum type="arabicPeriod"/>
                      </a:pPr>
                      <a:r>
                        <a:rPr lang="en-GB" sz="1200">
                          <a:solidFill>
                            <a:schemeClr val="tx1"/>
                          </a:solidFill>
                          <a:latin typeface="RN House Sans"/>
                        </a:rPr>
                        <a:t>Reuse the existing service</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a:solidFill>
                            <a:schemeClr val="tx1"/>
                          </a:solidFill>
                          <a:latin typeface="RN House Sans"/>
                        </a:rPr>
                        <a:t>Reuse the existing service</a:t>
                      </a:r>
                    </a:p>
                    <a:p>
                      <a:pPr marL="0" marR="0" lvl="0" indent="0" algn="l" defTabSz="1034701" rtl="0" eaLnBrk="1" fontAlgn="auto" latinLnBrk="0" hangingPunct="1">
                        <a:lnSpc>
                          <a:spcPct val="100000"/>
                        </a:lnSpc>
                        <a:spcBef>
                          <a:spcPts val="0"/>
                        </a:spcBef>
                        <a:spcAft>
                          <a:spcPts val="0"/>
                        </a:spcAft>
                        <a:buClrTx/>
                        <a:buSzTx/>
                        <a:buFontTx/>
                        <a:buNone/>
                        <a:tabLst/>
                        <a:defRPr/>
                      </a:pPr>
                      <a:endParaRPr lang="en-GB" sz="1200">
                        <a:solidFill>
                          <a:schemeClr val="tx1"/>
                        </a:solidFill>
                        <a:latin typeface="RN House Sans"/>
                      </a:endParaRPr>
                    </a:p>
                  </a:txBody>
                  <a:tcPr anchor="ctr"/>
                </a:tc>
                <a:tc>
                  <a:txBody>
                    <a:bodyPr/>
                    <a:lstStyle/>
                    <a:p>
                      <a:pPr marL="171450" indent="-171450" algn="l">
                        <a:buFont typeface="Arial" panose="020B0604020202020204" pitchFamily="34" charset="0"/>
                        <a:buChar char="•"/>
                      </a:pPr>
                      <a:r>
                        <a:rPr lang="en-GB" sz="1200">
                          <a:solidFill>
                            <a:schemeClr val="tx1"/>
                          </a:solidFill>
                          <a:latin typeface="RN House Sans"/>
                        </a:rPr>
                        <a:t>Requirements for core data have not changed</a:t>
                      </a:r>
                    </a:p>
                  </a:txBody>
                  <a:tcPr anchor="ctr"/>
                </a:tc>
                <a:extLst>
                  <a:ext uri="{0D108BD9-81ED-4DB2-BD59-A6C34878D82A}">
                    <a16:rowId xmlns:a16="http://schemas.microsoft.com/office/drawing/2014/main" val="2444967521"/>
                  </a:ext>
                </a:extLst>
              </a:tr>
              <a:tr h="614232">
                <a:tc>
                  <a:txBody>
                    <a:bodyPr/>
                    <a:lstStyle/>
                    <a:p>
                      <a:pPr marL="0" marR="0" lvl="0" indent="0" algn="l" defTabSz="1034701" rtl="0" eaLnBrk="1" fontAlgn="auto" latinLnBrk="0" hangingPunct="1">
                        <a:lnSpc>
                          <a:spcPct val="100000"/>
                        </a:lnSpc>
                        <a:spcBef>
                          <a:spcPts val="0"/>
                        </a:spcBef>
                        <a:spcAft>
                          <a:spcPts val="0"/>
                        </a:spcAft>
                        <a:buClrTx/>
                        <a:buSzTx/>
                        <a:buFont typeface="Arial" panose="020B0604020202020204" pitchFamily="34" charset="0"/>
                        <a:buNone/>
                        <a:tabLst/>
                        <a:defRPr/>
                      </a:pPr>
                      <a:r>
                        <a:rPr lang="en-GB" sz="1200" kern="1200">
                          <a:solidFill>
                            <a:schemeClr val="tx1"/>
                          </a:solidFill>
                          <a:latin typeface="RN House Sans"/>
                          <a:ea typeface="+mn-ea"/>
                          <a:cs typeface="+mn-cs"/>
                        </a:rPr>
                        <a:t>Archival Solution</a:t>
                      </a:r>
                    </a:p>
                  </a:txBody>
                  <a:tcPr anchor="ctr"/>
                </a:tc>
                <a:tc>
                  <a:txBody>
                    <a:bodyPr/>
                    <a:lstStyle/>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latin typeface="RN House Sans"/>
                          <a:ea typeface="+mn-ea"/>
                          <a:cs typeface="+mn-cs"/>
                        </a:rPr>
                        <a:t>ECM SDR</a:t>
                      </a:r>
                    </a:p>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latin typeface="RN House Sans"/>
                          <a:ea typeface="+mn-ea"/>
                          <a:cs typeface="+mn-cs"/>
                        </a:rPr>
                        <a:t>ECM EC1</a:t>
                      </a:r>
                    </a:p>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latin typeface="RN House Sans"/>
                          <a:ea typeface="+mn-ea"/>
                          <a:cs typeface="+mn-cs"/>
                        </a:rPr>
                        <a:t>ECM SI</a:t>
                      </a:r>
                    </a:p>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latin typeface="RN House Sans"/>
                          <a:ea typeface="+mn-ea"/>
                          <a:cs typeface="+mn-cs"/>
                        </a:rPr>
                        <a:t>Build new instance </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a:solidFill>
                            <a:schemeClr val="tx1"/>
                          </a:solidFill>
                          <a:latin typeface="RN House Sans"/>
                          <a:ea typeface="+mn-ea"/>
                          <a:cs typeface="+mn-cs"/>
                        </a:rPr>
                        <a:t>ECM SI</a:t>
                      </a: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noProof="0">
                          <a:solidFill>
                            <a:schemeClr val="tx1"/>
                          </a:solidFill>
                          <a:latin typeface="RN House Sans"/>
                          <a:ea typeface="+mn-ea"/>
                          <a:cs typeface="+mn-cs"/>
                        </a:rPr>
                        <a:t>ECM SI instance is the strategic solution to archive the outbound correspondence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noProof="0">
                          <a:solidFill>
                            <a:schemeClr val="tx1"/>
                          </a:solidFill>
                          <a:latin typeface="RN House Sans"/>
                          <a:ea typeface="+mn-ea"/>
                          <a:cs typeface="+mn-cs"/>
                        </a:rPr>
                        <a:t>ECM SI instance has both Secure Inbox user journey &amp; Real-time API services </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noProof="0">
                          <a:solidFill>
                            <a:schemeClr val="tx1"/>
                          </a:solidFill>
                          <a:latin typeface="RN House Sans"/>
                          <a:ea typeface="+mn-ea"/>
                          <a:cs typeface="+mn-cs"/>
                        </a:rPr>
                        <a:t>ECM SI is strategic digital user journey for the customers. </a:t>
                      </a:r>
                      <a:r>
                        <a:rPr lang="en-GB" sz="1200" kern="1200">
                          <a:solidFill>
                            <a:schemeClr val="tx1"/>
                          </a:solidFill>
                          <a:latin typeface="RN House Sans"/>
                          <a:ea typeface="+mn-ea"/>
                          <a:cs typeface="+mn-cs"/>
                        </a:rPr>
                        <a:t>This will also make it easier to serve the documents to customers via SI in future</a:t>
                      </a:r>
                      <a:endParaRPr lang="en-GB" sz="1200" kern="1200" noProof="0">
                        <a:solidFill>
                          <a:schemeClr val="tx1"/>
                        </a:solidFill>
                        <a:latin typeface="RN House Sans"/>
                        <a:ea typeface="+mn-ea"/>
                        <a:cs typeface="+mn-cs"/>
                      </a:endParaRP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noProof="0">
                          <a:solidFill>
                            <a:schemeClr val="tx1"/>
                          </a:solidFill>
                          <a:latin typeface="RN House Sans"/>
                          <a:ea typeface="+mn-ea"/>
                          <a:cs typeface="+mn-cs"/>
                        </a:rPr>
                        <a:t>ECM SDR is currently on SAN storage and there are plans to move it to EC1, but it hasn’t started yet.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noProof="0">
                          <a:solidFill>
                            <a:schemeClr val="tx1"/>
                          </a:solidFill>
                          <a:latin typeface="RN House Sans"/>
                          <a:ea typeface="+mn-ea"/>
                          <a:cs typeface="+mn-cs"/>
                        </a:rPr>
                        <a:t>Decision upon building new instance is not finalized</a:t>
                      </a:r>
                    </a:p>
                  </a:txBody>
                  <a:tcPr anchor="ctr"/>
                </a:tc>
                <a:extLst>
                  <a:ext uri="{0D108BD9-81ED-4DB2-BD59-A6C34878D82A}">
                    <a16:rowId xmlns:a16="http://schemas.microsoft.com/office/drawing/2014/main" val="3759857219"/>
                  </a:ext>
                </a:extLst>
              </a:tr>
              <a:tr h="614232">
                <a:tc>
                  <a:txBody>
                    <a:bodyPr/>
                    <a:lstStyle/>
                    <a:p>
                      <a:pPr algn="l"/>
                      <a:r>
                        <a:rPr lang="en-GB" sz="1200" kern="1200" dirty="0">
                          <a:solidFill>
                            <a:schemeClr val="tx1"/>
                          </a:solidFill>
                          <a:latin typeface="RN House Sans"/>
                          <a:ea typeface="+mn-ea"/>
                          <a:cs typeface="+mn-cs"/>
                        </a:rPr>
                        <a:t>Messagepoint Production Manager Containerised setup</a:t>
                      </a:r>
                    </a:p>
                  </a:txBody>
                  <a:tcPr anchor="ctr"/>
                </a:tc>
                <a:tc>
                  <a:txBody>
                    <a:bodyPr/>
                    <a:lstStyle/>
                    <a:p>
                      <a:pPr marL="342900" indent="-342900" algn="l">
                        <a:buFont typeface="+mj-lt"/>
                        <a:buAutoNum type="arabicPeriod"/>
                      </a:pPr>
                      <a:r>
                        <a:rPr lang="en-GB" sz="1200" kern="1200">
                          <a:solidFill>
                            <a:schemeClr val="tx1"/>
                          </a:solidFill>
                          <a:latin typeface="RN House Sans"/>
                          <a:ea typeface="+mn-ea"/>
                          <a:cs typeface="+mn-cs"/>
                        </a:rPr>
                        <a:t>AWS EKS</a:t>
                      </a:r>
                    </a:p>
                    <a:p>
                      <a:pPr marL="342900" indent="-342900" algn="l">
                        <a:buFont typeface="+mj-lt"/>
                        <a:buAutoNum type="arabicPeriod"/>
                      </a:pPr>
                      <a:r>
                        <a:rPr lang="en-GB" sz="1200" kern="1200">
                          <a:solidFill>
                            <a:schemeClr val="tx1"/>
                          </a:solidFill>
                          <a:latin typeface="RN House Sans"/>
                          <a:ea typeface="+mn-ea"/>
                          <a:cs typeface="+mn-cs"/>
                        </a:rPr>
                        <a:t>AWS ECS</a:t>
                      </a:r>
                    </a:p>
                    <a:p>
                      <a:pPr marL="342900" marR="0" lvl="0" indent="-342900" algn="l" defTabSz="1034701"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latin typeface="RN House Sans"/>
                          <a:ea typeface="+mn-ea"/>
                          <a:cs typeface="+mn-cs"/>
                        </a:rPr>
                        <a:t>Docker Compose</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a:solidFill>
                            <a:schemeClr val="tx1"/>
                          </a:solidFill>
                          <a:latin typeface="RN House Sans"/>
                        </a:rPr>
                        <a:t>AWS EKS</a:t>
                      </a:r>
                      <a:endParaRPr lang="en-GB" sz="1200" kern="1200">
                        <a:solidFill>
                          <a:schemeClr val="tx1"/>
                        </a:solidFill>
                        <a:latin typeface="RN House Sans"/>
                        <a:ea typeface="+mn-ea"/>
                        <a:cs typeface="+mn-cs"/>
                      </a:endParaRP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a:solidFill>
                            <a:schemeClr val="tx1"/>
                          </a:solidFill>
                          <a:latin typeface="RN House Sans"/>
                          <a:ea typeface="+mn-ea"/>
                          <a:cs typeface="+mn-cs"/>
                        </a:rPr>
                        <a:t>AWS EKS is a managed service that natively integrates with Kubernetes to deploy applications. It automatically manages &amp; scales clusters if infrastructure resources on AWS with Kubernetes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a:solidFill>
                            <a:schemeClr val="tx1"/>
                          </a:solidFill>
                          <a:latin typeface="RN House Sans"/>
                          <a:ea typeface="+mn-ea"/>
                          <a:cs typeface="+mn-cs"/>
                        </a:rPr>
                        <a:t>ECS is not cloud agnostic, doesn’t have built-in load balancing, debugging &amp; logging is complex etc. </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a:solidFill>
                            <a:schemeClr val="tx1"/>
                          </a:solidFill>
                          <a:latin typeface="RN House Sans"/>
                          <a:ea typeface="+mn-ea"/>
                          <a:cs typeface="+mn-cs"/>
                        </a:rPr>
                        <a:t>Docker compose could run containers only in single host machine hence not preferred</a:t>
                      </a:r>
                    </a:p>
                  </a:txBody>
                  <a:tcPr anchor="ctr"/>
                </a:tc>
                <a:extLst>
                  <a:ext uri="{0D108BD9-81ED-4DB2-BD59-A6C34878D82A}">
                    <a16:rowId xmlns:a16="http://schemas.microsoft.com/office/drawing/2014/main" val="143933829"/>
                  </a:ext>
                </a:extLst>
              </a:tr>
            </a:tbl>
          </a:graphicData>
        </a:graphic>
      </p:graphicFrame>
      <p:sp>
        <p:nvSpPr>
          <p:cNvPr id="3" name="Slide Number Placeholder 2">
            <a:extLst>
              <a:ext uri="{FF2B5EF4-FFF2-40B4-BE49-F238E27FC236}">
                <a16:creationId xmlns:a16="http://schemas.microsoft.com/office/drawing/2014/main" id="{705BB55D-58AC-42BF-8F0A-6CCE5E3FE4DC}"/>
              </a:ext>
            </a:extLst>
          </p:cNvPr>
          <p:cNvSpPr>
            <a:spLocks noGrp="1"/>
          </p:cNvSpPr>
          <p:nvPr>
            <p:ph type="sldNum" sz="quarter" idx="10"/>
          </p:nvPr>
        </p:nvSpPr>
        <p:spPr/>
        <p:txBody>
          <a:bodyPr/>
          <a:lstStyle/>
          <a:p>
            <a:fld id="{08BDDC8D-36E9-467E-8CF1-750845950A7F}" type="slidenum">
              <a:rPr lang="en-GB" smtClean="0"/>
              <a:pPr/>
              <a:t>60</a:t>
            </a:fld>
            <a:endParaRPr lang="en-GB"/>
          </a:p>
        </p:txBody>
      </p:sp>
      <p:sp>
        <p:nvSpPr>
          <p:cNvPr id="5" name="Title 3">
            <a:extLst>
              <a:ext uri="{FF2B5EF4-FFF2-40B4-BE49-F238E27FC236}">
                <a16:creationId xmlns:a16="http://schemas.microsoft.com/office/drawing/2014/main" id="{0E97FF9C-2D1C-44EF-B653-1F720AD8540A}"/>
              </a:ext>
            </a:extLst>
          </p:cNvPr>
          <p:cNvSpPr>
            <a:spLocks noGrp="1"/>
          </p:cNvSpPr>
          <p:nvPr>
            <p:ph type="title"/>
          </p:nvPr>
        </p:nvSpPr>
        <p:spPr>
          <a:xfrm>
            <a:off x="486000" y="495300"/>
            <a:ext cx="8568000" cy="536058"/>
          </a:xfrm>
        </p:spPr>
        <p:txBody>
          <a:bodyPr/>
          <a:lstStyle/>
          <a:p>
            <a:r>
              <a:rPr lang="en-GB" altLang="en-US" dirty="0"/>
              <a:t>Design Inputs: Design Decisions Made (2/4)</a:t>
            </a:r>
            <a:endParaRPr lang="en-GB" dirty="0"/>
          </a:p>
        </p:txBody>
      </p:sp>
    </p:spTree>
    <p:extLst>
      <p:ext uri="{BB962C8B-B14F-4D97-AF65-F5344CB8AC3E}">
        <p14:creationId xmlns:p14="http://schemas.microsoft.com/office/powerpoint/2010/main" val="345089691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F91CB30C-B0F4-469F-B5D1-E31225380D4D}"/>
              </a:ext>
            </a:extLst>
          </p:cNvPr>
          <p:cNvGraphicFramePr>
            <a:graphicFrameLocks noGrp="1"/>
          </p:cNvGraphicFramePr>
          <p:nvPr>
            <p:ph sz="quarter" idx="11"/>
            <p:extLst>
              <p:ext uri="{D42A27DB-BD31-4B8C-83A1-F6EECF244321}">
                <p14:modId xmlns:p14="http://schemas.microsoft.com/office/powerpoint/2010/main" val="2183400344"/>
              </p:ext>
            </p:extLst>
          </p:nvPr>
        </p:nvGraphicFramePr>
        <p:xfrm>
          <a:off x="169794" y="1468976"/>
          <a:ext cx="10353811" cy="5314641"/>
        </p:xfrm>
        <a:graphic>
          <a:graphicData uri="http://schemas.openxmlformats.org/drawingml/2006/table">
            <a:tbl>
              <a:tblPr firstRow="1" bandRow="1">
                <a:tableStyleId>{5940675A-B579-460E-94D1-54222C63F5DA}</a:tableStyleId>
              </a:tblPr>
              <a:tblGrid>
                <a:gridCol w="2371928">
                  <a:extLst>
                    <a:ext uri="{9D8B030D-6E8A-4147-A177-3AD203B41FA5}">
                      <a16:colId xmlns:a16="http://schemas.microsoft.com/office/drawing/2014/main" val="3109434201"/>
                    </a:ext>
                  </a:extLst>
                </a:gridCol>
                <a:gridCol w="2164781">
                  <a:extLst>
                    <a:ext uri="{9D8B030D-6E8A-4147-A177-3AD203B41FA5}">
                      <a16:colId xmlns:a16="http://schemas.microsoft.com/office/drawing/2014/main" val="2850678331"/>
                    </a:ext>
                  </a:extLst>
                </a:gridCol>
                <a:gridCol w="1779478">
                  <a:extLst>
                    <a:ext uri="{9D8B030D-6E8A-4147-A177-3AD203B41FA5}">
                      <a16:colId xmlns:a16="http://schemas.microsoft.com/office/drawing/2014/main" val="3733517958"/>
                    </a:ext>
                  </a:extLst>
                </a:gridCol>
                <a:gridCol w="4037624">
                  <a:extLst>
                    <a:ext uri="{9D8B030D-6E8A-4147-A177-3AD203B41FA5}">
                      <a16:colId xmlns:a16="http://schemas.microsoft.com/office/drawing/2014/main" val="871940121"/>
                    </a:ext>
                  </a:extLst>
                </a:gridCol>
              </a:tblGrid>
              <a:tr h="498191">
                <a:tc>
                  <a:txBody>
                    <a:bodyPr/>
                    <a:lstStyle/>
                    <a:p>
                      <a:pPr algn="ctr"/>
                      <a:r>
                        <a:rPr lang="en-GB" sz="1400">
                          <a:solidFill>
                            <a:schemeClr val="bg1"/>
                          </a:solidFill>
                          <a:latin typeface="RN House Sans"/>
                        </a:rPr>
                        <a:t>Decision Name</a:t>
                      </a:r>
                    </a:p>
                  </a:txBody>
                  <a:tcPr anchor="ctr">
                    <a:solidFill>
                      <a:srgbClr val="5A287D"/>
                    </a:solidFill>
                  </a:tcPr>
                </a:tc>
                <a:tc>
                  <a:txBody>
                    <a:bodyPr/>
                    <a:lstStyle/>
                    <a:p>
                      <a:pPr algn="ctr"/>
                      <a:r>
                        <a:rPr lang="en-GB" sz="1400">
                          <a:solidFill>
                            <a:schemeClr val="bg1"/>
                          </a:solidFill>
                          <a:latin typeface="RN House Sans"/>
                        </a:rPr>
                        <a:t>Options</a:t>
                      </a:r>
                    </a:p>
                  </a:txBody>
                  <a:tcPr anchor="ctr">
                    <a:solidFill>
                      <a:srgbClr val="5A287D"/>
                    </a:solidFill>
                  </a:tcPr>
                </a:tc>
                <a:tc>
                  <a:txBody>
                    <a:bodyPr/>
                    <a:lstStyle/>
                    <a:p>
                      <a:pPr algn="ctr"/>
                      <a:r>
                        <a:rPr lang="en-GB" sz="1400">
                          <a:solidFill>
                            <a:schemeClr val="bg1"/>
                          </a:solidFill>
                          <a:latin typeface="RN House Sans"/>
                        </a:rPr>
                        <a:t>Recommended Option</a:t>
                      </a:r>
                    </a:p>
                  </a:txBody>
                  <a:tcPr anchor="ctr">
                    <a:solidFill>
                      <a:srgbClr val="5A287D"/>
                    </a:solidFill>
                  </a:tcPr>
                </a:tc>
                <a:tc>
                  <a:txBody>
                    <a:bodyPr/>
                    <a:lstStyle/>
                    <a:p>
                      <a:pPr algn="ctr"/>
                      <a:r>
                        <a:rPr lang="en-GB" sz="1400">
                          <a:solidFill>
                            <a:schemeClr val="bg1"/>
                          </a:solidFill>
                          <a:latin typeface="RN House Sans"/>
                        </a:rPr>
                        <a:t>Rationale</a:t>
                      </a:r>
                    </a:p>
                  </a:txBody>
                  <a:tcPr anchor="ctr">
                    <a:solidFill>
                      <a:srgbClr val="5A287D"/>
                    </a:solidFill>
                  </a:tcPr>
                </a:tc>
                <a:extLst>
                  <a:ext uri="{0D108BD9-81ED-4DB2-BD59-A6C34878D82A}">
                    <a16:rowId xmlns:a16="http://schemas.microsoft.com/office/drawing/2014/main" val="39029375"/>
                  </a:ext>
                </a:extLst>
              </a:tr>
              <a:tr h="1318742">
                <a:tc>
                  <a:txBody>
                    <a:bodyPr/>
                    <a:lstStyle/>
                    <a:p>
                      <a:pPr algn="l"/>
                      <a:r>
                        <a:rPr lang="en-GB" sz="1200" kern="1200">
                          <a:solidFill>
                            <a:schemeClr val="tx1"/>
                          </a:solidFill>
                          <a:latin typeface="RN House Sans"/>
                          <a:ea typeface="+mn-ea"/>
                          <a:cs typeface="+mn-cs"/>
                        </a:rPr>
                        <a:t>Sefas Containerised Setup</a:t>
                      </a:r>
                    </a:p>
                  </a:txBody>
                  <a:tcPr anchor="ctr"/>
                </a:tc>
                <a:tc>
                  <a:txBody>
                    <a:bodyPr/>
                    <a:lstStyle/>
                    <a:p>
                      <a:pPr marL="342900" indent="-342900" algn="l">
                        <a:buFont typeface="+mj-lt"/>
                        <a:buAutoNum type="arabicPeriod"/>
                      </a:pPr>
                      <a:r>
                        <a:rPr lang="en-GB" sz="1200" kern="1200">
                          <a:solidFill>
                            <a:schemeClr val="tx1"/>
                          </a:solidFill>
                          <a:latin typeface="RN House Sans"/>
                          <a:ea typeface="+mn-ea"/>
                          <a:cs typeface="+mn-cs"/>
                        </a:rPr>
                        <a:t>AWS EKS</a:t>
                      </a:r>
                    </a:p>
                    <a:p>
                      <a:pPr marL="342900" indent="-342900" algn="l">
                        <a:buFont typeface="+mj-lt"/>
                        <a:buAutoNum type="arabicPeriod"/>
                      </a:pPr>
                      <a:r>
                        <a:rPr lang="en-GB" sz="1200" kern="1200">
                          <a:solidFill>
                            <a:schemeClr val="tx1"/>
                          </a:solidFill>
                          <a:latin typeface="RN House Sans"/>
                          <a:ea typeface="+mn-ea"/>
                          <a:cs typeface="+mn-cs"/>
                        </a:rPr>
                        <a:t>AWS ECS</a:t>
                      </a:r>
                    </a:p>
                    <a:p>
                      <a:pPr marL="342900" marR="0" lvl="0" indent="-342900" algn="l" defTabSz="1034701" rtl="0" eaLnBrk="1" fontAlgn="auto" latinLnBrk="0" hangingPunct="1">
                        <a:lnSpc>
                          <a:spcPct val="100000"/>
                        </a:lnSpc>
                        <a:spcBef>
                          <a:spcPts val="0"/>
                        </a:spcBef>
                        <a:spcAft>
                          <a:spcPts val="0"/>
                        </a:spcAft>
                        <a:buClrTx/>
                        <a:buSzTx/>
                        <a:buFont typeface="+mj-lt"/>
                        <a:buAutoNum type="arabicPeriod"/>
                        <a:tabLst/>
                        <a:defRPr/>
                      </a:pPr>
                      <a:r>
                        <a:rPr lang="en-GB" sz="1200" kern="1200">
                          <a:solidFill>
                            <a:schemeClr val="tx1"/>
                          </a:solidFill>
                          <a:latin typeface="RN House Sans"/>
                          <a:ea typeface="+mn-ea"/>
                          <a:cs typeface="+mn-cs"/>
                        </a:rPr>
                        <a:t>Docker Compose</a:t>
                      </a:r>
                    </a:p>
                    <a:p>
                      <a:pPr marL="342900" indent="-342900" algn="l">
                        <a:buFont typeface="+mj-lt"/>
                        <a:buAutoNum type="arabicPeriod"/>
                      </a:pPr>
                      <a:endParaRPr lang="en-GB" sz="1200" kern="1200">
                        <a:solidFill>
                          <a:schemeClr val="tx1"/>
                        </a:solidFill>
                        <a:latin typeface="RN House Sans"/>
                        <a:ea typeface="+mn-ea"/>
                        <a:cs typeface="+mn-cs"/>
                      </a:endParaRP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a:solidFill>
                            <a:schemeClr val="tx1"/>
                          </a:solidFill>
                          <a:latin typeface="RN House Sans"/>
                          <a:ea typeface="+mn-ea"/>
                          <a:cs typeface="+mn-cs"/>
                        </a:rPr>
                        <a:t>AWS ECS</a:t>
                      </a: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a:solidFill>
                            <a:schemeClr val="tx1"/>
                          </a:solidFill>
                          <a:latin typeface="RN House Sans"/>
                          <a:ea typeface="+mn-ea"/>
                          <a:cs typeface="+mn-cs"/>
                        </a:rPr>
                        <a:t>Sefas supports only docker compose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a:solidFill>
                            <a:schemeClr val="tx1"/>
                          </a:solidFill>
                          <a:latin typeface="RN House Sans"/>
                          <a:ea typeface="+mn-ea"/>
                          <a:cs typeface="+mn-cs"/>
                        </a:rPr>
                        <a:t>AWS ECS is a managed services and can be easily migrated to EKS when the products are ready with EKS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a:solidFill>
                            <a:schemeClr val="tx1"/>
                          </a:solidFill>
                          <a:latin typeface="RN House Sans"/>
                          <a:ea typeface="+mn-ea"/>
                          <a:cs typeface="+mn-cs"/>
                        </a:rPr>
                        <a:t>Docker compose could run containers only in single host machine hence not preferred</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a:solidFill>
                            <a:schemeClr val="tx1"/>
                          </a:solidFill>
                          <a:latin typeface="RN House Sans"/>
                          <a:ea typeface="+mn-ea"/>
                          <a:cs typeface="+mn-cs"/>
                        </a:rPr>
                        <a:t>Sefas doesn’t support EKS and AWS Fargate</a:t>
                      </a:r>
                    </a:p>
                  </a:txBody>
                  <a:tcPr anchor="ctr"/>
                </a:tc>
                <a:extLst>
                  <a:ext uri="{0D108BD9-81ED-4DB2-BD59-A6C34878D82A}">
                    <a16:rowId xmlns:a16="http://schemas.microsoft.com/office/drawing/2014/main" val="1922921657"/>
                  </a:ext>
                </a:extLst>
              </a:tr>
              <a:tr h="1695864">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a:solidFill>
                            <a:schemeClr val="tx1"/>
                          </a:solidFill>
                          <a:latin typeface="RN House Sans"/>
                        </a:rPr>
                        <a:t>Management Information (MI)</a:t>
                      </a:r>
                    </a:p>
                  </a:txBody>
                  <a:tcPr anchor="ctr"/>
                </a:tc>
                <a:tc>
                  <a:txBody>
                    <a:bodyPr/>
                    <a:lstStyle/>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a:solidFill>
                            <a:schemeClr val="tx1"/>
                          </a:solidFill>
                          <a:latin typeface="RN House Sans"/>
                        </a:rPr>
                        <a:t>MI Within Interactive Communication Composition Portal</a:t>
                      </a:r>
                    </a:p>
                    <a:p>
                      <a:pPr marL="228600" marR="0" lvl="0" indent="-228600" algn="l" defTabSz="1034701" rtl="0" eaLnBrk="1" fontAlgn="auto" latinLnBrk="0" hangingPunct="1">
                        <a:lnSpc>
                          <a:spcPct val="100000"/>
                        </a:lnSpc>
                        <a:spcBef>
                          <a:spcPts val="0"/>
                        </a:spcBef>
                        <a:spcAft>
                          <a:spcPts val="0"/>
                        </a:spcAft>
                        <a:buClrTx/>
                        <a:buSzTx/>
                        <a:buFont typeface="+mj-lt"/>
                        <a:buAutoNum type="arabicPeriod"/>
                        <a:tabLst/>
                        <a:defRPr/>
                      </a:pPr>
                      <a:r>
                        <a:rPr lang="en-GB" sz="1200">
                          <a:solidFill>
                            <a:schemeClr val="tx1"/>
                          </a:solidFill>
                          <a:latin typeface="RN House Sans"/>
                        </a:rPr>
                        <a:t>Federated Datamart (Snowflake)</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a:solidFill>
                            <a:schemeClr val="tx1"/>
                          </a:solidFill>
                          <a:latin typeface="RN House Sans"/>
                        </a:rPr>
                        <a:t>MI within Interactive Communication Composition Portal (CCP)</a:t>
                      </a: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a:solidFill>
                            <a:schemeClr val="tx1"/>
                          </a:solidFill>
                          <a:latin typeface="RN House Sans"/>
                        </a:rPr>
                        <a:t>Majority of reports are specific to the development application</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a:solidFill>
                            <a:schemeClr val="tx1"/>
                          </a:solidFill>
                          <a:latin typeface="RN House Sans"/>
                        </a:rPr>
                        <a:t>Only monthly/annual template volume generation report needed, hence using tactical solution However, </a:t>
                      </a:r>
                      <a:r>
                        <a:rPr lang="en-GB" sz="1200" kern="1200">
                          <a:solidFill>
                            <a:schemeClr val="tx1"/>
                          </a:solidFill>
                          <a:latin typeface="RN House Sans"/>
                          <a:ea typeface="+mn-ea"/>
                          <a:cs typeface="+mn-cs"/>
                        </a:rPr>
                        <a:t>the design shall be able to accommodate future requirements in phase-02 around external systems feed &amp; use-cases.</a:t>
                      </a:r>
                    </a:p>
                  </a:txBody>
                  <a:tcPr anchor="ctr"/>
                </a:tc>
                <a:extLst>
                  <a:ext uri="{0D108BD9-81ED-4DB2-BD59-A6C34878D82A}">
                    <a16:rowId xmlns:a16="http://schemas.microsoft.com/office/drawing/2014/main" val="124809790"/>
                  </a:ext>
                </a:extLst>
              </a:tr>
              <a:tr h="1729017">
                <a:tc>
                  <a:txBody>
                    <a:bodyPr/>
                    <a:lstStyle/>
                    <a:p>
                      <a:pPr algn="l"/>
                      <a:r>
                        <a:rPr lang="en-GB" sz="1200">
                          <a:solidFill>
                            <a:schemeClr val="tx1"/>
                          </a:solidFill>
                          <a:latin typeface="RN House Sans"/>
                        </a:rPr>
                        <a:t>NoSQL for Communication portal and services</a:t>
                      </a:r>
                    </a:p>
                  </a:txBody>
                  <a:tcPr anchor="ctr"/>
                </a:tc>
                <a:tc>
                  <a:txBody>
                    <a:bodyPr/>
                    <a:lstStyle/>
                    <a:p>
                      <a:pPr marL="228600" indent="-228600" algn="l">
                        <a:buFont typeface="+mj-lt"/>
                        <a:buAutoNum type="arabicPeriod"/>
                      </a:pPr>
                      <a:r>
                        <a:rPr lang="en-GB" sz="1200" dirty="0">
                          <a:solidFill>
                            <a:schemeClr val="tx1"/>
                          </a:solidFill>
                          <a:latin typeface="RN House Sans"/>
                        </a:rPr>
                        <a:t>Postgres</a:t>
                      </a:r>
                    </a:p>
                    <a:p>
                      <a:pPr marL="228600" indent="-228600" algn="l">
                        <a:buFont typeface="+mj-lt"/>
                        <a:buAutoNum type="arabicPeriod"/>
                      </a:pPr>
                      <a:r>
                        <a:rPr lang="en-GB" sz="1200" kern="1200" dirty="0">
                          <a:solidFill>
                            <a:schemeClr val="tx1"/>
                          </a:solidFill>
                          <a:latin typeface="RN House Sans"/>
                          <a:ea typeface="+mn-ea"/>
                          <a:cs typeface="+mn-cs"/>
                        </a:rPr>
                        <a:t>DocumentDB</a:t>
                      </a:r>
                      <a:r>
                        <a:rPr lang="en-GB" sz="1200" dirty="0">
                          <a:solidFill>
                            <a:schemeClr val="tx1"/>
                          </a:solidFill>
                          <a:latin typeface="RN House Sans"/>
                        </a:rPr>
                        <a:t> (NoSQL)</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latin typeface="RN House Sans"/>
                          <a:ea typeface="+mn-ea"/>
                          <a:cs typeface="+mn-cs"/>
                        </a:rPr>
                        <a:t>DocumentDB</a:t>
                      </a:r>
                    </a:p>
                  </a:txBody>
                  <a:tcPr anchor="ctr"/>
                </a:tc>
                <a:tc>
                  <a:txBody>
                    <a:bodyPr/>
                    <a:lstStyle/>
                    <a:p>
                      <a:pPr marL="171450" indent="-171450" algn="l">
                        <a:buFont typeface="Arial" panose="020B0604020202020204" pitchFamily="34" charset="0"/>
                        <a:buChar char="•"/>
                      </a:pPr>
                      <a:r>
                        <a:rPr lang="en-GB" sz="1200" kern="1200" dirty="0">
                          <a:solidFill>
                            <a:schemeClr val="tx1"/>
                          </a:solidFill>
                          <a:latin typeface="RN House Sans"/>
                          <a:ea typeface="+mn-ea"/>
                          <a:cs typeface="+mn-cs"/>
                        </a:rPr>
                        <a:t>DocumentDB</a:t>
                      </a:r>
                      <a:r>
                        <a:rPr lang="en-GB" sz="1200" dirty="0">
                          <a:solidFill>
                            <a:schemeClr val="tx1"/>
                          </a:solidFill>
                          <a:latin typeface="RN House Sans"/>
                        </a:rPr>
                        <a:t> built on distributed and scale out architecture to support performance/volume for communication services</a:t>
                      </a:r>
                    </a:p>
                    <a:p>
                      <a:pPr marL="171450" indent="-171450" algn="l">
                        <a:buFont typeface="Arial" panose="020B0604020202020204" pitchFamily="34" charset="0"/>
                        <a:buChar char="•"/>
                      </a:pPr>
                      <a:r>
                        <a:rPr lang="en-GB" sz="1200" dirty="0">
                          <a:solidFill>
                            <a:schemeClr val="tx1"/>
                          </a:solidFill>
                          <a:latin typeface="RN House Sans"/>
                        </a:rPr>
                        <a:t>Easy ability to rapid changes and multi structure data</a:t>
                      </a:r>
                    </a:p>
                    <a:p>
                      <a:pPr marL="171450" indent="-171450" algn="l">
                        <a:buFont typeface="Arial" panose="020B0604020202020204" pitchFamily="34" charset="0"/>
                        <a:buChar char="•"/>
                      </a:pPr>
                      <a:r>
                        <a:rPr lang="en-GB" sz="1200" dirty="0">
                          <a:solidFill>
                            <a:schemeClr val="tx1"/>
                          </a:solidFill>
                          <a:latin typeface="RN House Sans"/>
                        </a:rPr>
                        <a:t>Auto check for detect failure and auto failover to replicas with minimum downtime and availability impact on applications</a:t>
                      </a:r>
                    </a:p>
                  </a:txBody>
                  <a:tcPr anchor="ctr"/>
                </a:tc>
                <a:extLst>
                  <a:ext uri="{0D108BD9-81ED-4DB2-BD59-A6C34878D82A}">
                    <a16:rowId xmlns:a16="http://schemas.microsoft.com/office/drawing/2014/main" val="2444967521"/>
                  </a:ext>
                </a:extLst>
              </a:tr>
            </a:tbl>
          </a:graphicData>
        </a:graphic>
      </p:graphicFrame>
      <p:sp>
        <p:nvSpPr>
          <p:cNvPr id="3" name="Slide Number Placeholder 2">
            <a:extLst>
              <a:ext uri="{FF2B5EF4-FFF2-40B4-BE49-F238E27FC236}">
                <a16:creationId xmlns:a16="http://schemas.microsoft.com/office/drawing/2014/main" id="{705BB55D-58AC-42BF-8F0A-6CCE5E3FE4DC}"/>
              </a:ext>
            </a:extLst>
          </p:cNvPr>
          <p:cNvSpPr>
            <a:spLocks noGrp="1"/>
          </p:cNvSpPr>
          <p:nvPr>
            <p:ph type="sldNum" sz="quarter" idx="10"/>
          </p:nvPr>
        </p:nvSpPr>
        <p:spPr/>
        <p:txBody>
          <a:bodyPr/>
          <a:lstStyle/>
          <a:p>
            <a:fld id="{08BDDC8D-36E9-467E-8CF1-750845950A7F}" type="slidenum">
              <a:rPr lang="en-GB" smtClean="0"/>
              <a:pPr/>
              <a:t>61</a:t>
            </a:fld>
            <a:endParaRPr lang="en-GB"/>
          </a:p>
        </p:txBody>
      </p:sp>
      <p:sp>
        <p:nvSpPr>
          <p:cNvPr id="5" name="Title 3">
            <a:extLst>
              <a:ext uri="{FF2B5EF4-FFF2-40B4-BE49-F238E27FC236}">
                <a16:creationId xmlns:a16="http://schemas.microsoft.com/office/drawing/2014/main" id="{0E97FF9C-2D1C-44EF-B653-1F720AD8540A}"/>
              </a:ext>
            </a:extLst>
          </p:cNvPr>
          <p:cNvSpPr>
            <a:spLocks noGrp="1"/>
          </p:cNvSpPr>
          <p:nvPr>
            <p:ph type="title"/>
          </p:nvPr>
        </p:nvSpPr>
        <p:spPr>
          <a:xfrm>
            <a:off x="486000" y="495300"/>
            <a:ext cx="8568000" cy="536058"/>
          </a:xfrm>
        </p:spPr>
        <p:txBody>
          <a:bodyPr/>
          <a:lstStyle/>
          <a:p>
            <a:r>
              <a:rPr lang="en-GB" altLang="en-US" dirty="0"/>
              <a:t>Design Inputs: Design Decisions Made (3/4)</a:t>
            </a:r>
            <a:endParaRPr lang="en-GB" dirty="0"/>
          </a:p>
        </p:txBody>
      </p:sp>
    </p:spTree>
    <p:extLst>
      <p:ext uri="{BB962C8B-B14F-4D97-AF65-F5344CB8AC3E}">
        <p14:creationId xmlns:p14="http://schemas.microsoft.com/office/powerpoint/2010/main" val="49790779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F91CB30C-B0F4-469F-B5D1-E31225380D4D}"/>
              </a:ext>
            </a:extLst>
          </p:cNvPr>
          <p:cNvGraphicFramePr>
            <a:graphicFrameLocks noGrp="1"/>
          </p:cNvGraphicFramePr>
          <p:nvPr>
            <p:ph sz="quarter" idx="11"/>
            <p:extLst>
              <p:ext uri="{D42A27DB-BD31-4B8C-83A1-F6EECF244321}">
                <p14:modId xmlns:p14="http://schemas.microsoft.com/office/powerpoint/2010/main" val="3252082306"/>
              </p:ext>
            </p:extLst>
          </p:nvPr>
        </p:nvGraphicFramePr>
        <p:xfrm>
          <a:off x="169794" y="1468976"/>
          <a:ext cx="10353811" cy="5677382"/>
        </p:xfrm>
        <a:graphic>
          <a:graphicData uri="http://schemas.openxmlformats.org/drawingml/2006/table">
            <a:tbl>
              <a:tblPr firstRow="1" bandRow="1">
                <a:tableStyleId>{5940675A-B579-460E-94D1-54222C63F5DA}</a:tableStyleId>
              </a:tblPr>
              <a:tblGrid>
                <a:gridCol w="2371928">
                  <a:extLst>
                    <a:ext uri="{9D8B030D-6E8A-4147-A177-3AD203B41FA5}">
                      <a16:colId xmlns:a16="http://schemas.microsoft.com/office/drawing/2014/main" val="3109434201"/>
                    </a:ext>
                  </a:extLst>
                </a:gridCol>
                <a:gridCol w="2164781">
                  <a:extLst>
                    <a:ext uri="{9D8B030D-6E8A-4147-A177-3AD203B41FA5}">
                      <a16:colId xmlns:a16="http://schemas.microsoft.com/office/drawing/2014/main" val="2850678331"/>
                    </a:ext>
                  </a:extLst>
                </a:gridCol>
                <a:gridCol w="1779478">
                  <a:extLst>
                    <a:ext uri="{9D8B030D-6E8A-4147-A177-3AD203B41FA5}">
                      <a16:colId xmlns:a16="http://schemas.microsoft.com/office/drawing/2014/main" val="3733517958"/>
                    </a:ext>
                  </a:extLst>
                </a:gridCol>
                <a:gridCol w="4037624">
                  <a:extLst>
                    <a:ext uri="{9D8B030D-6E8A-4147-A177-3AD203B41FA5}">
                      <a16:colId xmlns:a16="http://schemas.microsoft.com/office/drawing/2014/main" val="871940121"/>
                    </a:ext>
                  </a:extLst>
                </a:gridCol>
              </a:tblGrid>
              <a:tr h="498191">
                <a:tc>
                  <a:txBody>
                    <a:bodyPr/>
                    <a:lstStyle/>
                    <a:p>
                      <a:pPr algn="ctr"/>
                      <a:r>
                        <a:rPr lang="en-GB" sz="1400" dirty="0">
                          <a:solidFill>
                            <a:schemeClr val="bg1"/>
                          </a:solidFill>
                          <a:latin typeface="RN House Sans"/>
                        </a:rPr>
                        <a:t>Decision Name</a:t>
                      </a:r>
                    </a:p>
                  </a:txBody>
                  <a:tcPr anchor="ctr">
                    <a:solidFill>
                      <a:srgbClr val="5A287D"/>
                    </a:solidFill>
                  </a:tcPr>
                </a:tc>
                <a:tc>
                  <a:txBody>
                    <a:bodyPr/>
                    <a:lstStyle/>
                    <a:p>
                      <a:pPr algn="ctr"/>
                      <a:r>
                        <a:rPr lang="en-GB" sz="1400">
                          <a:solidFill>
                            <a:schemeClr val="bg1"/>
                          </a:solidFill>
                          <a:latin typeface="RN House Sans"/>
                        </a:rPr>
                        <a:t>Options</a:t>
                      </a:r>
                    </a:p>
                  </a:txBody>
                  <a:tcPr anchor="ctr">
                    <a:solidFill>
                      <a:srgbClr val="5A287D"/>
                    </a:solidFill>
                  </a:tcPr>
                </a:tc>
                <a:tc>
                  <a:txBody>
                    <a:bodyPr/>
                    <a:lstStyle/>
                    <a:p>
                      <a:pPr algn="ctr"/>
                      <a:r>
                        <a:rPr lang="en-GB" sz="1400">
                          <a:solidFill>
                            <a:schemeClr val="bg1"/>
                          </a:solidFill>
                          <a:latin typeface="RN House Sans"/>
                        </a:rPr>
                        <a:t>Recommended Option</a:t>
                      </a:r>
                    </a:p>
                  </a:txBody>
                  <a:tcPr anchor="ctr">
                    <a:solidFill>
                      <a:srgbClr val="5A287D"/>
                    </a:solidFill>
                  </a:tcPr>
                </a:tc>
                <a:tc>
                  <a:txBody>
                    <a:bodyPr/>
                    <a:lstStyle/>
                    <a:p>
                      <a:pPr algn="ctr"/>
                      <a:r>
                        <a:rPr lang="en-GB" sz="1400">
                          <a:solidFill>
                            <a:schemeClr val="bg1"/>
                          </a:solidFill>
                          <a:latin typeface="RN House Sans"/>
                        </a:rPr>
                        <a:t>Rationale</a:t>
                      </a:r>
                    </a:p>
                  </a:txBody>
                  <a:tcPr anchor="ctr">
                    <a:solidFill>
                      <a:srgbClr val="5A287D"/>
                    </a:solidFill>
                  </a:tcPr>
                </a:tc>
                <a:extLst>
                  <a:ext uri="{0D108BD9-81ED-4DB2-BD59-A6C34878D82A}">
                    <a16:rowId xmlns:a16="http://schemas.microsoft.com/office/drawing/2014/main" val="39029375"/>
                  </a:ext>
                </a:extLst>
              </a:tr>
              <a:tr h="1318742">
                <a:tc>
                  <a:txBody>
                    <a:bodyPr/>
                    <a:lstStyle/>
                    <a:p>
                      <a:pPr algn="l"/>
                      <a:r>
                        <a:rPr lang="en-IN" sz="1200" kern="1200">
                          <a:solidFill>
                            <a:schemeClr val="tx1"/>
                          </a:solidFill>
                          <a:latin typeface="RN House Sans"/>
                          <a:ea typeface="+mn-ea"/>
                          <a:cs typeface="+mn-cs"/>
                        </a:rPr>
                        <a:t>E</a:t>
                      </a:r>
                      <a:r>
                        <a:rPr lang="en-GB" sz="1200" kern="1200">
                          <a:solidFill>
                            <a:schemeClr val="tx1"/>
                          </a:solidFill>
                          <a:latin typeface="RN House Sans"/>
                          <a:ea typeface="+mn-ea"/>
                          <a:cs typeface="+mn-cs"/>
                        </a:rPr>
                        <a:t>gress Communication between NW AWS &amp; MP AWS</a:t>
                      </a:r>
                    </a:p>
                    <a:p>
                      <a:pPr algn="l"/>
                      <a:endParaRPr lang="en-GB" sz="1200" kern="1200">
                        <a:solidFill>
                          <a:schemeClr val="tx1"/>
                        </a:solidFill>
                        <a:latin typeface="RN House Sans"/>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r>
                        <a:rPr lang="en-GB" sz="1200" b="1" kern="1200">
                          <a:solidFill>
                            <a:schemeClr val="tx1"/>
                          </a:solidFill>
                          <a:latin typeface="RN House Sans"/>
                          <a:ea typeface="+mn-ea"/>
                          <a:cs typeface="+mn-cs"/>
                        </a:rPr>
                        <a:t>Note:</a:t>
                      </a:r>
                      <a:r>
                        <a:rPr lang="en-GB" sz="1200" kern="1200">
                          <a:solidFill>
                            <a:schemeClr val="tx1"/>
                          </a:solidFill>
                          <a:latin typeface="RN House Sans"/>
                          <a:ea typeface="+mn-ea"/>
                          <a:cs typeface="+mn-cs"/>
                        </a:rPr>
                        <a:t> Data set used between NW AWS &amp; MP AWS contains Customer confidential data (Customer Name &amp; Address)</a:t>
                      </a:r>
                    </a:p>
                    <a:p>
                      <a:pPr algn="l"/>
                      <a:endParaRPr lang="en-GB" sz="1200" kern="1200">
                        <a:solidFill>
                          <a:schemeClr val="tx1"/>
                        </a:solidFill>
                        <a:latin typeface="RN House Sans"/>
                        <a:ea typeface="+mn-ea"/>
                        <a:cs typeface="+mn-cs"/>
                      </a:endParaRPr>
                    </a:p>
                  </a:txBody>
                  <a:tcPr anchor="ctr"/>
                </a:tc>
                <a:tc>
                  <a:txBody>
                    <a:bodyPr/>
                    <a:lstStyle/>
                    <a:p>
                      <a:pPr marL="342900" indent="-342900" algn="l">
                        <a:buFont typeface="+mj-lt"/>
                        <a:buAutoNum type="arabicPeriod"/>
                      </a:pPr>
                      <a:r>
                        <a:rPr lang="en-GB" sz="1200" kern="1200" dirty="0">
                          <a:solidFill>
                            <a:schemeClr val="tx1"/>
                          </a:solidFill>
                          <a:latin typeface="RN House Sans"/>
                          <a:ea typeface="+mn-ea"/>
                          <a:cs typeface="+mn-cs"/>
                        </a:rPr>
                        <a:t>SS Egress Proxy</a:t>
                      </a:r>
                    </a:p>
                    <a:p>
                      <a:pPr marL="342900" indent="-342900" algn="l">
                        <a:buFont typeface="+mj-lt"/>
                        <a:buAutoNum type="arabicPeriod"/>
                      </a:pPr>
                      <a:r>
                        <a:rPr lang="en-GB" sz="1200" kern="1200" dirty="0">
                          <a:solidFill>
                            <a:schemeClr val="tx1"/>
                          </a:solidFill>
                          <a:latin typeface="RN House Sans"/>
                          <a:ea typeface="+mn-ea"/>
                          <a:cs typeface="+mn-cs"/>
                        </a:rPr>
                        <a:t>VPC Endpoint</a:t>
                      </a:r>
                    </a:p>
                    <a:p>
                      <a:pPr marL="342900" marR="0" lvl="0" indent="-342900" algn="l" defTabSz="1034701" rtl="0" eaLnBrk="1" fontAlgn="auto" latinLnBrk="0" hangingPunct="1">
                        <a:lnSpc>
                          <a:spcPct val="100000"/>
                        </a:lnSpc>
                        <a:spcBef>
                          <a:spcPts val="0"/>
                        </a:spcBef>
                        <a:spcAft>
                          <a:spcPts val="0"/>
                        </a:spcAft>
                        <a:buClrTx/>
                        <a:buSzTx/>
                        <a:buFont typeface="+mj-lt"/>
                        <a:buAutoNum type="arabicPeriod"/>
                        <a:tabLst/>
                        <a:defRPr/>
                      </a:pPr>
                      <a:r>
                        <a:rPr lang="en-GB" sz="1200" kern="1200" dirty="0">
                          <a:solidFill>
                            <a:schemeClr val="tx1"/>
                          </a:solidFill>
                          <a:latin typeface="RN House Sans"/>
                          <a:ea typeface="+mn-ea"/>
                          <a:cs typeface="+mn-cs"/>
                        </a:rPr>
                        <a:t>OnPrem Bluecoat proxy</a:t>
                      </a:r>
                    </a:p>
                    <a:p>
                      <a:pPr marL="342900" indent="-342900" algn="l">
                        <a:buFont typeface="+mj-lt"/>
                        <a:buAutoNum type="arabicPeriod"/>
                      </a:pPr>
                      <a:endParaRPr lang="en-GB" sz="1200" kern="1200" dirty="0">
                        <a:solidFill>
                          <a:schemeClr val="tx1"/>
                        </a:solidFill>
                        <a:latin typeface="RN House Sans"/>
                        <a:ea typeface="+mn-ea"/>
                        <a:cs typeface="+mn-cs"/>
                      </a:endParaRP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latin typeface="RN House Sans"/>
                          <a:ea typeface="+mn-ea"/>
                          <a:cs typeface="+mn-cs"/>
                        </a:rPr>
                        <a:t>S</a:t>
                      </a:r>
                      <a:r>
                        <a:rPr lang="en-GB" sz="1200" kern="1200" dirty="0">
                          <a:solidFill>
                            <a:schemeClr val="tx1"/>
                          </a:solidFill>
                          <a:latin typeface="RN House Sans"/>
                          <a:ea typeface="+mn-ea"/>
                          <a:cs typeface="+mn-cs"/>
                        </a:rPr>
                        <a:t>S Egress Proxy</a:t>
                      </a:r>
                    </a:p>
                    <a:p>
                      <a:pPr marL="0" marR="0" lvl="0" indent="0" algn="l" defTabSz="1034701"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latin typeface="RN House Sans"/>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latin typeface="RN House Sans"/>
                          <a:ea typeface="+mn-ea"/>
                          <a:cs typeface="+mn-cs"/>
                        </a:rPr>
                        <a:t>Chosen: </a:t>
                      </a:r>
                      <a:r>
                        <a:rPr lang="en-GB" sz="1200" kern="1200" dirty="0">
                          <a:solidFill>
                            <a:schemeClr val="tx1"/>
                          </a:solidFill>
                          <a:latin typeface="RN House Sans"/>
                          <a:ea typeface="+mn-ea"/>
                          <a:cs typeface="+mn-cs"/>
                        </a:rPr>
                        <a:t>VPC Endpoint</a:t>
                      </a: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latin typeface="RN House Sans"/>
                          <a:ea typeface="+mn-ea"/>
                          <a:cs typeface="+mn-cs"/>
                        </a:rPr>
                        <a:t>SS Egress proxy in current state is not DLP compliant, hence can’t be used</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latin typeface="RN House Sans"/>
                          <a:ea typeface="+mn-ea"/>
                          <a:cs typeface="+mn-cs"/>
                        </a:rPr>
                        <a:t>Additional time &amp; effort to build new components OnPrem to route traffic via Bluecoat, a tactical approach, increased complexity, non-standard</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dirty="0">
                          <a:solidFill>
                            <a:schemeClr val="tx1"/>
                          </a:solidFill>
                          <a:latin typeface="RN House Sans"/>
                          <a:ea typeface="+mn-ea"/>
                          <a:cs typeface="+mn-cs"/>
                        </a:rPr>
                        <a:t>VPC endpoint uses a private link to establish connectivity between 2 AWS sites. Approved product, proven &amp; time tested and mitigates the DLP risk to an extent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dirty="0">
                        <a:solidFill>
                          <a:schemeClr val="tx1"/>
                        </a:solidFill>
                        <a:latin typeface="RN House Sans"/>
                        <a:ea typeface="+mn-ea"/>
                        <a:cs typeface="+mn-cs"/>
                      </a:endParaRPr>
                    </a:p>
                  </a:txBody>
                  <a:tcPr anchor="ctr"/>
                </a:tc>
                <a:extLst>
                  <a:ext uri="{0D108BD9-81ED-4DB2-BD59-A6C34878D82A}">
                    <a16:rowId xmlns:a16="http://schemas.microsoft.com/office/drawing/2014/main" val="1922921657"/>
                  </a:ext>
                </a:extLst>
              </a:tr>
              <a:tr h="1318742">
                <a:tc>
                  <a:txBody>
                    <a:bodyPr/>
                    <a:lstStyle/>
                    <a:p>
                      <a:pPr algn="l"/>
                      <a:r>
                        <a:rPr lang="en-US" sz="1200" kern="1200" dirty="0">
                          <a:solidFill>
                            <a:schemeClr val="tx1"/>
                          </a:solidFill>
                          <a:latin typeface="RN House Sans"/>
                          <a:ea typeface="+mn-ea"/>
                          <a:cs typeface="+mn-cs"/>
                        </a:rPr>
                        <a:t>Ingress Communication between MPDC &amp; MP Production Manager</a:t>
                      </a:r>
                      <a:endParaRPr lang="en-GB" sz="1200" kern="1200" dirty="0">
                        <a:solidFill>
                          <a:schemeClr val="tx1"/>
                        </a:solidFill>
                        <a:latin typeface="RN House Sans"/>
                        <a:ea typeface="+mn-ea"/>
                        <a:cs typeface="+mn-cs"/>
                      </a:endParaRPr>
                    </a:p>
                  </a:txBody>
                  <a:tcPr anchor="ctr"/>
                </a:tc>
                <a:tc>
                  <a:txBody>
                    <a:bodyPr/>
                    <a:lstStyle/>
                    <a:p>
                      <a:pPr marL="342900" indent="-342900" algn="l">
                        <a:buFont typeface="+mj-lt"/>
                        <a:buAutoNum type="arabicPeriod"/>
                      </a:pPr>
                      <a:r>
                        <a:rPr lang="en-US" sz="1200" kern="1200" dirty="0">
                          <a:solidFill>
                            <a:schemeClr val="tx1"/>
                          </a:solidFill>
                          <a:latin typeface="RN House Sans"/>
                          <a:ea typeface="+mn-ea"/>
                          <a:cs typeface="+mn-cs"/>
                        </a:rPr>
                        <a:t>APIGEE</a:t>
                      </a:r>
                    </a:p>
                    <a:p>
                      <a:pPr marL="342900" indent="-342900" algn="l">
                        <a:buFont typeface="+mj-lt"/>
                        <a:buAutoNum type="arabicPeriod"/>
                      </a:pPr>
                      <a:r>
                        <a:rPr lang="en-US" sz="1200" kern="1200" dirty="0">
                          <a:solidFill>
                            <a:schemeClr val="tx1"/>
                          </a:solidFill>
                          <a:latin typeface="RN House Sans"/>
                          <a:ea typeface="+mn-ea"/>
                          <a:cs typeface="+mn-cs"/>
                        </a:rPr>
                        <a:t>VPC Endpoints</a:t>
                      </a:r>
                      <a:endParaRPr lang="en-GB" sz="1200" kern="1200" dirty="0">
                        <a:solidFill>
                          <a:schemeClr val="tx1"/>
                        </a:solidFill>
                        <a:latin typeface="RN House Sans"/>
                        <a:ea typeface="+mn-ea"/>
                        <a:cs typeface="+mn-cs"/>
                      </a:endParaRP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RN House Sans"/>
                          <a:ea typeface="+mn-ea"/>
                          <a:cs typeface="+mn-cs"/>
                        </a:rPr>
                        <a:t>VPC Endpoint</a:t>
                      </a:r>
                      <a:endParaRPr lang="en-GB" sz="1200" kern="1200" dirty="0">
                        <a:solidFill>
                          <a:schemeClr val="tx1"/>
                        </a:solidFill>
                        <a:latin typeface="RN House Sans"/>
                        <a:ea typeface="+mn-ea"/>
                        <a:cs typeface="+mn-cs"/>
                      </a:endParaRP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latin typeface="RN House Sans"/>
                          <a:ea typeface="+mn-ea"/>
                          <a:cs typeface="+mn-cs"/>
                        </a:rPr>
                        <a:t>During order creation process bundle files are exchanged between MPDC &amp; MP Production Manager, APIGEE is not a right fit for file exchange scenarios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latin typeface="RN House Sans"/>
                          <a:ea typeface="+mn-ea"/>
                          <a:cs typeface="+mn-cs"/>
                        </a:rPr>
                        <a:t>Templates with embedded images scenario could exceed bundle file size of 10 MB</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latin typeface="RN House Sans"/>
                          <a:ea typeface="+mn-ea"/>
                          <a:cs typeface="+mn-cs"/>
                        </a:rPr>
                        <a:t>APIGEE has an inherent limitation on payload / file size of 10 MB</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latin typeface="RN House Sans"/>
                          <a:ea typeface="+mn-ea"/>
                          <a:cs typeface="+mn-cs"/>
                        </a:rPr>
                        <a:t>Traffic between consumer &amp; APIGEE traverses over internet increasing the risk profile</a:t>
                      </a:r>
                      <a:endParaRPr lang="en-GB" sz="1200" kern="1200" dirty="0">
                        <a:solidFill>
                          <a:schemeClr val="tx1"/>
                        </a:solidFill>
                        <a:latin typeface="RN House Sans"/>
                        <a:ea typeface="+mn-ea"/>
                        <a:cs typeface="+mn-cs"/>
                      </a:endParaRPr>
                    </a:p>
                  </a:txBody>
                  <a:tcPr anchor="ctr"/>
                </a:tc>
                <a:extLst>
                  <a:ext uri="{0D108BD9-81ED-4DB2-BD59-A6C34878D82A}">
                    <a16:rowId xmlns:a16="http://schemas.microsoft.com/office/drawing/2014/main" val="960894341"/>
                  </a:ext>
                </a:extLst>
              </a:tr>
              <a:tr h="1318742">
                <a:tc>
                  <a:txBody>
                    <a:bodyPr/>
                    <a:lstStyle/>
                    <a:p>
                      <a:pPr algn="l"/>
                      <a:r>
                        <a:rPr lang="en-IN" sz="1200" kern="1200" dirty="0">
                          <a:solidFill>
                            <a:schemeClr val="tx1"/>
                          </a:solidFill>
                          <a:latin typeface="RN House Sans"/>
                          <a:ea typeface="+mn-ea"/>
                          <a:cs typeface="+mn-cs"/>
                        </a:rPr>
                        <a:t>Workload Resiliency</a:t>
                      </a:r>
                      <a:endParaRPr lang="en-GB" sz="1200" kern="1200" dirty="0">
                        <a:solidFill>
                          <a:schemeClr val="tx1"/>
                        </a:solidFill>
                        <a:latin typeface="RN House Sans"/>
                        <a:ea typeface="+mn-ea"/>
                        <a:cs typeface="+mn-cs"/>
                      </a:endParaRPr>
                    </a:p>
                  </a:txBody>
                  <a:tcPr anchor="ctr"/>
                </a:tc>
                <a:tc>
                  <a:txBody>
                    <a:bodyPr/>
                    <a:lstStyle/>
                    <a:p>
                      <a:pPr marL="342900" indent="-342900" algn="l">
                        <a:buFont typeface="+mj-lt"/>
                        <a:buAutoNum type="arabicPeriod"/>
                      </a:pPr>
                      <a:r>
                        <a:rPr lang="en-IN" sz="1200" kern="1200" dirty="0">
                          <a:solidFill>
                            <a:schemeClr val="tx1"/>
                          </a:solidFill>
                          <a:latin typeface="RN House Sans"/>
                          <a:ea typeface="+mn-ea"/>
                          <a:cs typeface="+mn-cs"/>
                        </a:rPr>
                        <a:t>Deploy across 3 AZs</a:t>
                      </a:r>
                    </a:p>
                    <a:p>
                      <a:pPr marL="342900" indent="-342900" algn="l">
                        <a:buFont typeface="+mj-lt"/>
                        <a:buAutoNum type="arabicPeriod"/>
                      </a:pPr>
                      <a:r>
                        <a:rPr lang="en-GB" sz="1200" kern="1200" dirty="0">
                          <a:solidFill>
                            <a:schemeClr val="tx1"/>
                          </a:solidFill>
                          <a:latin typeface="RN House Sans"/>
                          <a:ea typeface="+mn-ea"/>
                          <a:cs typeface="+mn-cs"/>
                        </a:rPr>
                        <a:t>Deploy across 2 AZs</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latin typeface="RN House Sans"/>
                          <a:ea typeface="+mn-ea"/>
                          <a:cs typeface="+mn-cs"/>
                        </a:rPr>
                        <a:t>Standard is to deploy across 3 AZs</a:t>
                      </a:r>
                    </a:p>
                    <a:p>
                      <a:pPr marL="0" marR="0" lvl="0" indent="0" algn="l" defTabSz="1034701" rtl="0" eaLnBrk="1" fontAlgn="auto" latinLnBrk="0" hangingPunct="1">
                        <a:lnSpc>
                          <a:spcPct val="100000"/>
                        </a:lnSpc>
                        <a:spcBef>
                          <a:spcPts val="0"/>
                        </a:spcBef>
                        <a:spcAft>
                          <a:spcPts val="0"/>
                        </a:spcAft>
                        <a:buClrTx/>
                        <a:buSzTx/>
                        <a:buFontTx/>
                        <a:buNone/>
                        <a:tabLst/>
                        <a:defRPr/>
                      </a:pPr>
                      <a:endParaRPr lang="en-IN" sz="1200" kern="1200" dirty="0">
                        <a:solidFill>
                          <a:schemeClr val="tx1"/>
                        </a:solidFill>
                        <a:latin typeface="RN House Sans"/>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1" kern="1200" dirty="0">
                          <a:solidFill>
                            <a:schemeClr val="tx1"/>
                          </a:solidFill>
                          <a:latin typeface="RN House Sans"/>
                          <a:ea typeface="+mn-ea"/>
                          <a:cs typeface="+mn-cs"/>
                        </a:rPr>
                        <a:t>Chosen: </a:t>
                      </a:r>
                      <a:r>
                        <a:rPr lang="en-IN" sz="1200" kern="1200" dirty="0">
                          <a:solidFill>
                            <a:schemeClr val="tx1"/>
                          </a:solidFill>
                          <a:latin typeface="RN House Sans"/>
                          <a:ea typeface="+mn-ea"/>
                          <a:cs typeface="+mn-cs"/>
                        </a:rPr>
                        <a:t>Deploy in 2 AZs</a:t>
                      </a:r>
                      <a:endParaRPr lang="en-GB" sz="1200" kern="1200" dirty="0">
                        <a:solidFill>
                          <a:schemeClr val="tx1"/>
                        </a:solidFill>
                        <a:latin typeface="RN House Sans"/>
                        <a:ea typeface="+mn-ea"/>
                        <a:cs typeface="+mn-cs"/>
                      </a:endParaRPr>
                    </a:p>
                  </a:txBody>
                  <a:tcPr anchor="ctr"/>
                </a:tc>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kern="1200" dirty="0">
                          <a:solidFill>
                            <a:schemeClr val="tx1"/>
                          </a:solidFill>
                          <a:latin typeface="RN House Sans"/>
                          <a:ea typeface="+mn-ea"/>
                          <a:cs typeface="+mn-cs"/>
                        </a:rPr>
                        <a:t>Resiliency is predominantly driven by RTO, System criticality  &amp; Business needs. </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1200" kern="1200" dirty="0">
                          <a:solidFill>
                            <a:schemeClr val="tx1"/>
                          </a:solidFill>
                          <a:latin typeface="RN House Sans"/>
                          <a:ea typeface="+mn-ea"/>
                          <a:cs typeface="+mn-cs"/>
                        </a:rPr>
                        <a:t>2CP currently is not a critical (IBS) platform &amp; to meet the RTO of 24 Hrs deployment in 2 AZs will suffice</a:t>
                      </a:r>
                      <a:endParaRPr lang="en-GB" sz="1200" kern="1200" dirty="0">
                        <a:solidFill>
                          <a:schemeClr val="tx1"/>
                        </a:solidFill>
                        <a:latin typeface="RN House Sans"/>
                        <a:ea typeface="+mn-ea"/>
                        <a:cs typeface="+mn-cs"/>
                      </a:endParaRPr>
                    </a:p>
                  </a:txBody>
                  <a:tcPr anchor="ctr"/>
                </a:tc>
                <a:extLst>
                  <a:ext uri="{0D108BD9-81ED-4DB2-BD59-A6C34878D82A}">
                    <a16:rowId xmlns:a16="http://schemas.microsoft.com/office/drawing/2014/main" val="1640288922"/>
                  </a:ext>
                </a:extLst>
              </a:tr>
            </a:tbl>
          </a:graphicData>
        </a:graphic>
      </p:graphicFrame>
      <p:sp>
        <p:nvSpPr>
          <p:cNvPr id="3" name="Slide Number Placeholder 2">
            <a:extLst>
              <a:ext uri="{FF2B5EF4-FFF2-40B4-BE49-F238E27FC236}">
                <a16:creationId xmlns:a16="http://schemas.microsoft.com/office/drawing/2014/main" id="{705BB55D-58AC-42BF-8F0A-6CCE5E3FE4DC}"/>
              </a:ext>
            </a:extLst>
          </p:cNvPr>
          <p:cNvSpPr>
            <a:spLocks noGrp="1"/>
          </p:cNvSpPr>
          <p:nvPr>
            <p:ph type="sldNum" sz="quarter" idx="10"/>
          </p:nvPr>
        </p:nvSpPr>
        <p:spPr/>
        <p:txBody>
          <a:bodyPr/>
          <a:lstStyle/>
          <a:p>
            <a:fld id="{08BDDC8D-36E9-467E-8CF1-750845950A7F}" type="slidenum">
              <a:rPr lang="en-GB" smtClean="0"/>
              <a:pPr/>
              <a:t>62</a:t>
            </a:fld>
            <a:endParaRPr lang="en-GB"/>
          </a:p>
        </p:txBody>
      </p:sp>
      <p:sp>
        <p:nvSpPr>
          <p:cNvPr id="5" name="Title 3">
            <a:extLst>
              <a:ext uri="{FF2B5EF4-FFF2-40B4-BE49-F238E27FC236}">
                <a16:creationId xmlns:a16="http://schemas.microsoft.com/office/drawing/2014/main" id="{0E97FF9C-2D1C-44EF-B653-1F720AD8540A}"/>
              </a:ext>
            </a:extLst>
          </p:cNvPr>
          <p:cNvSpPr>
            <a:spLocks noGrp="1"/>
          </p:cNvSpPr>
          <p:nvPr>
            <p:ph type="title"/>
          </p:nvPr>
        </p:nvSpPr>
        <p:spPr>
          <a:xfrm>
            <a:off x="486000" y="495300"/>
            <a:ext cx="8568000" cy="536058"/>
          </a:xfrm>
        </p:spPr>
        <p:txBody>
          <a:bodyPr/>
          <a:lstStyle/>
          <a:p>
            <a:r>
              <a:rPr lang="en-GB" altLang="en-US" dirty="0"/>
              <a:t>Design Inputs: Design Decisions Made (4/4)</a:t>
            </a:r>
            <a:endParaRPr lang="en-GB" dirty="0"/>
          </a:p>
        </p:txBody>
      </p:sp>
    </p:spTree>
    <p:extLst>
      <p:ext uri="{BB962C8B-B14F-4D97-AF65-F5344CB8AC3E}">
        <p14:creationId xmlns:p14="http://schemas.microsoft.com/office/powerpoint/2010/main" val="333573212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7ADFBD-4494-4777-A8AE-F03CF3F403E2}"/>
              </a:ext>
            </a:extLst>
          </p:cNvPr>
          <p:cNvSpPr>
            <a:spLocks noGrp="1"/>
          </p:cNvSpPr>
          <p:nvPr>
            <p:ph sz="quarter" idx="11"/>
          </p:nvPr>
        </p:nvSpPr>
        <p:spPr/>
        <p:txBody>
          <a:bodyPr/>
          <a:lstStyle/>
          <a:p>
            <a:r>
              <a:rPr lang="en-GB" b="1" dirty="0"/>
              <a:t>Future roadmap of platform</a:t>
            </a:r>
          </a:p>
          <a:p>
            <a:pPr marL="285750" indent="-285750">
              <a:buFont typeface="Arial" panose="020B0604020202020204" pitchFamily="34" charset="0"/>
              <a:buChar char="•"/>
            </a:pPr>
            <a:r>
              <a:rPr lang="en-GB" dirty="0"/>
              <a:t>Onboarding other lines of business on this and reusing the platform at scale</a:t>
            </a:r>
          </a:p>
          <a:p>
            <a:pPr marL="285750" indent="-285750">
              <a:buFont typeface="Arial" panose="020B0604020202020204" pitchFamily="34" charset="0"/>
              <a:buChar char="•"/>
            </a:pPr>
            <a:r>
              <a:rPr lang="en-GB" dirty="0"/>
              <a:t>CCM Capabilities to support one bank strategy</a:t>
            </a:r>
          </a:p>
          <a:p>
            <a:pPr marL="285750" indent="-285750">
              <a:buFont typeface="Arial" panose="020B0604020202020204" pitchFamily="34" charset="0"/>
              <a:buChar char="•"/>
            </a:pPr>
            <a:r>
              <a:rPr lang="en-GB" dirty="0"/>
              <a:t>Control, Manage and Offer all outbound communication</a:t>
            </a:r>
          </a:p>
          <a:p>
            <a:pPr marL="285750" indent="-285750">
              <a:buFont typeface="Arial" panose="020B0604020202020204" pitchFamily="34" charset="0"/>
              <a:buChar char="•"/>
            </a:pPr>
            <a:r>
              <a:rPr lang="en-GB" dirty="0"/>
              <a:t>Sefas provisioning through Kubernetes (ECS swap with EKS)</a:t>
            </a:r>
          </a:p>
          <a:p>
            <a:pPr marL="285750" indent="-285750">
              <a:buFont typeface="Arial" panose="020B0604020202020204" pitchFamily="34" charset="0"/>
              <a:buChar char="•"/>
            </a:pPr>
            <a:r>
              <a:rPr lang="en-GB" dirty="0"/>
              <a:t>Snowflake for MI/BI enhanced and scaled feature</a:t>
            </a:r>
          </a:p>
          <a:p>
            <a:pPr marL="285750" indent="-285750">
              <a:buFont typeface="Arial" panose="020B0604020202020204" pitchFamily="34" charset="0"/>
              <a:buChar char="•"/>
            </a:pPr>
            <a:r>
              <a:rPr lang="en-GB" dirty="0"/>
              <a:t>AEM DAM Integration</a:t>
            </a:r>
          </a:p>
          <a:p>
            <a:endParaRPr lang="en-GB" dirty="0"/>
          </a:p>
          <a:p>
            <a:r>
              <a:rPr lang="en-GB" b="1" dirty="0"/>
              <a:t>Tactical Solution</a:t>
            </a:r>
          </a:p>
          <a:p>
            <a:pPr marL="285750" indent="-285750">
              <a:buFont typeface="Arial" panose="020B0604020202020204" pitchFamily="34" charset="0"/>
              <a:buChar char="•"/>
            </a:pPr>
            <a:r>
              <a:rPr lang="en-GB" dirty="0"/>
              <a:t>Sefas is provisioned under Amazon ECS rather Kubernetes as it only supports docker-compose</a:t>
            </a:r>
          </a:p>
          <a:p>
            <a:pPr marL="285750" indent="-285750">
              <a:buFont typeface="Arial" panose="020B0604020202020204" pitchFamily="34" charset="0"/>
              <a:buChar char="•"/>
            </a:pPr>
            <a:r>
              <a:rPr lang="en-GB" dirty="0"/>
              <a:t>Management Information (MI) report and solution provisioned under Interactive Communication Composition Portal through microservices</a:t>
            </a:r>
          </a:p>
          <a:p>
            <a:endParaRPr lang="en-GB" dirty="0"/>
          </a:p>
          <a:p>
            <a:endParaRPr lang="en-GB" dirty="0"/>
          </a:p>
        </p:txBody>
      </p:sp>
      <p:sp>
        <p:nvSpPr>
          <p:cNvPr id="3" name="Slide Number Placeholder 2">
            <a:extLst>
              <a:ext uri="{FF2B5EF4-FFF2-40B4-BE49-F238E27FC236}">
                <a16:creationId xmlns:a16="http://schemas.microsoft.com/office/drawing/2014/main" id="{5C007C6B-3559-4465-8AC1-3F430E68D187}"/>
              </a:ext>
            </a:extLst>
          </p:cNvPr>
          <p:cNvSpPr>
            <a:spLocks noGrp="1"/>
          </p:cNvSpPr>
          <p:nvPr>
            <p:ph type="sldNum" sz="quarter" idx="10"/>
          </p:nvPr>
        </p:nvSpPr>
        <p:spPr/>
        <p:txBody>
          <a:bodyPr/>
          <a:lstStyle/>
          <a:p>
            <a:fld id="{08BDDC8D-36E9-467E-8CF1-750845950A7F}" type="slidenum">
              <a:rPr lang="en-GB" smtClean="0"/>
              <a:pPr/>
              <a:t>63</a:t>
            </a:fld>
            <a:endParaRPr lang="en-GB"/>
          </a:p>
        </p:txBody>
      </p:sp>
      <p:sp>
        <p:nvSpPr>
          <p:cNvPr id="4" name="Title 3">
            <a:extLst>
              <a:ext uri="{FF2B5EF4-FFF2-40B4-BE49-F238E27FC236}">
                <a16:creationId xmlns:a16="http://schemas.microsoft.com/office/drawing/2014/main" id="{A6481712-EA99-4AF7-9B4E-59346FAE381E}"/>
              </a:ext>
            </a:extLst>
          </p:cNvPr>
          <p:cNvSpPr>
            <a:spLocks noGrp="1"/>
          </p:cNvSpPr>
          <p:nvPr>
            <p:ph type="title"/>
          </p:nvPr>
        </p:nvSpPr>
        <p:spPr/>
        <p:txBody>
          <a:bodyPr/>
          <a:lstStyle/>
          <a:p>
            <a:r>
              <a:rPr lang="en-GB" altLang="en-US"/>
              <a:t>Design Inputs: Roadmaps and Strategic Direction</a:t>
            </a:r>
            <a:endParaRPr lang="en-GB"/>
          </a:p>
        </p:txBody>
      </p:sp>
    </p:spTree>
    <p:extLst>
      <p:ext uri="{BB962C8B-B14F-4D97-AF65-F5344CB8AC3E}">
        <p14:creationId xmlns:p14="http://schemas.microsoft.com/office/powerpoint/2010/main" val="30424891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5B613A7-A331-4079-AB58-852B61273866}"/>
              </a:ext>
            </a:extLst>
          </p:cNvPr>
          <p:cNvSpPr>
            <a:spLocks noGrp="1"/>
          </p:cNvSpPr>
          <p:nvPr>
            <p:ph type="sldNum" sz="quarter" idx="10"/>
          </p:nvPr>
        </p:nvSpPr>
        <p:spPr/>
        <p:txBody>
          <a:bodyPr/>
          <a:lstStyle/>
          <a:p>
            <a:fld id="{08BDDC8D-36E9-467E-8CF1-750845950A7F}" type="slidenum">
              <a:rPr lang="en-GB" smtClean="0"/>
              <a:pPr/>
              <a:t>64</a:t>
            </a:fld>
            <a:endParaRPr lang="en-GB"/>
          </a:p>
        </p:txBody>
      </p:sp>
      <p:sp>
        <p:nvSpPr>
          <p:cNvPr id="4" name="Title 3">
            <a:extLst>
              <a:ext uri="{FF2B5EF4-FFF2-40B4-BE49-F238E27FC236}">
                <a16:creationId xmlns:a16="http://schemas.microsoft.com/office/drawing/2014/main" id="{8EBEA4B1-0DFA-4D20-9A6D-18357E17F71E}"/>
              </a:ext>
            </a:extLst>
          </p:cNvPr>
          <p:cNvSpPr>
            <a:spLocks noGrp="1"/>
          </p:cNvSpPr>
          <p:nvPr>
            <p:ph type="title"/>
          </p:nvPr>
        </p:nvSpPr>
        <p:spPr/>
        <p:txBody>
          <a:bodyPr/>
          <a:lstStyle/>
          <a:p>
            <a:r>
              <a:rPr lang="en-GB" altLang="en-US"/>
              <a:t>Design Inputs: Assumptions – 1\3</a:t>
            </a:r>
            <a:endParaRPr lang="en-GB"/>
          </a:p>
        </p:txBody>
      </p:sp>
      <p:sp>
        <p:nvSpPr>
          <p:cNvPr id="5" name="Content Placeholder 1">
            <a:extLst>
              <a:ext uri="{FF2B5EF4-FFF2-40B4-BE49-F238E27FC236}">
                <a16:creationId xmlns:a16="http://schemas.microsoft.com/office/drawing/2014/main" id="{F637B84A-8BC1-4049-A372-ACE5479B7B3D}"/>
              </a:ext>
            </a:extLst>
          </p:cNvPr>
          <p:cNvSpPr txBox="1">
            <a:spLocks/>
          </p:cNvSpPr>
          <p:nvPr/>
        </p:nvSpPr>
        <p:spPr bwMode="gray">
          <a:xfrm>
            <a:off x="486000" y="957874"/>
            <a:ext cx="9720000" cy="355899"/>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sz="1100"/>
              <a:t>Please ensure that any assumptions are recorded in Planview where appropriate</a:t>
            </a:r>
          </a:p>
        </p:txBody>
      </p:sp>
      <p:graphicFrame>
        <p:nvGraphicFramePr>
          <p:cNvPr id="8" name="Table 3">
            <a:extLst>
              <a:ext uri="{FF2B5EF4-FFF2-40B4-BE49-F238E27FC236}">
                <a16:creationId xmlns:a16="http://schemas.microsoft.com/office/drawing/2014/main" id="{B0D17125-AD22-4B3F-9D26-B05504E70097}"/>
              </a:ext>
            </a:extLst>
          </p:cNvPr>
          <p:cNvGraphicFramePr>
            <a:graphicFrameLocks/>
          </p:cNvGraphicFramePr>
          <p:nvPr>
            <p:extLst>
              <p:ext uri="{D42A27DB-BD31-4B8C-83A1-F6EECF244321}">
                <p14:modId xmlns:p14="http://schemas.microsoft.com/office/powerpoint/2010/main" val="821937682"/>
              </p:ext>
            </p:extLst>
          </p:nvPr>
        </p:nvGraphicFramePr>
        <p:xfrm>
          <a:off x="360000" y="1548001"/>
          <a:ext cx="9936000" cy="5462933"/>
        </p:xfrm>
        <a:graphic>
          <a:graphicData uri="http://schemas.openxmlformats.org/drawingml/2006/table">
            <a:tbl>
              <a:tblPr firstRow="1" bandRow="1">
                <a:tableStyleId>{5C22544A-7EE6-4342-B048-85BDC9FD1C3A}</a:tableStyleId>
              </a:tblPr>
              <a:tblGrid>
                <a:gridCol w="767632">
                  <a:extLst>
                    <a:ext uri="{9D8B030D-6E8A-4147-A177-3AD203B41FA5}">
                      <a16:colId xmlns:a16="http://schemas.microsoft.com/office/drawing/2014/main" val="3389872176"/>
                    </a:ext>
                  </a:extLst>
                </a:gridCol>
                <a:gridCol w="2030444">
                  <a:extLst>
                    <a:ext uri="{9D8B030D-6E8A-4147-A177-3AD203B41FA5}">
                      <a16:colId xmlns:a16="http://schemas.microsoft.com/office/drawing/2014/main" val="3823222578"/>
                    </a:ext>
                  </a:extLst>
                </a:gridCol>
                <a:gridCol w="3568962">
                  <a:extLst>
                    <a:ext uri="{9D8B030D-6E8A-4147-A177-3AD203B41FA5}">
                      <a16:colId xmlns:a16="http://schemas.microsoft.com/office/drawing/2014/main" val="1200804064"/>
                    </a:ext>
                  </a:extLst>
                </a:gridCol>
                <a:gridCol w="3568962">
                  <a:extLst>
                    <a:ext uri="{9D8B030D-6E8A-4147-A177-3AD203B41FA5}">
                      <a16:colId xmlns:a16="http://schemas.microsoft.com/office/drawing/2014/main" val="748559214"/>
                    </a:ext>
                  </a:extLst>
                </a:gridCol>
              </a:tblGrid>
              <a:tr h="278947">
                <a:tc>
                  <a:txBody>
                    <a:bodyPr/>
                    <a:lstStyle/>
                    <a:p>
                      <a:pPr algn="ctr"/>
                      <a:r>
                        <a:rPr lang="en-GB" sz="1200"/>
                        <a:t>Ref</a:t>
                      </a:r>
                    </a:p>
                  </a:txBody>
                  <a:tcPr anchor="ctr"/>
                </a:tc>
                <a:tc>
                  <a:txBody>
                    <a:bodyPr/>
                    <a:lstStyle/>
                    <a:p>
                      <a:r>
                        <a:rPr lang="en-GB" sz="1200"/>
                        <a:t>Title</a:t>
                      </a:r>
                    </a:p>
                  </a:txBody>
                  <a:tcPr anchor="ctr"/>
                </a:tc>
                <a:tc>
                  <a:txBody>
                    <a:bodyPr/>
                    <a:lstStyle/>
                    <a:p>
                      <a:r>
                        <a:rPr lang="en-GB" sz="1200"/>
                        <a:t>Description</a:t>
                      </a:r>
                    </a:p>
                  </a:txBody>
                  <a:tcPr anchor="ctr"/>
                </a:tc>
                <a:tc>
                  <a:txBody>
                    <a:bodyPr/>
                    <a:lstStyle/>
                    <a:p>
                      <a:r>
                        <a:rPr lang="en-GB" sz="1200"/>
                        <a:t>Potential Impact on Design</a:t>
                      </a:r>
                    </a:p>
                  </a:txBody>
                  <a:tcPr anchor="ctr"/>
                </a:tc>
                <a:extLst>
                  <a:ext uri="{0D108BD9-81ED-4DB2-BD59-A6C34878D82A}">
                    <a16:rowId xmlns:a16="http://schemas.microsoft.com/office/drawing/2014/main" val="3828589720"/>
                  </a:ext>
                </a:extLst>
              </a:tr>
              <a:tr h="1629162">
                <a:tc>
                  <a:txBody>
                    <a:bodyPr/>
                    <a:lstStyle/>
                    <a:p>
                      <a:pPr algn="ctr"/>
                      <a:r>
                        <a:rPr lang="en-GB" sz="1100"/>
                        <a:t>A1</a:t>
                      </a:r>
                    </a:p>
                  </a:txBody>
                  <a:tcPr anchor="ctr"/>
                </a:tc>
                <a:tc>
                  <a:txBody>
                    <a:bodyPr/>
                    <a:lstStyle/>
                    <a:p>
                      <a:r>
                        <a:rPr lang="en-GB" sz="1100"/>
                        <a:t>No Data Migration</a:t>
                      </a:r>
                    </a:p>
                    <a:p>
                      <a:r>
                        <a:rPr lang="en-GB" sz="1100"/>
                        <a:t>(Communication Composition Portal, 7 years metadata)</a:t>
                      </a:r>
                    </a:p>
                  </a:txBody>
                  <a:tcPr anchor="ctr"/>
                </a:tc>
                <a:tc>
                  <a:txBody>
                    <a:bodyPr/>
                    <a:lstStyle/>
                    <a:p>
                      <a:r>
                        <a:rPr lang="en-GB" sz="1100"/>
                        <a:t>Data residing in letters app database, and metadata stored for manual recreation would not be migrated to new platform</a:t>
                      </a:r>
                    </a:p>
                  </a:txBody>
                  <a:tcPr anchor="ctr"/>
                </a:tc>
                <a:tc>
                  <a:txBody>
                    <a:bodyPr/>
                    <a:lstStyle/>
                    <a:p>
                      <a:pPr marL="0" marR="0" lvl="0" indent="0" algn="l" defTabSz="782292" rtl="0" eaLnBrk="1" fontAlgn="auto" latinLnBrk="0" hangingPunct="1">
                        <a:lnSpc>
                          <a:spcPct val="100000"/>
                        </a:lnSpc>
                        <a:spcBef>
                          <a:spcPts val="0"/>
                        </a:spcBef>
                        <a:spcAft>
                          <a:spcPts val="0"/>
                        </a:spcAft>
                        <a:buClrTx/>
                        <a:buSzTx/>
                        <a:buFontTx/>
                        <a:buNone/>
                        <a:tabLst/>
                        <a:defRPr/>
                      </a:pPr>
                      <a:r>
                        <a:rPr lang="en-GB" sz="1100" b="0"/>
                        <a:t>Older communication relevant information can’t be extracted from new platform</a:t>
                      </a:r>
                    </a:p>
                    <a:p>
                      <a:pPr marL="0" marR="0" lvl="0" indent="0" algn="l" defTabSz="782292" rtl="0" eaLnBrk="1" fontAlgn="auto" latinLnBrk="0" hangingPunct="1">
                        <a:lnSpc>
                          <a:spcPct val="100000"/>
                        </a:lnSpc>
                        <a:spcBef>
                          <a:spcPts val="0"/>
                        </a:spcBef>
                        <a:spcAft>
                          <a:spcPts val="0"/>
                        </a:spcAft>
                        <a:buClrTx/>
                        <a:buSzTx/>
                        <a:buFontTx/>
                        <a:buNone/>
                        <a:tabLst/>
                        <a:defRPr/>
                      </a:pPr>
                      <a:endParaRPr lang="en-GB" sz="1100" b="1"/>
                    </a:p>
                    <a:p>
                      <a:pPr marL="0" marR="0" lvl="0" indent="0" algn="l" defTabSz="782292" rtl="0" eaLnBrk="1" fontAlgn="auto" latinLnBrk="0" hangingPunct="1">
                        <a:lnSpc>
                          <a:spcPct val="100000"/>
                        </a:lnSpc>
                        <a:spcBef>
                          <a:spcPts val="0"/>
                        </a:spcBef>
                        <a:spcAft>
                          <a:spcPts val="0"/>
                        </a:spcAft>
                        <a:buClrTx/>
                        <a:buSzTx/>
                        <a:buFontTx/>
                        <a:buNone/>
                        <a:tabLst/>
                        <a:defRPr/>
                      </a:pPr>
                      <a:r>
                        <a:rPr lang="en-GB" sz="1100" b="1"/>
                        <a:t>Mitigation</a:t>
                      </a:r>
                    </a:p>
                    <a:p>
                      <a:pPr marL="171450" marR="0" lvl="0" indent="-171450" algn="l" defTabSz="782292" rtl="0" eaLnBrk="1" fontAlgn="auto" latinLnBrk="0" hangingPunct="1">
                        <a:lnSpc>
                          <a:spcPct val="100000"/>
                        </a:lnSpc>
                        <a:spcBef>
                          <a:spcPts val="0"/>
                        </a:spcBef>
                        <a:spcAft>
                          <a:spcPts val="0"/>
                        </a:spcAft>
                        <a:buClrTx/>
                        <a:buSzTx/>
                        <a:buFontTx/>
                        <a:buChar char="-"/>
                        <a:tabLst/>
                        <a:defRPr/>
                      </a:pPr>
                      <a:r>
                        <a:rPr lang="en-GB" sz="1100" b="0"/>
                        <a:t>Utilize existing letters app for older communication information</a:t>
                      </a:r>
                    </a:p>
                    <a:p>
                      <a:pPr marL="171450" marR="0" lvl="0" indent="-171450" algn="l" defTabSz="782292" rtl="0" eaLnBrk="1" fontAlgn="auto" latinLnBrk="0" hangingPunct="1">
                        <a:lnSpc>
                          <a:spcPct val="100000"/>
                        </a:lnSpc>
                        <a:spcBef>
                          <a:spcPts val="0"/>
                        </a:spcBef>
                        <a:spcAft>
                          <a:spcPts val="0"/>
                        </a:spcAft>
                        <a:buClrTx/>
                        <a:buSzTx/>
                        <a:buFontTx/>
                        <a:buChar char="-"/>
                        <a:tabLst/>
                        <a:defRPr/>
                      </a:pPr>
                      <a:r>
                        <a:rPr lang="en-GB" sz="1100" b="0"/>
                        <a:t>Archive current procedure is manual recreation but never been actioned or proven so far. So, manually recreation would be the option on new platform by manual looking at existing metadata</a:t>
                      </a:r>
                    </a:p>
                  </a:txBody>
                  <a:tcPr anchor="ctr"/>
                </a:tc>
                <a:extLst>
                  <a:ext uri="{0D108BD9-81ED-4DB2-BD59-A6C34878D82A}">
                    <a16:rowId xmlns:a16="http://schemas.microsoft.com/office/drawing/2014/main" val="970082847"/>
                  </a:ext>
                </a:extLst>
              </a:tr>
              <a:tr h="1708073">
                <a:tc>
                  <a:txBody>
                    <a:bodyPr/>
                    <a:lstStyle/>
                    <a:p>
                      <a:pPr algn="ctr"/>
                      <a:r>
                        <a:rPr lang="en-GB" sz="1100"/>
                        <a:t>A2</a:t>
                      </a:r>
                    </a:p>
                  </a:txBody>
                  <a:tcPr anchor="ctr"/>
                </a:tc>
                <a:tc>
                  <a:txBody>
                    <a:bodyPr/>
                    <a:lstStyle/>
                    <a:p>
                      <a:r>
                        <a:rPr lang="en-GB" sz="1100"/>
                        <a:t>Integration with CORE services for Customer Address</a:t>
                      </a:r>
                    </a:p>
                  </a:txBody>
                  <a:tcPr anchor="ctr"/>
                </a:tc>
                <a:tc>
                  <a:txBody>
                    <a:bodyPr/>
                    <a:lstStyle/>
                    <a:p>
                      <a:r>
                        <a:rPr lang="en-GB" sz="1100"/>
                        <a:t>Thunderhead application is directly consuming core bank’s CICS core web-service for customer address. However as per bank strategy its shall be consumed through ESB/ESP by new applications. </a:t>
                      </a:r>
                    </a:p>
                    <a:p>
                      <a:r>
                        <a:rPr lang="en-GB" sz="1100"/>
                        <a:t>Currently contracts details are not available and is only confirmed via email. Hence its assumed that ESP will provide all required details as per existing core services for customer address</a:t>
                      </a:r>
                    </a:p>
                  </a:txBody>
                  <a:tcPr anchor="ctr"/>
                </a:tc>
                <a:tc>
                  <a:txBody>
                    <a:bodyPr/>
                    <a:lstStyle/>
                    <a:p>
                      <a:r>
                        <a:rPr lang="en-IN" sz="1100"/>
                        <a:t>Customer details can’t be fetched</a:t>
                      </a:r>
                    </a:p>
                    <a:p>
                      <a:endParaRPr lang="en-IN" sz="1100" b="1"/>
                    </a:p>
                    <a:p>
                      <a:r>
                        <a:rPr lang="en-IN" sz="1100" b="1"/>
                        <a:t>Mitigation</a:t>
                      </a:r>
                    </a:p>
                    <a:p>
                      <a:r>
                        <a:rPr lang="en-IN" sz="1100" b="1"/>
                        <a:t>- </a:t>
                      </a:r>
                      <a:r>
                        <a:rPr lang="en-IN" sz="1100" b="0"/>
                        <a:t>Existing CICS core web services shall be consumed directly</a:t>
                      </a:r>
                      <a:endParaRPr lang="en-GB" sz="1100" b="0"/>
                    </a:p>
                  </a:txBody>
                  <a:tcPr anchor="ctr"/>
                </a:tc>
                <a:extLst>
                  <a:ext uri="{0D108BD9-81ED-4DB2-BD59-A6C34878D82A}">
                    <a16:rowId xmlns:a16="http://schemas.microsoft.com/office/drawing/2014/main" val="1970840006"/>
                  </a:ext>
                </a:extLst>
              </a:tr>
              <a:tr h="1708073">
                <a:tc>
                  <a:txBody>
                    <a:bodyPr/>
                    <a:lstStyle/>
                    <a:p>
                      <a:pPr algn="ctr"/>
                      <a:r>
                        <a:rPr lang="en-US" sz="1100"/>
                        <a:t>A</a:t>
                      </a:r>
                      <a:r>
                        <a:rPr lang="en-GB" sz="1100"/>
                        <a:t>3</a:t>
                      </a:r>
                    </a:p>
                  </a:txBody>
                  <a:tcPr anchor="ctr"/>
                </a:tc>
                <a:tc>
                  <a:txBody>
                    <a:bodyPr/>
                    <a:lstStyle/>
                    <a:p>
                      <a:r>
                        <a:rPr lang="en-GB" sz="1100"/>
                        <a:t>Sefas/HC Producer/Designer instances cannot be provisioned by a load balancer</a:t>
                      </a:r>
                    </a:p>
                  </a:txBody>
                  <a:tcPr anchor="ctr"/>
                </a:tc>
                <a:tc>
                  <a:txBody>
                    <a:bodyPr/>
                    <a:lstStyle/>
                    <a:p>
                      <a:r>
                        <a:rPr lang="en-IN" sz="1100"/>
                        <a:t>As agreed and confirmed by Sefas product team, Sefas producer/designer does not support load balanced nodes. Increase in load shall be managed through dedicated multiple instances of SMD &amp; </a:t>
                      </a:r>
                      <a:r>
                        <a:rPr lang="en-GB" sz="1100" kern="1200">
                          <a:solidFill>
                            <a:schemeClr val="dk1"/>
                          </a:solidFill>
                          <a:latin typeface="+mn-lt"/>
                          <a:ea typeface="+mn-ea"/>
                          <a:cs typeface="+mn-cs"/>
                        </a:rPr>
                        <a:t>dlauncher containers.</a:t>
                      </a:r>
                      <a:r>
                        <a:rPr lang="en-IN" sz="1100"/>
                        <a:t> </a:t>
                      </a:r>
                    </a:p>
                  </a:txBody>
                  <a:tcPr anchor="ctr"/>
                </a:tc>
                <a:tc>
                  <a:txBody>
                    <a:bodyPr/>
                    <a:lstStyle/>
                    <a:p>
                      <a:pPr algn="l"/>
                      <a:r>
                        <a:rPr lang="en-IN" sz="1100"/>
                        <a:t>There can only be one Producer/Designer node at a time. If this node fails then job processing will be interrupted and documents for archival and print cannot be created. This shall be mitigated by spawning  new node through Autoscaling group. Since the job information and job file is retained in DB &amp; EFS hence job can be retriggered to generate documents and there is no/minimum  loss of data</a:t>
                      </a:r>
                      <a:endParaRPr lang="en-GB" sz="1100"/>
                    </a:p>
                  </a:txBody>
                  <a:tcPr anchor="ctr"/>
                </a:tc>
                <a:extLst>
                  <a:ext uri="{0D108BD9-81ED-4DB2-BD59-A6C34878D82A}">
                    <a16:rowId xmlns:a16="http://schemas.microsoft.com/office/drawing/2014/main" val="237925035"/>
                  </a:ext>
                </a:extLst>
              </a:tr>
            </a:tbl>
          </a:graphicData>
        </a:graphic>
      </p:graphicFrame>
    </p:spTree>
    <p:extLst>
      <p:ext uri="{BB962C8B-B14F-4D97-AF65-F5344CB8AC3E}">
        <p14:creationId xmlns:p14="http://schemas.microsoft.com/office/powerpoint/2010/main" val="842311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5B613A7-A331-4079-AB58-852B61273866}"/>
              </a:ext>
            </a:extLst>
          </p:cNvPr>
          <p:cNvSpPr>
            <a:spLocks noGrp="1"/>
          </p:cNvSpPr>
          <p:nvPr>
            <p:ph type="sldNum" sz="quarter" idx="10"/>
          </p:nvPr>
        </p:nvSpPr>
        <p:spPr/>
        <p:txBody>
          <a:bodyPr/>
          <a:lstStyle/>
          <a:p>
            <a:fld id="{08BDDC8D-36E9-467E-8CF1-750845950A7F}" type="slidenum">
              <a:rPr lang="en-GB" smtClean="0"/>
              <a:pPr/>
              <a:t>65</a:t>
            </a:fld>
            <a:endParaRPr lang="en-GB"/>
          </a:p>
        </p:txBody>
      </p:sp>
      <p:sp>
        <p:nvSpPr>
          <p:cNvPr id="4" name="Title 3">
            <a:extLst>
              <a:ext uri="{FF2B5EF4-FFF2-40B4-BE49-F238E27FC236}">
                <a16:creationId xmlns:a16="http://schemas.microsoft.com/office/drawing/2014/main" id="{8EBEA4B1-0DFA-4D20-9A6D-18357E17F71E}"/>
              </a:ext>
            </a:extLst>
          </p:cNvPr>
          <p:cNvSpPr>
            <a:spLocks noGrp="1"/>
          </p:cNvSpPr>
          <p:nvPr>
            <p:ph type="title"/>
          </p:nvPr>
        </p:nvSpPr>
        <p:spPr/>
        <p:txBody>
          <a:bodyPr/>
          <a:lstStyle/>
          <a:p>
            <a:r>
              <a:rPr lang="en-GB" altLang="en-US"/>
              <a:t>Design Inputs: Assumptions – 2\3</a:t>
            </a:r>
            <a:endParaRPr lang="en-GB"/>
          </a:p>
        </p:txBody>
      </p:sp>
      <p:sp>
        <p:nvSpPr>
          <p:cNvPr id="5" name="Content Placeholder 1">
            <a:extLst>
              <a:ext uri="{FF2B5EF4-FFF2-40B4-BE49-F238E27FC236}">
                <a16:creationId xmlns:a16="http://schemas.microsoft.com/office/drawing/2014/main" id="{F637B84A-8BC1-4049-A372-ACE5479B7B3D}"/>
              </a:ext>
            </a:extLst>
          </p:cNvPr>
          <p:cNvSpPr txBox="1">
            <a:spLocks/>
          </p:cNvSpPr>
          <p:nvPr/>
        </p:nvSpPr>
        <p:spPr bwMode="gray">
          <a:xfrm>
            <a:off x="486000" y="957874"/>
            <a:ext cx="9720000" cy="355899"/>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sz="1100"/>
              <a:t>Please ensure that any assumptions are recorded in Planview where appropriate</a:t>
            </a:r>
          </a:p>
        </p:txBody>
      </p:sp>
      <p:graphicFrame>
        <p:nvGraphicFramePr>
          <p:cNvPr id="8" name="Table 3">
            <a:extLst>
              <a:ext uri="{FF2B5EF4-FFF2-40B4-BE49-F238E27FC236}">
                <a16:creationId xmlns:a16="http://schemas.microsoft.com/office/drawing/2014/main" id="{B0D17125-AD22-4B3F-9D26-B05504E70097}"/>
              </a:ext>
            </a:extLst>
          </p:cNvPr>
          <p:cNvGraphicFramePr>
            <a:graphicFrameLocks/>
          </p:cNvGraphicFramePr>
          <p:nvPr>
            <p:extLst>
              <p:ext uri="{D42A27DB-BD31-4B8C-83A1-F6EECF244321}">
                <p14:modId xmlns:p14="http://schemas.microsoft.com/office/powerpoint/2010/main" val="416482421"/>
              </p:ext>
            </p:extLst>
          </p:nvPr>
        </p:nvGraphicFramePr>
        <p:xfrm>
          <a:off x="360000" y="1548000"/>
          <a:ext cx="9935997" cy="5235978"/>
        </p:xfrm>
        <a:graphic>
          <a:graphicData uri="http://schemas.openxmlformats.org/drawingml/2006/table">
            <a:tbl>
              <a:tblPr firstRow="1" bandRow="1">
                <a:tableStyleId>{5C22544A-7EE6-4342-B048-85BDC9FD1C3A}</a:tableStyleId>
              </a:tblPr>
              <a:tblGrid>
                <a:gridCol w="767631">
                  <a:extLst>
                    <a:ext uri="{9D8B030D-6E8A-4147-A177-3AD203B41FA5}">
                      <a16:colId xmlns:a16="http://schemas.microsoft.com/office/drawing/2014/main" val="3389872176"/>
                    </a:ext>
                  </a:extLst>
                </a:gridCol>
                <a:gridCol w="2047856">
                  <a:extLst>
                    <a:ext uri="{9D8B030D-6E8A-4147-A177-3AD203B41FA5}">
                      <a16:colId xmlns:a16="http://schemas.microsoft.com/office/drawing/2014/main" val="3823222578"/>
                    </a:ext>
                  </a:extLst>
                </a:gridCol>
                <a:gridCol w="3551549">
                  <a:extLst>
                    <a:ext uri="{9D8B030D-6E8A-4147-A177-3AD203B41FA5}">
                      <a16:colId xmlns:a16="http://schemas.microsoft.com/office/drawing/2014/main" val="1200804064"/>
                    </a:ext>
                  </a:extLst>
                </a:gridCol>
                <a:gridCol w="3568961">
                  <a:extLst>
                    <a:ext uri="{9D8B030D-6E8A-4147-A177-3AD203B41FA5}">
                      <a16:colId xmlns:a16="http://schemas.microsoft.com/office/drawing/2014/main" val="748559214"/>
                    </a:ext>
                  </a:extLst>
                </a:gridCol>
              </a:tblGrid>
              <a:tr h="332326">
                <a:tc>
                  <a:txBody>
                    <a:bodyPr/>
                    <a:lstStyle/>
                    <a:p>
                      <a:pPr algn="ctr"/>
                      <a:r>
                        <a:rPr lang="en-GB" sz="1200"/>
                        <a:t>Ref</a:t>
                      </a:r>
                    </a:p>
                  </a:txBody>
                  <a:tcPr anchor="ctr"/>
                </a:tc>
                <a:tc>
                  <a:txBody>
                    <a:bodyPr/>
                    <a:lstStyle/>
                    <a:p>
                      <a:r>
                        <a:rPr lang="en-GB" sz="1200"/>
                        <a:t>Title</a:t>
                      </a:r>
                    </a:p>
                  </a:txBody>
                  <a:tcPr anchor="ctr"/>
                </a:tc>
                <a:tc>
                  <a:txBody>
                    <a:bodyPr/>
                    <a:lstStyle/>
                    <a:p>
                      <a:r>
                        <a:rPr lang="en-GB" sz="1200"/>
                        <a:t>Description</a:t>
                      </a:r>
                    </a:p>
                  </a:txBody>
                  <a:tcPr anchor="ctr"/>
                </a:tc>
                <a:tc>
                  <a:txBody>
                    <a:bodyPr/>
                    <a:lstStyle/>
                    <a:p>
                      <a:r>
                        <a:rPr lang="en-GB" sz="1200"/>
                        <a:t>Potential Impact on Design</a:t>
                      </a:r>
                    </a:p>
                  </a:txBody>
                  <a:tcPr anchor="ctr"/>
                </a:tc>
                <a:extLst>
                  <a:ext uri="{0D108BD9-81ED-4DB2-BD59-A6C34878D82A}">
                    <a16:rowId xmlns:a16="http://schemas.microsoft.com/office/drawing/2014/main" val="3828589720"/>
                  </a:ext>
                </a:extLst>
              </a:tr>
              <a:tr h="1589928">
                <a:tc>
                  <a:txBody>
                    <a:bodyPr/>
                    <a:lstStyle/>
                    <a:p>
                      <a:pPr algn="ctr"/>
                      <a:r>
                        <a:rPr lang="en-GB" sz="1100"/>
                        <a:t>A4</a:t>
                      </a:r>
                    </a:p>
                  </a:txBody>
                  <a:tcPr anchor="ctr"/>
                </a:tc>
                <a:tc>
                  <a:txBody>
                    <a:bodyPr/>
                    <a:lstStyle/>
                    <a:p>
                      <a:r>
                        <a:rPr lang="en-GB" sz="1100"/>
                        <a:t>Integration with CORE services for CES events</a:t>
                      </a:r>
                    </a:p>
                  </a:txBody>
                  <a:tcPr anchor="ctr"/>
                </a:tc>
                <a:tc>
                  <a:txBody>
                    <a:bodyPr/>
                    <a:lstStyle/>
                    <a:p>
                      <a:r>
                        <a:rPr lang="en-GB" sz="1100"/>
                        <a:t>Thunderhead application is directly consuming core bank CES web-service for customer events creation or update. However as per bank strategy its shall be consumed through ESB/ESP by new applications. </a:t>
                      </a:r>
                    </a:p>
                    <a:p>
                      <a:r>
                        <a:rPr lang="en-GB" sz="1100"/>
                        <a:t>Currently contracts details are not available and is only confirmed via email. Hence its assumed that ESP will provide all required details as per existing core services for customer address</a:t>
                      </a:r>
                    </a:p>
                  </a:txBody>
                  <a:tcPr anchor="ctr"/>
                </a:tc>
                <a:tc>
                  <a:txBody>
                    <a:bodyPr/>
                    <a:lstStyle/>
                    <a:p>
                      <a:r>
                        <a:rPr lang="en-IN" sz="1100"/>
                        <a:t>Customer events can’t be created or updated</a:t>
                      </a:r>
                    </a:p>
                    <a:p>
                      <a:endParaRPr lang="en-IN" sz="1100" b="1"/>
                    </a:p>
                    <a:p>
                      <a:r>
                        <a:rPr lang="en-IN" sz="1100" b="1"/>
                        <a:t>Mitigation</a:t>
                      </a:r>
                    </a:p>
                    <a:p>
                      <a:r>
                        <a:rPr lang="en-IN" sz="1100" b="1"/>
                        <a:t>- </a:t>
                      </a:r>
                      <a:r>
                        <a:rPr lang="en-IN" sz="1100" b="0"/>
                        <a:t>Existing core CES web services shall be consumed directly</a:t>
                      </a:r>
                      <a:endParaRPr lang="en-GB" sz="1100" b="0"/>
                    </a:p>
                  </a:txBody>
                  <a:tcPr anchor="ctr"/>
                </a:tc>
                <a:extLst>
                  <a:ext uri="{0D108BD9-81ED-4DB2-BD59-A6C34878D82A}">
                    <a16:rowId xmlns:a16="http://schemas.microsoft.com/office/drawing/2014/main" val="970082847"/>
                  </a:ext>
                </a:extLst>
              </a:tr>
              <a:tr h="1671591">
                <a:tc>
                  <a:txBody>
                    <a:bodyPr/>
                    <a:lstStyle/>
                    <a:p>
                      <a:pPr algn="ctr"/>
                      <a:r>
                        <a:rPr lang="en-IN" sz="1100"/>
                        <a:t>A5</a:t>
                      </a:r>
                      <a:endParaRPr lang="en-GB" sz="1100"/>
                    </a:p>
                  </a:txBody>
                  <a:tcPr anchor="ctr"/>
                </a:tc>
                <a:tc>
                  <a:txBody>
                    <a:bodyPr/>
                    <a:lstStyle/>
                    <a:p>
                      <a:r>
                        <a:rPr lang="en-IN" sz="1100"/>
                        <a:t>ECM SI instance for Archival &amp; Retrieval</a:t>
                      </a:r>
                      <a:endParaRPr lang="en-GB" sz="1100"/>
                    </a:p>
                  </a:txBody>
                  <a:tcPr anchor="ctr"/>
                </a:tc>
                <a:tc>
                  <a:txBody>
                    <a:bodyPr/>
                    <a:lstStyle/>
                    <a:p>
                      <a:r>
                        <a:rPr lang="en-GB" sz="1100" kern="1200">
                          <a:solidFill>
                            <a:schemeClr val="dk1"/>
                          </a:solidFill>
                          <a:latin typeface="+mn-lt"/>
                          <a:ea typeface="+mn-ea"/>
                          <a:cs typeface="+mn-cs"/>
                        </a:rPr>
                        <a:t>Thunderhead application does not have archival, however as part of delivery, this functionality is expected by the users and the same could be </a:t>
                      </a:r>
                    </a:p>
                    <a:p>
                      <a:r>
                        <a:rPr lang="en-GB" sz="1100" kern="1200">
                          <a:solidFill>
                            <a:schemeClr val="dk1"/>
                          </a:solidFill>
                          <a:latin typeface="+mn-lt"/>
                          <a:ea typeface="+mn-ea"/>
                          <a:cs typeface="+mn-cs"/>
                        </a:rPr>
                        <a:t>facilitated by ECM SI (Enterprise Content Management) instance for colleagues only. Bank's strategy is to make the archived documents available to colleagues and also to end customers through newly built instance for CCM.</a:t>
                      </a:r>
                    </a:p>
                  </a:txBody>
                  <a:tcPr anchor="ctr"/>
                </a:tc>
                <a:tc>
                  <a:txBody>
                    <a:bodyPr/>
                    <a:lstStyle/>
                    <a:p>
                      <a:r>
                        <a:rPr lang="en-IN" sz="1100" b="0"/>
                        <a:t>Documents archived to ECM SI</a:t>
                      </a:r>
                    </a:p>
                    <a:p>
                      <a:endParaRPr lang="en-IN" sz="1100" b="0"/>
                    </a:p>
                    <a:p>
                      <a:r>
                        <a:rPr lang="en-IN" sz="1100" b="1"/>
                        <a:t>Mitigation:</a:t>
                      </a:r>
                    </a:p>
                    <a:p>
                      <a:r>
                        <a:rPr lang="en-IN" sz="1100" b="1"/>
                        <a:t>-</a:t>
                      </a:r>
                      <a:r>
                        <a:rPr lang="en-IN" sz="1100" b="0"/>
                        <a:t> </a:t>
                      </a:r>
                      <a:r>
                        <a:rPr lang="en-GB" sz="1100" b="0"/>
                        <a:t>If the archival system needs to be changed from ECM SI to a dedicated instance for secure inbox, then a new microservice could be implemented to handle communications through new instance</a:t>
                      </a:r>
                    </a:p>
                  </a:txBody>
                  <a:tcPr anchor="ctr"/>
                </a:tc>
                <a:extLst>
                  <a:ext uri="{0D108BD9-81ED-4DB2-BD59-A6C34878D82A}">
                    <a16:rowId xmlns:a16="http://schemas.microsoft.com/office/drawing/2014/main" val="3793380514"/>
                  </a:ext>
                </a:extLst>
              </a:tr>
              <a:tr h="1642133">
                <a:tc>
                  <a:txBody>
                    <a:bodyPr/>
                    <a:lstStyle/>
                    <a:p>
                      <a:pPr algn="ctr"/>
                      <a:r>
                        <a:rPr lang="en-IN" sz="1100"/>
                        <a:t>A6</a:t>
                      </a:r>
                      <a:endParaRPr lang="en-GB" sz="1100"/>
                    </a:p>
                  </a:txBody>
                  <a:tcPr anchor="ctr"/>
                </a:tc>
                <a:tc>
                  <a:txBody>
                    <a:bodyPr/>
                    <a:lstStyle/>
                    <a:p>
                      <a:r>
                        <a:rPr lang="en-GB" sz="1100"/>
                        <a:t>PDF/AFP Sizing </a:t>
                      </a:r>
                    </a:p>
                  </a:txBody>
                  <a:tcPr anchor="ctr"/>
                </a:tc>
                <a:tc>
                  <a:txBody>
                    <a:bodyPr/>
                    <a:lstStyle/>
                    <a:p>
                      <a:r>
                        <a:rPr lang="en-GB" sz="1100"/>
                        <a:t>Limited information been available to capture the current stats of PDF and AFP Sizing. </a:t>
                      </a:r>
                    </a:p>
                    <a:p>
                      <a:r>
                        <a:rPr lang="en-GB" sz="1100"/>
                        <a:t>AFP - Referred last 10 days data</a:t>
                      </a:r>
                    </a:p>
                    <a:p>
                      <a:r>
                        <a:rPr lang="en-GB" sz="1100"/>
                        <a:t>PDF – As its locally generated by users, hence referred to PDF been captured by existing team locally</a:t>
                      </a:r>
                    </a:p>
                  </a:txBody>
                  <a:tcPr anchor="ctr"/>
                </a:tc>
                <a:tc>
                  <a:txBody>
                    <a:bodyPr/>
                    <a:lstStyle/>
                    <a:p>
                      <a:r>
                        <a:rPr lang="en-GB" sz="1100" b="1"/>
                        <a:t>Potential Impact</a:t>
                      </a:r>
                    </a:p>
                    <a:p>
                      <a:r>
                        <a:rPr lang="en-GB" sz="1100" b="0"/>
                        <a:t>Infrastructure scale up</a:t>
                      </a:r>
                    </a:p>
                    <a:p>
                      <a:endParaRPr lang="en-GB" sz="1100" b="0"/>
                    </a:p>
                    <a:p>
                      <a:r>
                        <a:rPr lang="en-GB" sz="1100" b="1"/>
                        <a:t>Mitigation</a:t>
                      </a:r>
                    </a:p>
                    <a:p>
                      <a:r>
                        <a:rPr lang="en-GB" sz="1100" b="0"/>
                        <a:t>NFT testing during the project execution. Accumulate the data for a span to capture the info</a:t>
                      </a:r>
                    </a:p>
                  </a:txBody>
                  <a:tcPr anchor="ctr"/>
                </a:tc>
                <a:extLst>
                  <a:ext uri="{0D108BD9-81ED-4DB2-BD59-A6C34878D82A}">
                    <a16:rowId xmlns:a16="http://schemas.microsoft.com/office/drawing/2014/main" val="1970840006"/>
                  </a:ext>
                </a:extLst>
              </a:tr>
            </a:tbl>
          </a:graphicData>
        </a:graphic>
      </p:graphicFrame>
    </p:spTree>
    <p:extLst>
      <p:ext uri="{BB962C8B-B14F-4D97-AF65-F5344CB8AC3E}">
        <p14:creationId xmlns:p14="http://schemas.microsoft.com/office/powerpoint/2010/main" val="341860507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5B613A7-A331-4079-AB58-852B61273866}"/>
              </a:ext>
            </a:extLst>
          </p:cNvPr>
          <p:cNvSpPr>
            <a:spLocks noGrp="1"/>
          </p:cNvSpPr>
          <p:nvPr>
            <p:ph type="sldNum" sz="quarter" idx="10"/>
          </p:nvPr>
        </p:nvSpPr>
        <p:spPr/>
        <p:txBody>
          <a:bodyPr/>
          <a:lstStyle/>
          <a:p>
            <a:fld id="{08BDDC8D-36E9-467E-8CF1-750845950A7F}" type="slidenum">
              <a:rPr lang="en-GB" smtClean="0"/>
              <a:pPr/>
              <a:t>66</a:t>
            </a:fld>
            <a:endParaRPr lang="en-GB"/>
          </a:p>
        </p:txBody>
      </p:sp>
      <p:sp>
        <p:nvSpPr>
          <p:cNvPr id="4" name="Title 3">
            <a:extLst>
              <a:ext uri="{FF2B5EF4-FFF2-40B4-BE49-F238E27FC236}">
                <a16:creationId xmlns:a16="http://schemas.microsoft.com/office/drawing/2014/main" id="{8EBEA4B1-0DFA-4D20-9A6D-18357E17F71E}"/>
              </a:ext>
            </a:extLst>
          </p:cNvPr>
          <p:cNvSpPr>
            <a:spLocks noGrp="1"/>
          </p:cNvSpPr>
          <p:nvPr>
            <p:ph type="title"/>
          </p:nvPr>
        </p:nvSpPr>
        <p:spPr/>
        <p:txBody>
          <a:bodyPr/>
          <a:lstStyle/>
          <a:p>
            <a:r>
              <a:rPr lang="en-GB" altLang="en-US"/>
              <a:t>Design Inputs: Assumptions – 3\3</a:t>
            </a:r>
            <a:endParaRPr lang="en-GB"/>
          </a:p>
        </p:txBody>
      </p:sp>
      <p:sp>
        <p:nvSpPr>
          <p:cNvPr id="5" name="Content Placeholder 1">
            <a:extLst>
              <a:ext uri="{FF2B5EF4-FFF2-40B4-BE49-F238E27FC236}">
                <a16:creationId xmlns:a16="http://schemas.microsoft.com/office/drawing/2014/main" id="{F637B84A-8BC1-4049-A372-ACE5479B7B3D}"/>
              </a:ext>
            </a:extLst>
          </p:cNvPr>
          <p:cNvSpPr txBox="1">
            <a:spLocks/>
          </p:cNvSpPr>
          <p:nvPr/>
        </p:nvSpPr>
        <p:spPr bwMode="gray">
          <a:xfrm>
            <a:off x="486000" y="957874"/>
            <a:ext cx="9720000" cy="355899"/>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sz="1100"/>
              <a:t>Please ensure that any assumptions are recorded in Planview where appropriate</a:t>
            </a:r>
          </a:p>
        </p:txBody>
      </p:sp>
      <p:graphicFrame>
        <p:nvGraphicFramePr>
          <p:cNvPr id="8" name="Table 3">
            <a:extLst>
              <a:ext uri="{FF2B5EF4-FFF2-40B4-BE49-F238E27FC236}">
                <a16:creationId xmlns:a16="http://schemas.microsoft.com/office/drawing/2014/main" id="{B0D17125-AD22-4B3F-9D26-B05504E70097}"/>
              </a:ext>
            </a:extLst>
          </p:cNvPr>
          <p:cNvGraphicFramePr>
            <a:graphicFrameLocks/>
          </p:cNvGraphicFramePr>
          <p:nvPr>
            <p:extLst>
              <p:ext uri="{D42A27DB-BD31-4B8C-83A1-F6EECF244321}">
                <p14:modId xmlns:p14="http://schemas.microsoft.com/office/powerpoint/2010/main" val="2194717498"/>
              </p:ext>
            </p:extLst>
          </p:nvPr>
        </p:nvGraphicFramePr>
        <p:xfrm>
          <a:off x="360000" y="1503756"/>
          <a:ext cx="9935997" cy="4810629"/>
        </p:xfrm>
        <a:graphic>
          <a:graphicData uri="http://schemas.openxmlformats.org/drawingml/2006/table">
            <a:tbl>
              <a:tblPr firstRow="1" bandRow="1">
                <a:tableStyleId>{5C22544A-7EE6-4342-B048-85BDC9FD1C3A}</a:tableStyleId>
              </a:tblPr>
              <a:tblGrid>
                <a:gridCol w="704525">
                  <a:extLst>
                    <a:ext uri="{9D8B030D-6E8A-4147-A177-3AD203B41FA5}">
                      <a16:colId xmlns:a16="http://schemas.microsoft.com/office/drawing/2014/main" val="3389872176"/>
                    </a:ext>
                  </a:extLst>
                </a:gridCol>
                <a:gridCol w="2110962">
                  <a:extLst>
                    <a:ext uri="{9D8B030D-6E8A-4147-A177-3AD203B41FA5}">
                      <a16:colId xmlns:a16="http://schemas.microsoft.com/office/drawing/2014/main" val="3823222578"/>
                    </a:ext>
                  </a:extLst>
                </a:gridCol>
                <a:gridCol w="3551549">
                  <a:extLst>
                    <a:ext uri="{9D8B030D-6E8A-4147-A177-3AD203B41FA5}">
                      <a16:colId xmlns:a16="http://schemas.microsoft.com/office/drawing/2014/main" val="1200804064"/>
                    </a:ext>
                  </a:extLst>
                </a:gridCol>
                <a:gridCol w="3568961">
                  <a:extLst>
                    <a:ext uri="{9D8B030D-6E8A-4147-A177-3AD203B41FA5}">
                      <a16:colId xmlns:a16="http://schemas.microsoft.com/office/drawing/2014/main" val="748559214"/>
                    </a:ext>
                  </a:extLst>
                </a:gridCol>
              </a:tblGrid>
              <a:tr h="214889">
                <a:tc>
                  <a:txBody>
                    <a:bodyPr/>
                    <a:lstStyle/>
                    <a:p>
                      <a:pPr algn="ctr"/>
                      <a:r>
                        <a:rPr lang="en-GB" sz="1200"/>
                        <a:t>Ref</a:t>
                      </a:r>
                    </a:p>
                  </a:txBody>
                  <a:tcPr anchor="ctr"/>
                </a:tc>
                <a:tc>
                  <a:txBody>
                    <a:bodyPr/>
                    <a:lstStyle/>
                    <a:p>
                      <a:r>
                        <a:rPr lang="en-GB" sz="1200"/>
                        <a:t>Title</a:t>
                      </a:r>
                    </a:p>
                  </a:txBody>
                  <a:tcPr anchor="ctr"/>
                </a:tc>
                <a:tc>
                  <a:txBody>
                    <a:bodyPr/>
                    <a:lstStyle/>
                    <a:p>
                      <a:r>
                        <a:rPr lang="en-GB" sz="1200"/>
                        <a:t>Description</a:t>
                      </a:r>
                    </a:p>
                  </a:txBody>
                  <a:tcPr anchor="ctr"/>
                </a:tc>
                <a:tc>
                  <a:txBody>
                    <a:bodyPr/>
                    <a:lstStyle/>
                    <a:p>
                      <a:r>
                        <a:rPr lang="en-GB" sz="1200"/>
                        <a:t>Potential Impact on Design</a:t>
                      </a:r>
                    </a:p>
                  </a:txBody>
                  <a:tcPr anchor="ctr"/>
                </a:tc>
                <a:extLst>
                  <a:ext uri="{0D108BD9-81ED-4DB2-BD59-A6C34878D82A}">
                    <a16:rowId xmlns:a16="http://schemas.microsoft.com/office/drawing/2014/main" val="3828589720"/>
                  </a:ext>
                </a:extLst>
              </a:tr>
              <a:tr h="835317">
                <a:tc>
                  <a:txBody>
                    <a:bodyPr/>
                    <a:lstStyle/>
                    <a:p>
                      <a:pPr algn="ctr"/>
                      <a:r>
                        <a:rPr lang="en-GB" sz="1100"/>
                        <a:t>A7</a:t>
                      </a:r>
                    </a:p>
                  </a:txBody>
                  <a:tcPr anchor="ctr"/>
                </a:tc>
                <a:tc>
                  <a:txBody>
                    <a:bodyPr/>
                    <a:lstStyle/>
                    <a:p>
                      <a:r>
                        <a:rPr lang="en-GB" sz="1100"/>
                        <a:t>Concurrent usage of Communication Composition Portal</a:t>
                      </a:r>
                    </a:p>
                  </a:txBody>
                  <a:tcPr anchor="ctr"/>
                </a:tc>
                <a:tc>
                  <a:txBody>
                    <a:bodyPr/>
                    <a:lstStyle/>
                    <a:p>
                      <a:r>
                        <a:rPr lang="en-GB" sz="1100"/>
                        <a:t>No actual requirement provided as part of MoSCoW, and we have base the numbers based on daily letters volume</a:t>
                      </a:r>
                    </a:p>
                  </a:txBody>
                  <a:tcPr anchor="ctr"/>
                </a:tc>
                <a:tc>
                  <a:txBody>
                    <a:bodyPr/>
                    <a:lstStyle/>
                    <a:p>
                      <a:r>
                        <a:rPr lang="en-IN" sz="1100" b="1"/>
                        <a:t>Potential Impact</a:t>
                      </a:r>
                    </a:p>
                    <a:p>
                      <a:r>
                        <a:rPr lang="en-IN" sz="1100"/>
                        <a:t>Infrastructure scale up</a:t>
                      </a:r>
                    </a:p>
                  </a:txBody>
                  <a:tcPr anchor="ctr"/>
                </a:tc>
                <a:extLst>
                  <a:ext uri="{0D108BD9-81ED-4DB2-BD59-A6C34878D82A}">
                    <a16:rowId xmlns:a16="http://schemas.microsoft.com/office/drawing/2014/main" val="970082847"/>
                  </a:ext>
                </a:extLst>
              </a:tr>
              <a:tr h="878222">
                <a:tc>
                  <a:txBody>
                    <a:bodyPr/>
                    <a:lstStyle/>
                    <a:p>
                      <a:pPr algn="ctr"/>
                      <a:r>
                        <a:rPr lang="en-GB" sz="1100"/>
                        <a:t>A8</a:t>
                      </a:r>
                    </a:p>
                  </a:txBody>
                  <a:tcPr anchor="ctr"/>
                </a:tc>
                <a:tc>
                  <a:txBody>
                    <a:bodyPr/>
                    <a:lstStyle/>
                    <a:p>
                      <a:r>
                        <a:rPr lang="en-GB" sz="1100" dirty="0"/>
                        <a:t>Messagepoint contract completion</a:t>
                      </a:r>
                    </a:p>
                  </a:txBody>
                  <a:tcPr anchor="ctr"/>
                </a:tc>
                <a:tc>
                  <a:txBody>
                    <a:bodyPr/>
                    <a:lstStyle/>
                    <a:p>
                      <a:r>
                        <a:rPr lang="en-GB" sz="1100" dirty="0"/>
                        <a:t>Messagepoint contract completion to be sorted by November, before execution starts and artefacts to be available to provision the environments</a:t>
                      </a:r>
                    </a:p>
                  </a:txBody>
                  <a:tcPr anchor="ctr"/>
                </a:tc>
                <a:tc>
                  <a:txBody>
                    <a:bodyPr/>
                    <a:lstStyle/>
                    <a:p>
                      <a:r>
                        <a:rPr lang="en-GB" sz="1100" b="0"/>
                        <a:t>If contract not sorted out then implications on delivery timelines and impact on design to workout other products/solutions</a:t>
                      </a:r>
                    </a:p>
                  </a:txBody>
                  <a:tcPr anchor="ctr"/>
                </a:tc>
                <a:extLst>
                  <a:ext uri="{0D108BD9-81ED-4DB2-BD59-A6C34878D82A}">
                    <a16:rowId xmlns:a16="http://schemas.microsoft.com/office/drawing/2014/main" val="3793380514"/>
                  </a:ext>
                </a:extLst>
              </a:tr>
              <a:tr h="862745">
                <a:tc>
                  <a:txBody>
                    <a:bodyPr/>
                    <a:lstStyle/>
                    <a:p>
                      <a:pPr algn="ctr"/>
                      <a:r>
                        <a:rPr lang="en-GB" sz="1100"/>
                        <a:t>A9</a:t>
                      </a:r>
                    </a:p>
                  </a:txBody>
                  <a:tcPr anchor="ctr"/>
                </a:tc>
                <a:tc>
                  <a:txBody>
                    <a:bodyPr/>
                    <a:lstStyle/>
                    <a:p>
                      <a:r>
                        <a:rPr lang="en-GB" sz="1100"/>
                        <a:t>ECM SI readiness for Interactive Letters</a:t>
                      </a:r>
                    </a:p>
                  </a:txBody>
                  <a:tcPr anchor="ctr"/>
                </a:tc>
                <a:tc>
                  <a:txBody>
                    <a:bodyPr/>
                    <a:lstStyle/>
                    <a:p>
                      <a:r>
                        <a:rPr lang="en-GB" sz="1100"/>
                        <a:t>ECM SI team to provide space and integration end points to consume for Interactive Letters storage</a:t>
                      </a:r>
                    </a:p>
                  </a:txBody>
                  <a:tcPr anchor="ctr"/>
                </a:tc>
                <a:tc>
                  <a:txBody>
                    <a:bodyPr/>
                    <a:lstStyle/>
                    <a:p>
                      <a:r>
                        <a:rPr lang="en-GB" sz="1100" b="0"/>
                        <a:t>If not provided then it would delay the project and to revaluation design without archive in solution</a:t>
                      </a:r>
                    </a:p>
                  </a:txBody>
                  <a:tcPr anchor="ctr"/>
                </a:tc>
                <a:extLst>
                  <a:ext uri="{0D108BD9-81ED-4DB2-BD59-A6C34878D82A}">
                    <a16:rowId xmlns:a16="http://schemas.microsoft.com/office/drawing/2014/main" val="1970840006"/>
                  </a:ext>
                </a:extLst>
              </a:tr>
              <a:tr h="862745">
                <a:tc>
                  <a:txBody>
                    <a:bodyPr/>
                    <a:lstStyle/>
                    <a:p>
                      <a:pPr algn="ctr"/>
                      <a:r>
                        <a:rPr lang="en-GB" sz="1100"/>
                        <a:t>A10</a:t>
                      </a:r>
                    </a:p>
                  </a:txBody>
                  <a:tcPr anchor="ctr"/>
                </a:tc>
                <a:tc>
                  <a:txBody>
                    <a:bodyPr/>
                    <a:lstStyle/>
                    <a:p>
                      <a:r>
                        <a:rPr lang="en-GB" sz="1100"/>
                        <a:t>Adobe Experience Manager (DAM) readiness for asset management</a:t>
                      </a:r>
                    </a:p>
                  </a:txBody>
                  <a:tcPr anchor="ctr"/>
                </a:tc>
                <a:tc>
                  <a:txBody>
                    <a:bodyPr/>
                    <a:lstStyle/>
                    <a:p>
                      <a:r>
                        <a:rPr lang="en-GB" sz="1100"/>
                        <a:t>AEM team to provide space and integration end points to consume for Interactive Letters storage</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100" b="0" kern="1200" dirty="0">
                          <a:solidFill>
                            <a:schemeClr val="dk1"/>
                          </a:solidFill>
                          <a:latin typeface="+mn-lt"/>
                          <a:ea typeface="+mn-ea"/>
                          <a:cs typeface="+mn-cs"/>
                        </a:rPr>
                        <a:t>AEM doe not have native support to push assets either in batch or on-demand and need development time of about 3-4 months. Hence, as discussed with business considering the timeline it had been descoped. For now Messagepoint shall be used for asset storage</a:t>
                      </a:r>
                    </a:p>
                  </a:txBody>
                  <a:tcPr anchor="ctr"/>
                </a:tc>
                <a:extLst>
                  <a:ext uri="{0D108BD9-81ED-4DB2-BD59-A6C34878D82A}">
                    <a16:rowId xmlns:a16="http://schemas.microsoft.com/office/drawing/2014/main" val="3310676939"/>
                  </a:ext>
                </a:extLst>
              </a:tr>
              <a:tr h="862745">
                <a:tc>
                  <a:txBody>
                    <a:bodyPr/>
                    <a:lstStyle/>
                    <a:p>
                      <a:pPr algn="ctr"/>
                      <a:r>
                        <a:rPr lang="en-GB" sz="1100"/>
                        <a:t>A11</a:t>
                      </a:r>
                    </a:p>
                  </a:txBody>
                  <a:tcPr anchor="ctr"/>
                </a:tc>
                <a:tc>
                  <a:txBody>
                    <a:bodyPr/>
                    <a:lstStyle/>
                    <a:p>
                      <a:r>
                        <a:rPr lang="en-GB" sz="1100"/>
                        <a:t>Product maintenance window</a:t>
                      </a:r>
                    </a:p>
                    <a:p>
                      <a:r>
                        <a:rPr lang="en-GB" sz="1100"/>
                        <a:t>Confirmation from Business</a:t>
                      </a:r>
                    </a:p>
                  </a:txBody>
                  <a:tcPr anchor="ctr"/>
                </a:tc>
                <a:tc>
                  <a:txBody>
                    <a:bodyPr/>
                    <a:lstStyle/>
                    <a:p>
                      <a:r>
                        <a:rPr lang="en-GB" sz="1100" dirty="0"/>
                        <a:t>Messagepoint SaaS component requires 4 hours monthly window on Sunday for maintenance, waiting for Business confirmation</a:t>
                      </a:r>
                    </a:p>
                  </a:txBody>
                  <a:tcPr anchor="ctr"/>
                </a:tc>
                <a:tc>
                  <a:txBody>
                    <a:bodyPr/>
                    <a:lstStyle/>
                    <a:p>
                      <a:r>
                        <a:rPr lang="en-GB" sz="1100" b="0" dirty="0"/>
                        <a:t>If Business not agreed then need to engage Messagepoint for alternate approaches to work on</a:t>
                      </a:r>
                    </a:p>
                  </a:txBody>
                  <a:tcPr anchor="ctr"/>
                </a:tc>
                <a:extLst>
                  <a:ext uri="{0D108BD9-81ED-4DB2-BD59-A6C34878D82A}">
                    <a16:rowId xmlns:a16="http://schemas.microsoft.com/office/drawing/2014/main" val="2957252261"/>
                  </a:ext>
                </a:extLst>
              </a:tr>
            </a:tbl>
          </a:graphicData>
        </a:graphic>
      </p:graphicFrame>
    </p:spTree>
    <p:extLst>
      <p:ext uri="{BB962C8B-B14F-4D97-AF65-F5344CB8AC3E}">
        <p14:creationId xmlns:p14="http://schemas.microsoft.com/office/powerpoint/2010/main" val="114414419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5B613A7-A331-4079-AB58-852B61273866}"/>
              </a:ext>
            </a:extLst>
          </p:cNvPr>
          <p:cNvSpPr>
            <a:spLocks noGrp="1"/>
          </p:cNvSpPr>
          <p:nvPr>
            <p:ph type="sldNum" sz="quarter" idx="10"/>
          </p:nvPr>
        </p:nvSpPr>
        <p:spPr/>
        <p:txBody>
          <a:bodyPr/>
          <a:lstStyle/>
          <a:p>
            <a:fld id="{08BDDC8D-36E9-467E-8CF1-750845950A7F}" type="slidenum">
              <a:rPr lang="en-GB" smtClean="0"/>
              <a:pPr/>
              <a:t>67</a:t>
            </a:fld>
            <a:endParaRPr lang="en-GB"/>
          </a:p>
        </p:txBody>
      </p:sp>
      <p:sp>
        <p:nvSpPr>
          <p:cNvPr id="4" name="Title 3">
            <a:extLst>
              <a:ext uri="{FF2B5EF4-FFF2-40B4-BE49-F238E27FC236}">
                <a16:creationId xmlns:a16="http://schemas.microsoft.com/office/drawing/2014/main" id="{8EBEA4B1-0DFA-4D20-9A6D-18357E17F71E}"/>
              </a:ext>
            </a:extLst>
          </p:cNvPr>
          <p:cNvSpPr>
            <a:spLocks noGrp="1"/>
          </p:cNvSpPr>
          <p:nvPr>
            <p:ph type="title"/>
          </p:nvPr>
        </p:nvSpPr>
        <p:spPr/>
        <p:txBody>
          <a:bodyPr/>
          <a:lstStyle/>
          <a:p>
            <a:r>
              <a:rPr lang="en-GB" altLang="en-US"/>
              <a:t>Design Inputs: Constraints (1/2)</a:t>
            </a:r>
            <a:endParaRPr lang="en-GB"/>
          </a:p>
        </p:txBody>
      </p:sp>
      <p:sp>
        <p:nvSpPr>
          <p:cNvPr id="5" name="Content Placeholder 1">
            <a:extLst>
              <a:ext uri="{FF2B5EF4-FFF2-40B4-BE49-F238E27FC236}">
                <a16:creationId xmlns:a16="http://schemas.microsoft.com/office/drawing/2014/main" id="{F637B84A-8BC1-4049-A372-ACE5479B7B3D}"/>
              </a:ext>
            </a:extLst>
          </p:cNvPr>
          <p:cNvSpPr txBox="1">
            <a:spLocks/>
          </p:cNvSpPr>
          <p:nvPr/>
        </p:nvSpPr>
        <p:spPr bwMode="gray">
          <a:xfrm>
            <a:off x="486000" y="957874"/>
            <a:ext cx="9720000" cy="355899"/>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sz="1100"/>
              <a:t>Please ensure that any assumptions are recorded in Planview where appropriate</a:t>
            </a:r>
          </a:p>
        </p:txBody>
      </p:sp>
      <p:graphicFrame>
        <p:nvGraphicFramePr>
          <p:cNvPr id="8" name="Table 3">
            <a:extLst>
              <a:ext uri="{FF2B5EF4-FFF2-40B4-BE49-F238E27FC236}">
                <a16:creationId xmlns:a16="http://schemas.microsoft.com/office/drawing/2014/main" id="{B0D17125-AD22-4B3F-9D26-B05504E70097}"/>
              </a:ext>
            </a:extLst>
          </p:cNvPr>
          <p:cNvGraphicFramePr>
            <a:graphicFrameLocks/>
          </p:cNvGraphicFramePr>
          <p:nvPr>
            <p:extLst>
              <p:ext uri="{D42A27DB-BD31-4B8C-83A1-F6EECF244321}">
                <p14:modId xmlns:p14="http://schemas.microsoft.com/office/powerpoint/2010/main" val="2042554286"/>
              </p:ext>
            </p:extLst>
          </p:nvPr>
        </p:nvGraphicFramePr>
        <p:xfrm>
          <a:off x="360000" y="1548000"/>
          <a:ext cx="9936000" cy="5271089"/>
        </p:xfrm>
        <a:graphic>
          <a:graphicData uri="http://schemas.openxmlformats.org/drawingml/2006/table">
            <a:tbl>
              <a:tblPr firstRow="1" bandRow="1">
                <a:tableStyleId>{5C22544A-7EE6-4342-B048-85BDC9FD1C3A}</a:tableStyleId>
              </a:tblPr>
              <a:tblGrid>
                <a:gridCol w="767632">
                  <a:extLst>
                    <a:ext uri="{9D8B030D-6E8A-4147-A177-3AD203B41FA5}">
                      <a16:colId xmlns:a16="http://schemas.microsoft.com/office/drawing/2014/main" val="3389872176"/>
                    </a:ext>
                  </a:extLst>
                </a:gridCol>
                <a:gridCol w="2030444">
                  <a:extLst>
                    <a:ext uri="{9D8B030D-6E8A-4147-A177-3AD203B41FA5}">
                      <a16:colId xmlns:a16="http://schemas.microsoft.com/office/drawing/2014/main" val="3823222578"/>
                    </a:ext>
                  </a:extLst>
                </a:gridCol>
                <a:gridCol w="3568962">
                  <a:extLst>
                    <a:ext uri="{9D8B030D-6E8A-4147-A177-3AD203B41FA5}">
                      <a16:colId xmlns:a16="http://schemas.microsoft.com/office/drawing/2014/main" val="1200804064"/>
                    </a:ext>
                  </a:extLst>
                </a:gridCol>
                <a:gridCol w="3568962">
                  <a:extLst>
                    <a:ext uri="{9D8B030D-6E8A-4147-A177-3AD203B41FA5}">
                      <a16:colId xmlns:a16="http://schemas.microsoft.com/office/drawing/2014/main" val="748559214"/>
                    </a:ext>
                  </a:extLst>
                </a:gridCol>
              </a:tblGrid>
              <a:tr h="384789">
                <a:tc>
                  <a:txBody>
                    <a:bodyPr/>
                    <a:lstStyle/>
                    <a:p>
                      <a:pPr algn="ctr"/>
                      <a:r>
                        <a:rPr lang="en-GB" sz="1200"/>
                        <a:t>Ref</a:t>
                      </a:r>
                    </a:p>
                  </a:txBody>
                  <a:tcPr anchor="ctr"/>
                </a:tc>
                <a:tc>
                  <a:txBody>
                    <a:bodyPr/>
                    <a:lstStyle/>
                    <a:p>
                      <a:r>
                        <a:rPr lang="en-GB" sz="1200"/>
                        <a:t>Title</a:t>
                      </a:r>
                    </a:p>
                  </a:txBody>
                  <a:tcPr anchor="ctr"/>
                </a:tc>
                <a:tc>
                  <a:txBody>
                    <a:bodyPr/>
                    <a:lstStyle/>
                    <a:p>
                      <a:r>
                        <a:rPr lang="en-GB" sz="1200"/>
                        <a:t>Description</a:t>
                      </a:r>
                    </a:p>
                  </a:txBody>
                  <a:tcPr anchor="ctr"/>
                </a:tc>
                <a:tc>
                  <a:txBody>
                    <a:bodyPr/>
                    <a:lstStyle/>
                    <a:p>
                      <a:r>
                        <a:rPr lang="en-GB" sz="1200"/>
                        <a:t>Potential Impact on Design</a:t>
                      </a:r>
                    </a:p>
                  </a:txBody>
                  <a:tcPr anchor="ctr"/>
                </a:tc>
                <a:extLst>
                  <a:ext uri="{0D108BD9-81ED-4DB2-BD59-A6C34878D82A}">
                    <a16:rowId xmlns:a16="http://schemas.microsoft.com/office/drawing/2014/main" val="3828589720"/>
                  </a:ext>
                </a:extLst>
              </a:tr>
              <a:tr h="2530123">
                <a:tc>
                  <a:txBody>
                    <a:bodyPr/>
                    <a:lstStyle/>
                    <a:p>
                      <a:pPr algn="ctr"/>
                      <a:r>
                        <a:rPr lang="en-GB" sz="1100"/>
                        <a:t>C1</a:t>
                      </a:r>
                    </a:p>
                  </a:txBody>
                  <a:tcPr anchor="ctr"/>
                </a:tc>
                <a:tc>
                  <a:txBody>
                    <a:bodyPr/>
                    <a:lstStyle/>
                    <a:p>
                      <a:r>
                        <a:rPr lang="en-GB" sz="1100" dirty="0"/>
                        <a:t>Messagepoint Bank cloud component availability and compatibility for Kubernetes environment</a:t>
                      </a:r>
                    </a:p>
                  </a:txBody>
                  <a:tcPr anchor="ctr"/>
                </a:tc>
                <a:tc>
                  <a:txBody>
                    <a:bodyPr/>
                    <a:lstStyle/>
                    <a:p>
                      <a:r>
                        <a:rPr lang="en-GB" sz="1100" dirty="0"/>
                        <a:t>Messagepoint component in Bank’s cloud environment to be setup under AWS Kubernetes environment, but dependency on artefacts availability and share with Bank on 07/11/22, and as product would be launching this in November as official product support and compatibility to Kubernetes, MP support would be needed to provision the instance </a:t>
                      </a:r>
                    </a:p>
                    <a:p>
                      <a:endParaRPr lang="en-GB" sz="1100" dirty="0"/>
                    </a:p>
                  </a:txBody>
                  <a:tcPr anchor="ctr"/>
                </a:tc>
                <a:tc>
                  <a:txBody>
                    <a:bodyPr/>
                    <a:lstStyle/>
                    <a:p>
                      <a:pPr marL="0" marR="0" lvl="0" indent="0" algn="l" defTabSz="782292" rtl="0" eaLnBrk="1" fontAlgn="auto" latinLnBrk="0" hangingPunct="1">
                        <a:lnSpc>
                          <a:spcPct val="100000"/>
                        </a:lnSpc>
                        <a:spcBef>
                          <a:spcPts val="0"/>
                        </a:spcBef>
                        <a:spcAft>
                          <a:spcPts val="0"/>
                        </a:spcAft>
                        <a:buClrTx/>
                        <a:buSzTx/>
                        <a:buFontTx/>
                        <a:buNone/>
                        <a:tabLst/>
                        <a:defRPr/>
                      </a:pPr>
                      <a:r>
                        <a:rPr lang="en-GB" sz="1100" b="1"/>
                        <a:t>Potential Impact</a:t>
                      </a:r>
                    </a:p>
                    <a:p>
                      <a:pPr marL="171450" marR="0" lvl="0" indent="-171450" algn="l" defTabSz="782292" rtl="0" eaLnBrk="1" fontAlgn="auto" latinLnBrk="0" hangingPunct="1">
                        <a:lnSpc>
                          <a:spcPct val="100000"/>
                        </a:lnSpc>
                        <a:spcBef>
                          <a:spcPts val="0"/>
                        </a:spcBef>
                        <a:spcAft>
                          <a:spcPts val="0"/>
                        </a:spcAft>
                        <a:buClrTx/>
                        <a:buSzTx/>
                        <a:buFontTx/>
                        <a:buChar char="-"/>
                        <a:tabLst/>
                        <a:defRPr/>
                      </a:pPr>
                      <a:r>
                        <a:rPr lang="en-GB" sz="1100" b="0"/>
                        <a:t>Delivery delay</a:t>
                      </a:r>
                    </a:p>
                    <a:p>
                      <a:pPr marL="171450" marR="0" lvl="0" indent="-171450" algn="l" defTabSz="782292" rtl="0" eaLnBrk="1" fontAlgn="auto" latinLnBrk="0" hangingPunct="1">
                        <a:lnSpc>
                          <a:spcPct val="100000"/>
                        </a:lnSpc>
                        <a:spcBef>
                          <a:spcPts val="0"/>
                        </a:spcBef>
                        <a:spcAft>
                          <a:spcPts val="0"/>
                        </a:spcAft>
                        <a:buClrTx/>
                        <a:buSzTx/>
                        <a:buFontTx/>
                        <a:buChar char="-"/>
                        <a:tabLst/>
                        <a:defRPr/>
                      </a:pPr>
                      <a:endParaRPr lang="en-GB" sz="1100" b="1"/>
                    </a:p>
                    <a:p>
                      <a:pPr marL="0" marR="0" lvl="0" indent="0" algn="l" defTabSz="782292" rtl="0" eaLnBrk="1" fontAlgn="auto" latinLnBrk="0" hangingPunct="1">
                        <a:lnSpc>
                          <a:spcPct val="100000"/>
                        </a:lnSpc>
                        <a:spcBef>
                          <a:spcPts val="0"/>
                        </a:spcBef>
                        <a:spcAft>
                          <a:spcPts val="0"/>
                        </a:spcAft>
                        <a:buClrTx/>
                        <a:buSzTx/>
                        <a:buFontTx/>
                        <a:buNone/>
                        <a:tabLst/>
                        <a:defRPr/>
                      </a:pPr>
                      <a:r>
                        <a:rPr lang="en-GB" sz="1100" b="1"/>
                        <a:t>Mitigation</a:t>
                      </a:r>
                    </a:p>
                    <a:p>
                      <a:pPr marL="171450" marR="0" lvl="0" indent="-171450" algn="l" defTabSz="782292" rtl="0" eaLnBrk="1" fontAlgn="auto" latinLnBrk="0" hangingPunct="1">
                        <a:lnSpc>
                          <a:spcPct val="100000"/>
                        </a:lnSpc>
                        <a:spcBef>
                          <a:spcPts val="0"/>
                        </a:spcBef>
                        <a:spcAft>
                          <a:spcPts val="0"/>
                        </a:spcAft>
                        <a:buClrTx/>
                        <a:buSzTx/>
                        <a:buFontTx/>
                        <a:buChar char="-"/>
                        <a:tabLst/>
                        <a:defRPr/>
                      </a:pPr>
                      <a:r>
                        <a:rPr lang="en-GB" sz="1100" b="0"/>
                        <a:t>Align with product teams and work out the delivery of artefacts on time</a:t>
                      </a:r>
                    </a:p>
                    <a:p>
                      <a:pPr marL="171450" marR="0" lvl="0" indent="-171450" algn="l" defTabSz="782292" rtl="0" eaLnBrk="1" fontAlgn="auto" latinLnBrk="0" hangingPunct="1">
                        <a:lnSpc>
                          <a:spcPct val="100000"/>
                        </a:lnSpc>
                        <a:spcBef>
                          <a:spcPts val="0"/>
                        </a:spcBef>
                        <a:spcAft>
                          <a:spcPts val="0"/>
                        </a:spcAft>
                        <a:buClrTx/>
                        <a:buSzTx/>
                        <a:buFontTx/>
                        <a:buChar char="-"/>
                        <a:tabLst/>
                        <a:defRPr/>
                      </a:pPr>
                      <a:r>
                        <a:rPr lang="en-GB" sz="1100" kern="1200">
                          <a:solidFill>
                            <a:schemeClr val="dk1"/>
                          </a:solidFill>
                          <a:latin typeface="+mn-lt"/>
                          <a:ea typeface="+mn-ea"/>
                          <a:cs typeface="+mn-cs"/>
                        </a:rPr>
                        <a:t>Production Manager has been released and being setup in CCP AWS </a:t>
                      </a:r>
                    </a:p>
                  </a:txBody>
                  <a:tcPr anchor="ctr"/>
                </a:tc>
                <a:extLst>
                  <a:ext uri="{0D108BD9-81ED-4DB2-BD59-A6C34878D82A}">
                    <a16:rowId xmlns:a16="http://schemas.microsoft.com/office/drawing/2014/main" val="970082847"/>
                  </a:ext>
                </a:extLst>
              </a:tr>
              <a:tr h="2356177">
                <a:tc>
                  <a:txBody>
                    <a:bodyPr/>
                    <a:lstStyle/>
                    <a:p>
                      <a:pPr algn="ctr"/>
                      <a:r>
                        <a:rPr lang="en-GB" sz="1100"/>
                        <a:t>C2</a:t>
                      </a:r>
                    </a:p>
                  </a:txBody>
                  <a:tcPr anchor="ctr"/>
                </a:tc>
                <a:tc>
                  <a:txBody>
                    <a:bodyPr/>
                    <a:lstStyle/>
                    <a:p>
                      <a:r>
                        <a:rPr lang="en-GB" sz="1100"/>
                        <a:t>Sefas component compatibility is limited to docker compose only and Sefas supports only VM based setup</a:t>
                      </a:r>
                    </a:p>
                  </a:txBody>
                  <a:tcPr anchor="ctr"/>
                </a:tc>
                <a:tc>
                  <a:txBody>
                    <a:bodyPr/>
                    <a:lstStyle/>
                    <a:p>
                      <a:r>
                        <a:rPr lang="en-GB" sz="1100"/>
                        <a:t>Sefas component compatibility is limited to docker compose only and doesn’t support Kubernetes deployments. </a:t>
                      </a:r>
                    </a:p>
                    <a:p>
                      <a:r>
                        <a:rPr lang="en-GB" sz="1100"/>
                        <a:t>Sefas supports only VM based setup and doesn’t support AWS ECS/ EKS setup</a:t>
                      </a:r>
                    </a:p>
                    <a:p>
                      <a:endParaRPr lang="en-GB" sz="1100"/>
                    </a:p>
                  </a:txBody>
                  <a:tcPr anchor="ctr"/>
                </a:tc>
                <a:tc>
                  <a:txBody>
                    <a:bodyPr/>
                    <a:lstStyle/>
                    <a:p>
                      <a:pPr marL="0" marR="0" lvl="0" indent="0" algn="l" defTabSz="782292" rtl="0" eaLnBrk="1" fontAlgn="auto" latinLnBrk="0" hangingPunct="1">
                        <a:lnSpc>
                          <a:spcPct val="100000"/>
                        </a:lnSpc>
                        <a:spcBef>
                          <a:spcPts val="0"/>
                        </a:spcBef>
                        <a:spcAft>
                          <a:spcPts val="0"/>
                        </a:spcAft>
                        <a:buClrTx/>
                        <a:buSzTx/>
                        <a:buFontTx/>
                        <a:buNone/>
                        <a:tabLst/>
                        <a:defRPr/>
                      </a:pPr>
                      <a:r>
                        <a:rPr lang="en-GB" sz="1100" b="1"/>
                        <a:t>Potential Impact</a:t>
                      </a:r>
                    </a:p>
                    <a:p>
                      <a:pPr marL="171450" marR="0" lvl="0" indent="-171450" algn="l" defTabSz="782292" rtl="0" eaLnBrk="1" fontAlgn="auto" latinLnBrk="0" hangingPunct="1">
                        <a:lnSpc>
                          <a:spcPct val="100000"/>
                        </a:lnSpc>
                        <a:spcBef>
                          <a:spcPts val="0"/>
                        </a:spcBef>
                        <a:spcAft>
                          <a:spcPts val="0"/>
                        </a:spcAft>
                        <a:buClrTx/>
                        <a:buSzTx/>
                        <a:buFontTx/>
                        <a:buChar char="-"/>
                        <a:tabLst/>
                        <a:defRPr/>
                      </a:pPr>
                      <a:r>
                        <a:rPr lang="en-GB" sz="1100" b="0"/>
                        <a:t>Following bank’s strategy Sefas containers will be managed through ECS</a:t>
                      </a:r>
                    </a:p>
                    <a:p>
                      <a:pPr marL="171450" marR="0" lvl="0" indent="-171450" algn="l" rtl="0" eaLnBrk="1" fontAlgn="auto" latinLnBrk="0" hangingPunct="1">
                        <a:lnSpc>
                          <a:spcPct val="100000"/>
                        </a:lnSpc>
                        <a:spcBef>
                          <a:spcPts val="0"/>
                        </a:spcBef>
                        <a:spcAft>
                          <a:spcPts val="0"/>
                        </a:spcAft>
                        <a:buClrTx/>
                        <a:buSzTx/>
                        <a:buFontTx/>
                        <a:buChar char="-"/>
                      </a:pPr>
                      <a:r>
                        <a:rPr lang="en-GB" sz="1100" b="0"/>
                        <a:t>Future migration to EKS (Bank’s strategic container approach/framework) </a:t>
                      </a:r>
                    </a:p>
                    <a:p>
                      <a:pPr marL="171450" marR="0" lvl="0" indent="-171450" algn="l" defTabSz="782292" rtl="0" eaLnBrk="1" fontAlgn="auto" latinLnBrk="0" hangingPunct="1">
                        <a:lnSpc>
                          <a:spcPct val="100000"/>
                        </a:lnSpc>
                        <a:spcBef>
                          <a:spcPts val="0"/>
                        </a:spcBef>
                        <a:spcAft>
                          <a:spcPts val="0"/>
                        </a:spcAft>
                        <a:buClrTx/>
                        <a:buSzTx/>
                        <a:buFontTx/>
                        <a:buChar char="-"/>
                        <a:tabLst/>
                        <a:defRPr/>
                      </a:pPr>
                      <a:endParaRPr lang="en-GB" sz="1100" b="0"/>
                    </a:p>
                    <a:p>
                      <a:pPr marL="0" marR="0" lvl="0" indent="0" algn="l" defTabSz="782292" rtl="0" eaLnBrk="1" fontAlgn="auto" latinLnBrk="0" hangingPunct="1">
                        <a:lnSpc>
                          <a:spcPct val="100000"/>
                        </a:lnSpc>
                        <a:spcBef>
                          <a:spcPts val="0"/>
                        </a:spcBef>
                        <a:spcAft>
                          <a:spcPts val="0"/>
                        </a:spcAft>
                        <a:buClrTx/>
                        <a:buSzTx/>
                        <a:buFontTx/>
                        <a:buNone/>
                        <a:tabLst/>
                        <a:defRPr/>
                      </a:pPr>
                      <a:r>
                        <a:rPr lang="en-GB" sz="1100" b="1"/>
                        <a:t>Mitigation</a:t>
                      </a:r>
                    </a:p>
                    <a:p>
                      <a:pPr marL="171450" marR="0" lvl="0" indent="-171450" algn="l" defTabSz="782292" rtl="0" eaLnBrk="1" fontAlgn="auto" latinLnBrk="0" hangingPunct="1">
                        <a:lnSpc>
                          <a:spcPct val="100000"/>
                        </a:lnSpc>
                        <a:spcBef>
                          <a:spcPts val="0"/>
                        </a:spcBef>
                        <a:spcAft>
                          <a:spcPts val="0"/>
                        </a:spcAft>
                        <a:buClrTx/>
                        <a:buSzTx/>
                        <a:buFontTx/>
                        <a:buChar char="-"/>
                        <a:tabLst/>
                        <a:defRPr/>
                      </a:pPr>
                      <a:r>
                        <a:rPr lang="en-GB" sz="1100" b="0"/>
                        <a:t>AWS ECS with EC2 and manual management of the EC2 instances as part of support.</a:t>
                      </a:r>
                    </a:p>
                    <a:p>
                      <a:pPr marL="171450" marR="0" lvl="0" indent="-171450" algn="l" defTabSz="782292" rtl="0" eaLnBrk="1" fontAlgn="auto" latinLnBrk="0" hangingPunct="1">
                        <a:lnSpc>
                          <a:spcPct val="100000"/>
                        </a:lnSpc>
                        <a:spcBef>
                          <a:spcPts val="0"/>
                        </a:spcBef>
                        <a:spcAft>
                          <a:spcPts val="0"/>
                        </a:spcAft>
                        <a:buClrTx/>
                        <a:buSzTx/>
                        <a:buFontTx/>
                        <a:buChar char="-"/>
                        <a:tabLst/>
                        <a:defRPr/>
                      </a:pPr>
                      <a:r>
                        <a:rPr lang="en-GB" sz="1100" b="0"/>
                        <a:t>Sefas only supports EC2</a:t>
                      </a:r>
                    </a:p>
                    <a:p>
                      <a:pPr marL="0" marR="0" lvl="0" indent="0" algn="l" defTabSz="782292" rtl="0" eaLnBrk="1" fontAlgn="auto" latinLnBrk="0" hangingPunct="1">
                        <a:lnSpc>
                          <a:spcPct val="100000"/>
                        </a:lnSpc>
                        <a:spcBef>
                          <a:spcPts val="0"/>
                        </a:spcBef>
                        <a:spcAft>
                          <a:spcPts val="0"/>
                        </a:spcAft>
                        <a:buClrTx/>
                        <a:buSzTx/>
                        <a:buFontTx/>
                        <a:buNone/>
                        <a:tabLst/>
                        <a:defRPr/>
                      </a:pPr>
                      <a:endParaRPr lang="en-GB" sz="1100" b="0"/>
                    </a:p>
                    <a:p>
                      <a:endParaRPr lang="en-GB" sz="1100"/>
                    </a:p>
                  </a:txBody>
                  <a:tcPr anchor="ctr"/>
                </a:tc>
                <a:extLst>
                  <a:ext uri="{0D108BD9-81ED-4DB2-BD59-A6C34878D82A}">
                    <a16:rowId xmlns:a16="http://schemas.microsoft.com/office/drawing/2014/main" val="1970840006"/>
                  </a:ext>
                </a:extLst>
              </a:tr>
            </a:tbl>
          </a:graphicData>
        </a:graphic>
      </p:graphicFrame>
    </p:spTree>
    <p:extLst>
      <p:ext uri="{BB962C8B-B14F-4D97-AF65-F5344CB8AC3E}">
        <p14:creationId xmlns:p14="http://schemas.microsoft.com/office/powerpoint/2010/main" val="275939181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5B613A7-A331-4079-AB58-852B61273866}"/>
              </a:ext>
            </a:extLst>
          </p:cNvPr>
          <p:cNvSpPr>
            <a:spLocks noGrp="1"/>
          </p:cNvSpPr>
          <p:nvPr>
            <p:ph type="sldNum" sz="quarter" idx="10"/>
          </p:nvPr>
        </p:nvSpPr>
        <p:spPr/>
        <p:txBody>
          <a:bodyPr/>
          <a:lstStyle/>
          <a:p>
            <a:fld id="{08BDDC8D-36E9-467E-8CF1-750845950A7F}" type="slidenum">
              <a:rPr lang="en-GB" smtClean="0"/>
              <a:pPr/>
              <a:t>68</a:t>
            </a:fld>
            <a:endParaRPr lang="en-GB"/>
          </a:p>
        </p:txBody>
      </p:sp>
      <p:sp>
        <p:nvSpPr>
          <p:cNvPr id="4" name="Title 3">
            <a:extLst>
              <a:ext uri="{FF2B5EF4-FFF2-40B4-BE49-F238E27FC236}">
                <a16:creationId xmlns:a16="http://schemas.microsoft.com/office/drawing/2014/main" id="{8EBEA4B1-0DFA-4D20-9A6D-18357E17F71E}"/>
              </a:ext>
            </a:extLst>
          </p:cNvPr>
          <p:cNvSpPr>
            <a:spLocks noGrp="1"/>
          </p:cNvSpPr>
          <p:nvPr>
            <p:ph type="title"/>
          </p:nvPr>
        </p:nvSpPr>
        <p:spPr/>
        <p:txBody>
          <a:bodyPr/>
          <a:lstStyle/>
          <a:p>
            <a:r>
              <a:rPr lang="en-GB" altLang="en-US"/>
              <a:t>Design Inputs: Constraints (2/2)</a:t>
            </a:r>
            <a:endParaRPr lang="en-GB"/>
          </a:p>
        </p:txBody>
      </p:sp>
      <p:sp>
        <p:nvSpPr>
          <p:cNvPr id="5" name="Content Placeholder 1">
            <a:extLst>
              <a:ext uri="{FF2B5EF4-FFF2-40B4-BE49-F238E27FC236}">
                <a16:creationId xmlns:a16="http://schemas.microsoft.com/office/drawing/2014/main" id="{F637B84A-8BC1-4049-A372-ACE5479B7B3D}"/>
              </a:ext>
            </a:extLst>
          </p:cNvPr>
          <p:cNvSpPr txBox="1">
            <a:spLocks/>
          </p:cNvSpPr>
          <p:nvPr/>
        </p:nvSpPr>
        <p:spPr bwMode="gray">
          <a:xfrm>
            <a:off x="486000" y="957874"/>
            <a:ext cx="9720000" cy="355899"/>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sz="1100"/>
              <a:t>Please ensure that any assumptions are recorded in Planview where appropriate</a:t>
            </a:r>
          </a:p>
        </p:txBody>
      </p:sp>
      <p:graphicFrame>
        <p:nvGraphicFramePr>
          <p:cNvPr id="8" name="Table 3">
            <a:extLst>
              <a:ext uri="{FF2B5EF4-FFF2-40B4-BE49-F238E27FC236}">
                <a16:creationId xmlns:a16="http://schemas.microsoft.com/office/drawing/2014/main" id="{B0D17125-AD22-4B3F-9D26-B05504E70097}"/>
              </a:ext>
            </a:extLst>
          </p:cNvPr>
          <p:cNvGraphicFramePr>
            <a:graphicFrameLocks/>
          </p:cNvGraphicFramePr>
          <p:nvPr>
            <p:extLst>
              <p:ext uri="{D42A27DB-BD31-4B8C-83A1-F6EECF244321}">
                <p14:modId xmlns:p14="http://schemas.microsoft.com/office/powerpoint/2010/main" val="2991475513"/>
              </p:ext>
            </p:extLst>
          </p:nvPr>
        </p:nvGraphicFramePr>
        <p:xfrm>
          <a:off x="360000" y="1548000"/>
          <a:ext cx="9936000" cy="5835997"/>
        </p:xfrm>
        <a:graphic>
          <a:graphicData uri="http://schemas.openxmlformats.org/drawingml/2006/table">
            <a:tbl>
              <a:tblPr firstRow="1" bandRow="1">
                <a:tableStyleId>{5C22544A-7EE6-4342-B048-85BDC9FD1C3A}</a:tableStyleId>
              </a:tblPr>
              <a:tblGrid>
                <a:gridCol w="767632">
                  <a:extLst>
                    <a:ext uri="{9D8B030D-6E8A-4147-A177-3AD203B41FA5}">
                      <a16:colId xmlns:a16="http://schemas.microsoft.com/office/drawing/2014/main" val="3389872176"/>
                    </a:ext>
                  </a:extLst>
                </a:gridCol>
                <a:gridCol w="2030444">
                  <a:extLst>
                    <a:ext uri="{9D8B030D-6E8A-4147-A177-3AD203B41FA5}">
                      <a16:colId xmlns:a16="http://schemas.microsoft.com/office/drawing/2014/main" val="3823222578"/>
                    </a:ext>
                  </a:extLst>
                </a:gridCol>
                <a:gridCol w="3568962">
                  <a:extLst>
                    <a:ext uri="{9D8B030D-6E8A-4147-A177-3AD203B41FA5}">
                      <a16:colId xmlns:a16="http://schemas.microsoft.com/office/drawing/2014/main" val="1200804064"/>
                    </a:ext>
                  </a:extLst>
                </a:gridCol>
                <a:gridCol w="3568962">
                  <a:extLst>
                    <a:ext uri="{9D8B030D-6E8A-4147-A177-3AD203B41FA5}">
                      <a16:colId xmlns:a16="http://schemas.microsoft.com/office/drawing/2014/main" val="748559214"/>
                    </a:ext>
                  </a:extLst>
                </a:gridCol>
              </a:tblGrid>
              <a:tr h="326601">
                <a:tc>
                  <a:txBody>
                    <a:bodyPr/>
                    <a:lstStyle/>
                    <a:p>
                      <a:pPr algn="ctr"/>
                      <a:r>
                        <a:rPr lang="en-GB" sz="1200"/>
                        <a:t>Ref</a:t>
                      </a:r>
                    </a:p>
                  </a:txBody>
                  <a:tcPr anchor="ctr"/>
                </a:tc>
                <a:tc>
                  <a:txBody>
                    <a:bodyPr/>
                    <a:lstStyle/>
                    <a:p>
                      <a:r>
                        <a:rPr lang="en-GB" sz="1200"/>
                        <a:t>Title</a:t>
                      </a:r>
                    </a:p>
                  </a:txBody>
                  <a:tcPr anchor="ctr"/>
                </a:tc>
                <a:tc>
                  <a:txBody>
                    <a:bodyPr/>
                    <a:lstStyle/>
                    <a:p>
                      <a:r>
                        <a:rPr lang="en-GB" sz="1200"/>
                        <a:t>Description</a:t>
                      </a:r>
                    </a:p>
                  </a:txBody>
                  <a:tcPr anchor="ctr"/>
                </a:tc>
                <a:tc>
                  <a:txBody>
                    <a:bodyPr/>
                    <a:lstStyle/>
                    <a:p>
                      <a:r>
                        <a:rPr lang="en-GB" sz="1200"/>
                        <a:t>Potential Impact on Design</a:t>
                      </a:r>
                    </a:p>
                  </a:txBody>
                  <a:tcPr anchor="ctr"/>
                </a:tc>
                <a:extLst>
                  <a:ext uri="{0D108BD9-81ED-4DB2-BD59-A6C34878D82A}">
                    <a16:rowId xmlns:a16="http://schemas.microsoft.com/office/drawing/2014/main" val="3828589720"/>
                  </a:ext>
                </a:extLst>
              </a:tr>
              <a:tr h="1785086">
                <a:tc>
                  <a:txBody>
                    <a:bodyPr/>
                    <a:lstStyle/>
                    <a:p>
                      <a:pPr algn="ctr"/>
                      <a:r>
                        <a:rPr lang="en-GB" sz="1100"/>
                        <a:t>C3</a:t>
                      </a:r>
                    </a:p>
                  </a:txBody>
                  <a:tcPr anchor="ctr"/>
                </a:tc>
                <a:tc>
                  <a:txBody>
                    <a:bodyPr/>
                    <a:lstStyle/>
                    <a:p>
                      <a:r>
                        <a:rPr lang="en-GB" sz="1100"/>
                        <a:t>Sefas/HC Producer/Designer instances cannot be provisioned by a load balancer</a:t>
                      </a:r>
                    </a:p>
                  </a:txBody>
                  <a:tcPr anchor="ctr"/>
                </a:tc>
                <a:tc>
                  <a:txBody>
                    <a:bodyPr/>
                    <a:lstStyle/>
                    <a:p>
                      <a:pPr marL="0" lvl="0" indent="0" algn="l" defTabSz="1034701" rtl="0" eaLnBrk="1" latinLnBrk="0" hangingPunct="1">
                        <a:buFont typeface="Arial" panose="020B0604020202020204" pitchFamily="34" charset="0"/>
                        <a:buNone/>
                      </a:pPr>
                      <a:r>
                        <a:rPr lang="en-GB" sz="1100" kern="1200">
                          <a:solidFill>
                            <a:schemeClr val="dk1"/>
                          </a:solidFill>
                          <a:latin typeface="+mn-lt"/>
                          <a:ea typeface="+mn-ea"/>
                          <a:cs typeface="+mn-cs"/>
                        </a:rPr>
                        <a:t>HC Producer/Designer instances cannot be provisioned by a load balancer and to be manually managed the process pool configuration and through dlauncher node</a:t>
                      </a:r>
                    </a:p>
                  </a:txBody>
                  <a:tcPr anchor="ctr"/>
                </a:tc>
                <a:tc>
                  <a:txBody>
                    <a:bodyPr/>
                    <a:lstStyle/>
                    <a:p>
                      <a:pPr marL="171450" marR="0" lvl="0" indent="-171450" algn="l" defTabSz="78229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0"/>
                        <a:t>Following bank’s strategy Sefas containers will be managed through ECS</a:t>
                      </a:r>
                    </a:p>
                    <a:p>
                      <a:pPr marL="171450" marR="0" lvl="0" indent="-171450" algn="l" rtl="0" eaLnBrk="1" fontAlgn="auto" latinLnBrk="0" hangingPunct="1">
                        <a:lnSpc>
                          <a:spcPct val="100000"/>
                        </a:lnSpc>
                        <a:spcBef>
                          <a:spcPts val="0"/>
                        </a:spcBef>
                        <a:spcAft>
                          <a:spcPts val="0"/>
                        </a:spcAft>
                        <a:buClrTx/>
                        <a:buSzTx/>
                        <a:buFont typeface="Arial" panose="020B0604020202020204" pitchFamily="34" charset="0"/>
                        <a:buChar char="•"/>
                      </a:pPr>
                      <a:r>
                        <a:rPr lang="en-GB" sz="1100" b="0"/>
                        <a:t>Preconfigured nodes for dedicated process (interactive) pool would be configured to manage the tasks, with job profiles created to properly manage this interaction. Nodes to run in parallel to accommodate more volume. Automation of node creation/shutdown would be a manual task. </a:t>
                      </a:r>
                    </a:p>
                    <a:p>
                      <a:pPr marL="171450" marR="0" lvl="0" indent="-171450" algn="l" defTabSz="78229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100" b="0"/>
                        <a:t>This would be addressed in future through Sefas K8s setup.</a:t>
                      </a:r>
                      <a:br>
                        <a:rPr lang="en-GB" sz="1100" b="0"/>
                      </a:br>
                      <a:r>
                        <a:rPr lang="en-GB" sz="1100" b="0"/>
                        <a:t>Sefas only supports EC2</a:t>
                      </a:r>
                    </a:p>
                    <a:p>
                      <a:pPr marL="171450" marR="0" lvl="0" indent="-171450" algn="l" defTabSz="782292"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100" b="0"/>
                    </a:p>
                  </a:txBody>
                  <a:tcPr anchor="ctr"/>
                </a:tc>
                <a:extLst>
                  <a:ext uri="{0D108BD9-81ED-4DB2-BD59-A6C34878D82A}">
                    <a16:rowId xmlns:a16="http://schemas.microsoft.com/office/drawing/2014/main" val="970082847"/>
                  </a:ext>
                </a:extLst>
              </a:tr>
              <a:tr h="1406401">
                <a:tc>
                  <a:txBody>
                    <a:bodyPr/>
                    <a:lstStyle/>
                    <a:p>
                      <a:pPr marL="0" lvl="0" algn="ctr" rtl="0">
                        <a:spcBef>
                          <a:spcPts val="0"/>
                        </a:spcBef>
                        <a:spcAft>
                          <a:spcPts val="0"/>
                        </a:spcAft>
                        <a:buNone/>
                      </a:pPr>
                      <a:r>
                        <a:rPr lang="en-GB" sz="1100" kern="1200">
                          <a:effectLst/>
                        </a:rPr>
                        <a:t>C4</a:t>
                      </a:r>
                      <a:endParaRPr lang="en-GB">
                        <a:effectLst/>
                      </a:endParaRPr>
                    </a:p>
                  </a:txBody>
                  <a:tcPr anchor="ctr"/>
                </a:tc>
                <a:tc>
                  <a:txBody>
                    <a:bodyPr/>
                    <a:lstStyle/>
                    <a:p>
                      <a:pPr marL="0" lvl="0" algn="l" rtl="0">
                        <a:spcBef>
                          <a:spcPts val="0"/>
                        </a:spcBef>
                        <a:spcAft>
                          <a:spcPts val="0"/>
                        </a:spcAft>
                        <a:buNone/>
                      </a:pPr>
                      <a:r>
                        <a:rPr lang="en-GB" sz="1100" kern="1200">
                          <a:effectLst/>
                        </a:rPr>
                        <a:t>Availability of EC1 instance to store the electronic version of the documents</a:t>
                      </a:r>
                    </a:p>
                  </a:txBody>
                  <a:tcPr anchor="ctr"/>
                </a:tc>
                <a:tc>
                  <a:txBody>
                    <a:bodyPr/>
                    <a:lstStyle/>
                    <a:p>
                      <a:pPr marL="0" lvl="0" algn="l" rtl="0">
                        <a:spcBef>
                          <a:spcPts val="0"/>
                        </a:spcBef>
                        <a:spcAft>
                          <a:spcPts val="0"/>
                        </a:spcAft>
                        <a:buNone/>
                      </a:pPr>
                      <a:endParaRPr lang="en-GB" sz="1100" kern="1200">
                        <a:effectLst/>
                      </a:endParaRPr>
                    </a:p>
                    <a:p>
                      <a:pPr marL="0" lvl="0" algn="l" rtl="0">
                        <a:spcBef>
                          <a:spcPts val="0"/>
                        </a:spcBef>
                        <a:spcAft>
                          <a:spcPts val="0"/>
                        </a:spcAft>
                        <a:buNone/>
                      </a:pPr>
                      <a:r>
                        <a:rPr lang="en-GB" sz="1100" kern="1200">
                          <a:effectLst/>
                        </a:rPr>
                        <a:t>The current ECM EC1 solution is built for the Paperless Statements project which needs to extended to accommodate the Interactive Letters by building new Application storage group in S3 and changes to be made in CMOD for ingestion.  </a:t>
                      </a:r>
                    </a:p>
                  </a:txBody>
                  <a:tcPr anchor="ctr"/>
                </a:tc>
                <a:tc>
                  <a:txBody>
                    <a:bodyPr/>
                    <a:lstStyle/>
                    <a:p>
                      <a:pPr marL="0" marR="0" lvl="0" indent="0" algn="l" rtl="0">
                        <a:spcBef>
                          <a:spcPts val="0"/>
                        </a:spcBef>
                        <a:spcAft>
                          <a:spcPts val="0"/>
                        </a:spcAft>
                        <a:buNone/>
                      </a:pPr>
                      <a:r>
                        <a:rPr lang="en-GB" sz="1100" kern="1200">
                          <a:effectLst/>
                        </a:rPr>
                        <a:t>This design relies on the availability of that solution. Without it, storing a PDF statement for business to access those documents would make this project unfeasible.  </a:t>
                      </a:r>
                      <a:endParaRPr lang="en-GB">
                        <a:effectLst/>
                      </a:endParaRPr>
                    </a:p>
                    <a:p>
                      <a:pPr marL="0" lvl="0" algn="l" rtl="0">
                        <a:spcBef>
                          <a:spcPts val="0"/>
                        </a:spcBef>
                        <a:spcAft>
                          <a:spcPts val="0"/>
                        </a:spcAft>
                        <a:buNone/>
                      </a:pPr>
                      <a:r>
                        <a:rPr lang="en-GB" sz="1100" kern="1200">
                          <a:effectLst/>
                        </a:rPr>
                        <a:t>A project dependency has been raised to cover this, although this is under discussion and has not yet been accepted.</a:t>
                      </a:r>
                      <a:endParaRPr lang="en-GB">
                        <a:effectLst/>
                      </a:endParaRPr>
                    </a:p>
                  </a:txBody>
                  <a:tcPr anchor="ctr"/>
                </a:tc>
                <a:extLst>
                  <a:ext uri="{0D108BD9-81ED-4DB2-BD59-A6C34878D82A}">
                    <a16:rowId xmlns:a16="http://schemas.microsoft.com/office/drawing/2014/main" val="1970840006"/>
                  </a:ext>
                </a:extLst>
              </a:tr>
              <a:tr h="1999875">
                <a:tc>
                  <a:txBody>
                    <a:bodyPr/>
                    <a:lstStyle/>
                    <a:p>
                      <a:pPr marL="0" lvl="0" algn="ctr" rtl="0">
                        <a:spcBef>
                          <a:spcPts val="0"/>
                        </a:spcBef>
                        <a:spcAft>
                          <a:spcPts val="0"/>
                        </a:spcAft>
                        <a:buNone/>
                      </a:pPr>
                      <a:r>
                        <a:rPr lang="en-GB" sz="1100" kern="1200">
                          <a:effectLst/>
                        </a:rPr>
                        <a:t>C4</a:t>
                      </a:r>
                      <a:endParaRPr lang="en-GB">
                        <a:effectLst/>
                      </a:endParaRPr>
                    </a:p>
                  </a:txBody>
                  <a:tcPr anchor="ctr"/>
                </a:tc>
                <a:tc>
                  <a:txBody>
                    <a:bodyPr/>
                    <a:lstStyle/>
                    <a:p>
                      <a:pPr marL="0" lvl="0" algn="l" rtl="0">
                        <a:spcBef>
                          <a:spcPts val="0"/>
                        </a:spcBef>
                        <a:spcAft>
                          <a:spcPts val="0"/>
                        </a:spcAft>
                        <a:buNone/>
                      </a:pPr>
                      <a:r>
                        <a:rPr lang="en-IN" sz="1100" kern="1200">
                          <a:effectLst/>
                        </a:rPr>
                        <a:t>M</a:t>
                      </a:r>
                      <a:r>
                        <a:rPr lang="en-GB" sz="1100" kern="1200">
                          <a:effectLst/>
                        </a:rPr>
                        <a:t>PPM engine files upload limitation through API</a:t>
                      </a:r>
                    </a:p>
                  </a:txBody>
                  <a:tcPr anchor="ctr"/>
                </a:tc>
                <a:tc>
                  <a:txBody>
                    <a:bodyPr/>
                    <a:lstStyle/>
                    <a:p>
                      <a:pPr marL="0" lvl="0" algn="l" rtl="0">
                        <a:spcBef>
                          <a:spcPts val="0"/>
                        </a:spcBef>
                        <a:spcAft>
                          <a:spcPts val="0"/>
                        </a:spcAft>
                        <a:buNone/>
                      </a:pPr>
                      <a:r>
                        <a:rPr lang="en-GB" sz="1100" kern="1200">
                          <a:effectLst/>
                        </a:rPr>
                        <a:t>Job processing engines required by MPPM for job processing fails to upload to S3 because of sizing/network  limitation using the MPPM engine upload API </a:t>
                      </a:r>
                    </a:p>
                  </a:txBody>
                  <a:tcPr anchor="ct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endParaRPr lang="en-GB" sz="1100" kern="1200" dirty="0">
                        <a:solidFill>
                          <a:schemeClr val="dk1"/>
                        </a:solidFill>
                        <a:effectLst/>
                        <a:latin typeface="+mn-lt"/>
                        <a:ea typeface="+mn-ea"/>
                        <a:cs typeface="+mn-cs"/>
                      </a:endParaRPr>
                    </a:p>
                    <a:p>
                      <a:pPr marL="0" marR="0" lvl="0" indent="0" algn="l" rtl="0">
                        <a:spcBef>
                          <a:spcPts val="0"/>
                        </a:spcBef>
                        <a:spcAft>
                          <a:spcPts val="0"/>
                        </a:spcAft>
                        <a:buNone/>
                      </a:pPr>
                      <a:r>
                        <a:rPr lang="en-GB" sz="1100" b="0" kern="1200" dirty="0">
                          <a:solidFill>
                            <a:schemeClr val="dk1"/>
                          </a:solidFill>
                          <a:latin typeface="+mn-lt"/>
                          <a:ea typeface="+mn-ea"/>
                          <a:cs typeface="+mn-cs"/>
                        </a:rPr>
                        <a:t>This is a one-time infra setup and to overcome the sizing limitation through MPPM engine upload API, engine files are uploaded manually to S3 and DB entry is updated to reflect the size of job engines. Whenever there is a new engine then this activity has to be performed manually until upload API sizing/network limitation</a:t>
                      </a:r>
                    </a:p>
                  </a:txBody>
                  <a:tcPr anchor="ctr"/>
                </a:tc>
                <a:extLst>
                  <a:ext uri="{0D108BD9-81ED-4DB2-BD59-A6C34878D82A}">
                    <a16:rowId xmlns:a16="http://schemas.microsoft.com/office/drawing/2014/main" val="571236243"/>
                  </a:ext>
                </a:extLst>
              </a:tr>
            </a:tbl>
          </a:graphicData>
        </a:graphic>
      </p:graphicFrame>
      <p:sp>
        <p:nvSpPr>
          <p:cNvPr id="7" name="TextBox 6">
            <a:extLst>
              <a:ext uri="{FF2B5EF4-FFF2-40B4-BE49-F238E27FC236}">
                <a16:creationId xmlns:a16="http://schemas.microsoft.com/office/drawing/2014/main" id="{40CA34D0-56F3-4FCD-5E28-5E6B2BDF7165}"/>
              </a:ext>
            </a:extLst>
          </p:cNvPr>
          <p:cNvSpPr txBox="1"/>
          <p:nvPr/>
        </p:nvSpPr>
        <p:spPr>
          <a:xfrm>
            <a:off x="3975100" y="3552031"/>
            <a:ext cx="65" cy="323165"/>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endParaRPr lang="en-GB"/>
          </a:p>
        </p:txBody>
      </p:sp>
    </p:spTree>
    <p:extLst>
      <p:ext uri="{BB962C8B-B14F-4D97-AF65-F5344CB8AC3E}">
        <p14:creationId xmlns:p14="http://schemas.microsoft.com/office/powerpoint/2010/main" val="29045773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71E7A30-9DC2-489D-B333-A0C003C27220}"/>
              </a:ext>
            </a:extLst>
          </p:cNvPr>
          <p:cNvSpPr>
            <a:spLocks noGrp="1"/>
          </p:cNvSpPr>
          <p:nvPr>
            <p:ph type="sldNum" sz="quarter" idx="10"/>
          </p:nvPr>
        </p:nvSpPr>
        <p:spPr/>
        <p:txBody>
          <a:bodyPr/>
          <a:lstStyle/>
          <a:p>
            <a:fld id="{08BDDC8D-36E9-467E-8CF1-750845950A7F}" type="slidenum">
              <a:rPr lang="en-GB" smtClean="0"/>
              <a:pPr/>
              <a:t>69</a:t>
            </a:fld>
            <a:endParaRPr lang="en-GB"/>
          </a:p>
        </p:txBody>
      </p:sp>
      <p:sp>
        <p:nvSpPr>
          <p:cNvPr id="4" name="Title 3">
            <a:extLst>
              <a:ext uri="{FF2B5EF4-FFF2-40B4-BE49-F238E27FC236}">
                <a16:creationId xmlns:a16="http://schemas.microsoft.com/office/drawing/2014/main" id="{D8362477-7466-45F9-87CF-BC7E5B9F0E9A}"/>
              </a:ext>
            </a:extLst>
          </p:cNvPr>
          <p:cNvSpPr>
            <a:spLocks noGrp="1"/>
          </p:cNvSpPr>
          <p:nvPr>
            <p:ph type="title"/>
          </p:nvPr>
        </p:nvSpPr>
        <p:spPr/>
        <p:txBody>
          <a:bodyPr/>
          <a:lstStyle/>
          <a:p>
            <a:r>
              <a:rPr lang="en-GB" altLang="en-US">
                <a:latin typeface="RN House Sans Regular"/>
              </a:rPr>
              <a:t>Open Design Risks</a:t>
            </a:r>
            <a:endParaRPr lang="en-GB">
              <a:latin typeface="RN House Sans Regular"/>
            </a:endParaRPr>
          </a:p>
        </p:txBody>
      </p:sp>
      <p:sp>
        <p:nvSpPr>
          <p:cNvPr id="5" name="Content Placeholder 1">
            <a:extLst>
              <a:ext uri="{FF2B5EF4-FFF2-40B4-BE49-F238E27FC236}">
                <a16:creationId xmlns:a16="http://schemas.microsoft.com/office/drawing/2014/main" id="{D38632F0-D6C6-4FB1-92C0-7ED068042EDD}"/>
              </a:ext>
            </a:extLst>
          </p:cNvPr>
          <p:cNvSpPr txBox="1">
            <a:spLocks/>
          </p:cNvSpPr>
          <p:nvPr/>
        </p:nvSpPr>
        <p:spPr bwMode="gray">
          <a:xfrm>
            <a:off x="486000" y="957874"/>
            <a:ext cx="9720000" cy="355899"/>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sz="1100"/>
              <a:t>Please ensure that any Issues and Risks are recorded in Planview and/or Vantage where appropriate</a:t>
            </a:r>
          </a:p>
        </p:txBody>
      </p:sp>
      <p:graphicFrame>
        <p:nvGraphicFramePr>
          <p:cNvPr id="8" name="Table 3">
            <a:extLst>
              <a:ext uri="{FF2B5EF4-FFF2-40B4-BE49-F238E27FC236}">
                <a16:creationId xmlns:a16="http://schemas.microsoft.com/office/drawing/2014/main" id="{24315F4F-D4D8-457B-A05E-0405BA79941C}"/>
              </a:ext>
            </a:extLst>
          </p:cNvPr>
          <p:cNvGraphicFramePr>
            <a:graphicFrameLocks/>
          </p:cNvGraphicFramePr>
          <p:nvPr>
            <p:extLst>
              <p:ext uri="{D42A27DB-BD31-4B8C-83A1-F6EECF244321}">
                <p14:modId xmlns:p14="http://schemas.microsoft.com/office/powerpoint/2010/main" val="2466270091"/>
              </p:ext>
            </p:extLst>
          </p:nvPr>
        </p:nvGraphicFramePr>
        <p:xfrm>
          <a:off x="360000" y="1548000"/>
          <a:ext cx="9935999" cy="3997960"/>
        </p:xfrm>
        <a:graphic>
          <a:graphicData uri="http://schemas.openxmlformats.org/drawingml/2006/table">
            <a:tbl>
              <a:tblPr firstRow="1" bandRow="1">
                <a:tableStyleId>{5C22544A-7EE6-4342-B048-85BDC9FD1C3A}</a:tableStyleId>
              </a:tblPr>
              <a:tblGrid>
                <a:gridCol w="635320">
                  <a:extLst>
                    <a:ext uri="{9D8B030D-6E8A-4147-A177-3AD203B41FA5}">
                      <a16:colId xmlns:a16="http://schemas.microsoft.com/office/drawing/2014/main" val="3389872176"/>
                    </a:ext>
                  </a:extLst>
                </a:gridCol>
                <a:gridCol w="2702740">
                  <a:extLst>
                    <a:ext uri="{9D8B030D-6E8A-4147-A177-3AD203B41FA5}">
                      <a16:colId xmlns:a16="http://schemas.microsoft.com/office/drawing/2014/main" val="3823222578"/>
                    </a:ext>
                  </a:extLst>
                </a:gridCol>
                <a:gridCol w="6597939">
                  <a:extLst>
                    <a:ext uri="{9D8B030D-6E8A-4147-A177-3AD203B41FA5}">
                      <a16:colId xmlns:a16="http://schemas.microsoft.com/office/drawing/2014/main" val="1200804064"/>
                    </a:ext>
                  </a:extLst>
                </a:gridCol>
              </a:tblGrid>
              <a:tr h="370840">
                <a:tc>
                  <a:txBody>
                    <a:bodyPr/>
                    <a:lstStyle/>
                    <a:p>
                      <a:pPr algn="ctr"/>
                      <a:r>
                        <a:rPr lang="en-GB" sz="1200"/>
                        <a:t>Ref</a:t>
                      </a:r>
                    </a:p>
                  </a:txBody>
                  <a:tcPr anchor="ctr"/>
                </a:tc>
                <a:tc>
                  <a:txBody>
                    <a:bodyPr/>
                    <a:lstStyle/>
                    <a:p>
                      <a:r>
                        <a:rPr lang="en-GB" sz="1200"/>
                        <a:t>Description</a:t>
                      </a:r>
                    </a:p>
                  </a:txBody>
                  <a:tcPr anchor="ctr"/>
                </a:tc>
                <a:tc>
                  <a:txBody>
                    <a:bodyPr/>
                    <a:lstStyle/>
                    <a:p>
                      <a:r>
                        <a:rPr lang="en-GB" sz="1200"/>
                        <a:t>Further information</a:t>
                      </a:r>
                    </a:p>
                  </a:txBody>
                  <a:tcPr anchor="ctr"/>
                </a:tc>
                <a:extLst>
                  <a:ext uri="{0D108BD9-81ED-4DB2-BD59-A6C34878D82A}">
                    <a16:rowId xmlns:a16="http://schemas.microsoft.com/office/drawing/2014/main" val="3828589720"/>
                  </a:ext>
                </a:extLst>
              </a:tr>
              <a:tr h="487026">
                <a:tc>
                  <a:txBody>
                    <a:bodyPr/>
                    <a:lstStyle/>
                    <a:p>
                      <a:pPr algn="ctr"/>
                      <a:r>
                        <a:rPr lang="en-GB" sz="1100"/>
                        <a:t>R1</a:t>
                      </a:r>
                    </a:p>
                  </a:txBody>
                  <a:tcPr anchor="ctr"/>
                </a:tc>
                <a:tc>
                  <a:txBody>
                    <a:bodyPr/>
                    <a:lstStyle/>
                    <a:p>
                      <a:r>
                        <a:rPr lang="en-GB" sz="1100"/>
                        <a:t>Sefas/HC Producer/Designer instances cannot be provisioned by a load balancer</a:t>
                      </a:r>
                    </a:p>
                  </a:txBody>
                  <a:tcPr anchor="ctr"/>
                </a:tc>
                <a:tc>
                  <a:txBody>
                    <a:bodyPr/>
                    <a:lstStyle/>
                    <a:p>
                      <a:r>
                        <a:rPr lang="en-IN" sz="1100"/>
                        <a:t>As agreed and confirmed by Sefas product team, Sefas producer/designer does not support load balanced nodes. Increase in load shall be managed through dedicated multiple instances of SMD &amp; </a:t>
                      </a:r>
                      <a:r>
                        <a:rPr lang="en-GB" sz="1100" kern="1200">
                          <a:solidFill>
                            <a:schemeClr val="dk1"/>
                          </a:solidFill>
                          <a:latin typeface="+mn-lt"/>
                          <a:ea typeface="+mn-ea"/>
                          <a:cs typeface="+mn-cs"/>
                        </a:rPr>
                        <a:t>dlauncher containers.</a:t>
                      </a:r>
                      <a:r>
                        <a:rPr lang="en-IN" sz="1100"/>
                        <a:t> There can only be one Producer/Designer node at a time. If this node fails then job processing will be interrupted and documents for archival and print cannot be created. This shall be mitigated by spawning  new node through Autoscaling group. Since the job information and job file is retained in DB &amp; EFS hence job can be retriggered to generate documents and there is no/minimum  loss of data</a:t>
                      </a:r>
                    </a:p>
                  </a:txBody>
                  <a:tcPr anchor="ctr"/>
                </a:tc>
                <a:extLst>
                  <a:ext uri="{0D108BD9-81ED-4DB2-BD59-A6C34878D82A}">
                    <a16:rowId xmlns:a16="http://schemas.microsoft.com/office/drawing/2014/main" val="970082847"/>
                  </a:ext>
                </a:extLst>
              </a:tr>
              <a:tr h="329560">
                <a:tc>
                  <a:txBody>
                    <a:bodyPr/>
                    <a:lstStyle/>
                    <a:p>
                      <a:pPr algn="ctr"/>
                      <a:r>
                        <a:rPr lang="en-GB" sz="1100" dirty="0"/>
                        <a:t>R2</a:t>
                      </a:r>
                    </a:p>
                  </a:txBody>
                  <a:tcPr anchor="ctr"/>
                </a:tc>
                <a:tc>
                  <a:txBody>
                    <a:bodyPr/>
                    <a:lstStyle/>
                    <a:p>
                      <a:r>
                        <a:rPr lang="en-GB" sz="1100"/>
                        <a:t>Sefas component compatibility is limited to docker compose only and Sefas supports only VM based setup</a:t>
                      </a:r>
                    </a:p>
                  </a:txBody>
                  <a:tcPr anchor="ctr"/>
                </a:tc>
                <a:tc>
                  <a:txBody>
                    <a:bodyPr/>
                    <a:lstStyle/>
                    <a:p>
                      <a:r>
                        <a:rPr lang="en-GB" sz="1100" dirty="0"/>
                        <a:t>Sefas component compatibility is limited to docker compose only and doesn’t support Kubernetes deployments. </a:t>
                      </a:r>
                    </a:p>
                    <a:p>
                      <a:r>
                        <a:rPr lang="en-GB" sz="1100" dirty="0"/>
                        <a:t>Sefas supports only VM based setup and doesn’t support AWS ECS/ EKS setup</a:t>
                      </a:r>
                    </a:p>
                  </a:txBody>
                  <a:tcPr anchor="ctr"/>
                </a:tc>
                <a:extLst>
                  <a:ext uri="{0D108BD9-81ED-4DB2-BD59-A6C34878D82A}">
                    <a16:rowId xmlns:a16="http://schemas.microsoft.com/office/drawing/2014/main" val="2596113986"/>
                  </a:ext>
                </a:extLst>
              </a:tr>
              <a:tr h="329560">
                <a:tc>
                  <a:txBody>
                    <a:bodyPr/>
                    <a:lstStyle/>
                    <a:p>
                      <a:pPr algn="ctr"/>
                      <a:r>
                        <a:rPr lang="en-IN" sz="1100" dirty="0"/>
                        <a:t>R3</a:t>
                      </a:r>
                      <a:endParaRPr lang="en-GB" sz="1100" dirty="0"/>
                    </a:p>
                  </a:txBody>
                  <a:tcPr anchor="ctr"/>
                </a:tc>
                <a:tc>
                  <a:txBody>
                    <a:bodyPr/>
                    <a:lstStyle/>
                    <a:p>
                      <a:r>
                        <a:rPr lang="en-IN" sz="1100" dirty="0"/>
                        <a:t>Use VPC Endpoint for AWS Egress communication</a:t>
                      </a:r>
                      <a:endParaRPr lang="en-GB" sz="1100" dirty="0"/>
                    </a:p>
                  </a:txBody>
                  <a:tcPr anchor="ctr"/>
                </a:tc>
                <a:tc>
                  <a:txBody>
                    <a:bodyPr/>
                    <a:lstStyle/>
                    <a:p>
                      <a:r>
                        <a:rPr lang="en-IN" sz="1100" dirty="0"/>
                        <a:t>The document composition journey has a scenario where </a:t>
                      </a:r>
                      <a:r>
                        <a:rPr lang="en-IN" sz="1100" dirty="0" err="1"/>
                        <a:t>MessagePoint</a:t>
                      </a:r>
                      <a:r>
                        <a:rPr lang="en-IN" sz="1100" dirty="0"/>
                        <a:t> Production Manager component hosted in NW AWS has to interact with </a:t>
                      </a:r>
                      <a:r>
                        <a:rPr lang="en-IN" sz="1100" dirty="0" err="1"/>
                        <a:t>MessagePoint</a:t>
                      </a:r>
                      <a:r>
                        <a:rPr lang="en-IN" sz="1100" dirty="0"/>
                        <a:t> </a:t>
                      </a:r>
                      <a:r>
                        <a:rPr lang="en-IN" sz="1100" dirty="0" err="1"/>
                        <a:t>DotCom</a:t>
                      </a:r>
                      <a:r>
                        <a:rPr lang="en-IN" sz="1100" dirty="0"/>
                        <a:t> hosted in MP AWS by establishing a secure site-site connection. As payload contains confidential information (Customer Name &amp; Address) the solution implemented has to be DLP compliant. As currently there is no DLP compliant Bank approved product in AWS and also the shared services Egress proxy is not intend to be used for confidential data, the decision is made to use VPC Endpoints to establish connection between the AWS sites. Though VPC Endpoint is not DLP compliant it mitigates some of the risks as it uses a Private Link for connection and the traffic traverses only through AWW back bone without going over the internet. Along with this the other controls implemented like user input validation control, authorization mechanism, restricted customer data access will also help alleviate some of the risk.</a:t>
                      </a:r>
                      <a:endParaRPr lang="en-GB" sz="1100" dirty="0"/>
                    </a:p>
                  </a:txBody>
                  <a:tcPr anchor="ctr"/>
                </a:tc>
                <a:extLst>
                  <a:ext uri="{0D108BD9-81ED-4DB2-BD59-A6C34878D82A}">
                    <a16:rowId xmlns:a16="http://schemas.microsoft.com/office/drawing/2014/main" val="2557252495"/>
                  </a:ext>
                </a:extLst>
              </a:tr>
            </a:tbl>
          </a:graphicData>
        </a:graphic>
      </p:graphicFrame>
    </p:spTree>
    <p:extLst>
      <p:ext uri="{BB962C8B-B14F-4D97-AF65-F5344CB8AC3E}">
        <p14:creationId xmlns:p14="http://schemas.microsoft.com/office/powerpoint/2010/main" val="2698142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6A80A8D-C148-4B02-9843-C4C25F18C5EC}"/>
              </a:ext>
            </a:extLst>
          </p:cNvPr>
          <p:cNvSpPr>
            <a:spLocks noGrp="1"/>
          </p:cNvSpPr>
          <p:nvPr>
            <p:ph type="sldNum" sz="quarter" idx="10"/>
          </p:nvPr>
        </p:nvSpPr>
        <p:spPr/>
        <p:txBody>
          <a:bodyPr/>
          <a:lstStyle/>
          <a:p>
            <a:fld id="{08BDDC8D-36E9-467E-8CF1-750845950A7F}" type="slidenum">
              <a:rPr lang="en-GB" smtClean="0"/>
              <a:pPr/>
              <a:t>7</a:t>
            </a:fld>
            <a:endParaRPr lang="en-GB"/>
          </a:p>
        </p:txBody>
      </p:sp>
      <p:sp>
        <p:nvSpPr>
          <p:cNvPr id="4" name="Title 3">
            <a:extLst>
              <a:ext uri="{FF2B5EF4-FFF2-40B4-BE49-F238E27FC236}">
                <a16:creationId xmlns:a16="http://schemas.microsoft.com/office/drawing/2014/main" id="{DA5566CF-8A87-44CD-BC7C-1DA9FC88FE55}"/>
              </a:ext>
            </a:extLst>
          </p:cNvPr>
          <p:cNvSpPr>
            <a:spLocks noGrp="1"/>
          </p:cNvSpPr>
          <p:nvPr>
            <p:ph type="title"/>
          </p:nvPr>
        </p:nvSpPr>
        <p:spPr/>
        <p:txBody>
          <a:bodyPr/>
          <a:lstStyle/>
          <a:p>
            <a:r>
              <a:rPr lang="en-GB" altLang="en-US" dirty="0"/>
              <a:t>HLSD+ Document Version History (2/4)</a:t>
            </a:r>
            <a:endParaRPr lang="en-GB" dirty="0"/>
          </a:p>
        </p:txBody>
      </p:sp>
      <p:graphicFrame>
        <p:nvGraphicFramePr>
          <p:cNvPr id="5" name="Table 4">
            <a:extLst>
              <a:ext uri="{FF2B5EF4-FFF2-40B4-BE49-F238E27FC236}">
                <a16:creationId xmlns:a16="http://schemas.microsoft.com/office/drawing/2014/main" id="{C4B9B345-C909-4166-BB6F-286DAFC336E0}"/>
              </a:ext>
            </a:extLst>
          </p:cNvPr>
          <p:cNvGraphicFramePr>
            <a:graphicFrameLocks noGrp="1"/>
          </p:cNvGraphicFramePr>
          <p:nvPr>
            <p:extLst>
              <p:ext uri="{D42A27DB-BD31-4B8C-83A1-F6EECF244321}">
                <p14:modId xmlns:p14="http://schemas.microsoft.com/office/powerpoint/2010/main" val="3952921406"/>
              </p:ext>
            </p:extLst>
          </p:nvPr>
        </p:nvGraphicFramePr>
        <p:xfrm>
          <a:off x="186230" y="1256970"/>
          <a:ext cx="10077122" cy="4616672"/>
        </p:xfrm>
        <a:graphic>
          <a:graphicData uri="http://schemas.openxmlformats.org/drawingml/2006/table">
            <a:tbl>
              <a:tblPr firstRow="1" bandRow="1">
                <a:tableStyleId>{5C22544A-7EE6-4342-B048-85BDC9FD1C3A}</a:tableStyleId>
              </a:tblPr>
              <a:tblGrid>
                <a:gridCol w="1243069">
                  <a:extLst>
                    <a:ext uri="{9D8B030D-6E8A-4147-A177-3AD203B41FA5}">
                      <a16:colId xmlns:a16="http://schemas.microsoft.com/office/drawing/2014/main" val="2342730188"/>
                    </a:ext>
                  </a:extLst>
                </a:gridCol>
                <a:gridCol w="2173867">
                  <a:extLst>
                    <a:ext uri="{9D8B030D-6E8A-4147-A177-3AD203B41FA5}">
                      <a16:colId xmlns:a16="http://schemas.microsoft.com/office/drawing/2014/main" val="2721264595"/>
                    </a:ext>
                  </a:extLst>
                </a:gridCol>
                <a:gridCol w="2215495">
                  <a:extLst>
                    <a:ext uri="{9D8B030D-6E8A-4147-A177-3AD203B41FA5}">
                      <a16:colId xmlns:a16="http://schemas.microsoft.com/office/drawing/2014/main" val="1317745090"/>
                    </a:ext>
                  </a:extLst>
                </a:gridCol>
                <a:gridCol w="4444691">
                  <a:extLst>
                    <a:ext uri="{9D8B030D-6E8A-4147-A177-3AD203B41FA5}">
                      <a16:colId xmlns:a16="http://schemas.microsoft.com/office/drawing/2014/main" val="1276264378"/>
                    </a:ext>
                  </a:extLst>
                </a:gridCol>
              </a:tblGrid>
              <a:tr h="501878">
                <a:tc>
                  <a:txBody>
                    <a:bodyPr/>
                    <a:lstStyle/>
                    <a:p>
                      <a:r>
                        <a:rPr lang="en-GB" sz="1400" dirty="0">
                          <a:solidFill>
                            <a:schemeClr val="bg1">
                              <a:lumMod val="95000"/>
                            </a:schemeClr>
                          </a:solidFill>
                        </a:rPr>
                        <a:t>Version</a:t>
                      </a:r>
                    </a:p>
                  </a:txBody>
                  <a:tcPr marT="45717" marB="45717"/>
                </a:tc>
                <a:tc>
                  <a:txBody>
                    <a:bodyPr/>
                    <a:lstStyle/>
                    <a:p>
                      <a:r>
                        <a:rPr lang="en-GB" sz="1400">
                          <a:solidFill>
                            <a:schemeClr val="bg1">
                              <a:lumMod val="95000"/>
                            </a:schemeClr>
                          </a:solidFill>
                        </a:rPr>
                        <a:t>Date</a:t>
                      </a:r>
                    </a:p>
                  </a:txBody>
                  <a:tcPr marT="45717" marB="45717"/>
                </a:tc>
                <a:tc>
                  <a:txBody>
                    <a:bodyPr/>
                    <a:lstStyle/>
                    <a:p>
                      <a:r>
                        <a:rPr lang="en-GB" sz="1400">
                          <a:solidFill>
                            <a:schemeClr val="bg1">
                              <a:lumMod val="95000"/>
                            </a:schemeClr>
                          </a:solidFill>
                        </a:rPr>
                        <a:t>Reviewers</a:t>
                      </a:r>
                    </a:p>
                  </a:txBody>
                  <a:tcPr marT="45717" marB="45717"/>
                </a:tc>
                <a:tc>
                  <a:txBody>
                    <a:bodyPr/>
                    <a:lstStyle/>
                    <a:p>
                      <a:r>
                        <a:rPr lang="en-GB" sz="1400" baseline="0">
                          <a:solidFill>
                            <a:schemeClr val="bg1">
                              <a:lumMod val="95000"/>
                            </a:schemeClr>
                          </a:solidFill>
                        </a:rPr>
                        <a:t>Changes, </a:t>
                      </a:r>
                      <a:r>
                        <a:rPr lang="en-GB" sz="1400">
                          <a:solidFill>
                            <a:schemeClr val="bg1">
                              <a:lumMod val="95000"/>
                            </a:schemeClr>
                          </a:solidFill>
                        </a:rPr>
                        <a:t>Issues and</a:t>
                      </a:r>
                      <a:r>
                        <a:rPr lang="en-GB" sz="1400" baseline="0">
                          <a:solidFill>
                            <a:schemeClr val="bg1">
                              <a:lumMod val="95000"/>
                            </a:schemeClr>
                          </a:solidFill>
                        </a:rPr>
                        <a:t> Actions summary</a:t>
                      </a:r>
                      <a:endParaRPr lang="en-GB" sz="1400">
                        <a:solidFill>
                          <a:schemeClr val="bg1">
                            <a:lumMod val="95000"/>
                          </a:schemeClr>
                        </a:solidFill>
                      </a:endParaRPr>
                    </a:p>
                  </a:txBody>
                  <a:tcPr marT="45717" marB="45717"/>
                </a:tc>
                <a:extLst>
                  <a:ext uri="{0D108BD9-81ED-4DB2-BD59-A6C34878D82A}">
                    <a16:rowId xmlns:a16="http://schemas.microsoft.com/office/drawing/2014/main" val="1567672413"/>
                  </a:ext>
                </a:extLst>
              </a:tr>
              <a:tr h="269937">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1.01</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21-Jul-2023</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rgbClr val="42145F"/>
                          </a:solidFill>
                          <a:latin typeface="RN House Sans Regular" panose="020B0504020203020204" pitchFamily="34" charset="0"/>
                          <a:ea typeface="+mn-ea"/>
                          <a:cs typeface="+mn-cs"/>
                        </a:rPr>
                        <a:t>Design Team</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GB" sz="1200" b="0" u="none" kern="1200" baseline="0" noProof="0" dirty="0">
                          <a:solidFill>
                            <a:schemeClr val="tx2"/>
                          </a:solidFill>
                          <a:latin typeface="RN House Sans Regular" panose="020B0504020203020204" pitchFamily="34" charset="0"/>
                          <a:ea typeface="+mn-ea"/>
                          <a:cs typeface="+mn-cs"/>
                        </a:rPr>
                        <a:t>5 – Added previous WPA2 status</a:t>
                      </a:r>
                    </a:p>
                    <a:p>
                      <a:pPr marL="0" algn="l" defTabSz="1034701" rtl="0" eaLnBrk="1" latinLnBrk="0" hangingPunct="1"/>
                      <a:r>
                        <a:rPr lang="en-GB" sz="1200" b="0" u="none" kern="1200" baseline="0" noProof="0" dirty="0">
                          <a:solidFill>
                            <a:schemeClr val="tx2"/>
                          </a:solidFill>
                          <a:latin typeface="RN House Sans Regular" panose="020B0504020203020204" pitchFamily="34" charset="0"/>
                          <a:ea typeface="+mn-ea"/>
                          <a:cs typeface="+mn-cs"/>
                        </a:rPr>
                        <a:t>9,11 – Added MPDC, SFTP</a:t>
                      </a:r>
                    </a:p>
                    <a:p>
                      <a:pPr marL="0" algn="l" defTabSz="1034701" rtl="0" eaLnBrk="1" latinLnBrk="0" hangingPunct="1"/>
                      <a:r>
                        <a:rPr lang="en-GB" sz="1200" b="0" u="none" kern="1200" baseline="0" dirty="0">
                          <a:solidFill>
                            <a:srgbClr val="42145F"/>
                          </a:solidFill>
                          <a:latin typeface="RN House Sans Regular" panose="020B0504020203020204" pitchFamily="34" charset="0"/>
                          <a:ea typeface="+mn-ea"/>
                          <a:cs typeface="+mn-cs"/>
                        </a:rPr>
                        <a:t>12 – Added AEM &amp; CACI as Out-Of-Scope</a:t>
                      </a:r>
                    </a:p>
                    <a:p>
                      <a:pPr marL="0" algn="l" defTabSz="1034701" rtl="0" eaLnBrk="1" latinLnBrk="0" hangingPunct="1"/>
                      <a:r>
                        <a:rPr lang="en-GB" sz="1200" b="0" u="none" kern="1200" baseline="0" dirty="0">
                          <a:solidFill>
                            <a:srgbClr val="42145F"/>
                          </a:solidFill>
                          <a:latin typeface="RN House Sans Regular" panose="020B0504020203020204" pitchFamily="34" charset="0"/>
                          <a:ea typeface="+mn-ea"/>
                          <a:cs typeface="+mn-cs"/>
                        </a:rPr>
                        <a:t>13 – Removed unused patterns, IP002, IP003, SP012, SP013. Added APIGEE pattern</a:t>
                      </a:r>
                    </a:p>
                    <a:p>
                      <a:pPr marL="0" algn="l" defTabSz="1034701" rtl="0" eaLnBrk="1" latinLnBrk="0" hangingPunct="1"/>
                      <a:r>
                        <a:rPr lang="en-GB" sz="1200" b="0" u="none" kern="1200" baseline="0" dirty="0">
                          <a:solidFill>
                            <a:srgbClr val="42145F"/>
                          </a:solidFill>
                          <a:latin typeface="RN House Sans Regular" panose="020B0504020203020204" pitchFamily="34" charset="0"/>
                          <a:ea typeface="+mn-ea"/>
                          <a:cs typeface="+mn-cs"/>
                        </a:rPr>
                        <a:t>16 - Creation and maintenance of Roles and permissions  - Maintenance of roles should be via SLX onboarding and authorization shall be done within Communication Composition Portal (CCP)</a:t>
                      </a:r>
                      <a:endParaRPr lang="en-US" sz="1200" b="0" u="none" kern="1200" baseline="0" dirty="0">
                        <a:solidFill>
                          <a:srgbClr val="42145F"/>
                        </a:solidFill>
                        <a:latin typeface="RN House Sans Regular" panose="020B0504020203020204" pitchFamily="34" charset="0"/>
                        <a:ea typeface="+mn-ea"/>
                        <a:cs typeface="+mn-cs"/>
                      </a:endParaRPr>
                    </a:p>
                    <a:p>
                      <a:pPr marL="0" marR="0" lvl="0" indent="0" algn="l" defTabSz="1034701"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u="none" kern="1200" baseline="0" dirty="0">
                          <a:solidFill>
                            <a:srgbClr val="42145F"/>
                          </a:solidFill>
                          <a:latin typeface="RN House Sans Regular" panose="020B0504020203020204" pitchFamily="34" charset="0"/>
                          <a:ea typeface="+mn-ea"/>
                          <a:cs typeface="+mn-cs"/>
                        </a:rPr>
                        <a:t>17 – Updated templates count (189) to in-scope. Added </a:t>
                      </a:r>
                      <a:r>
                        <a:rPr lang="en-GB" altLang="en-US" sz="1200" kern="1200" baseline="0" dirty="0">
                          <a:solidFill>
                            <a:schemeClr val="tx2"/>
                          </a:solidFill>
                          <a:latin typeface="RN House Sans Regular"/>
                          <a:ea typeface="+mn-ea"/>
                          <a:cs typeface="+mn-cs"/>
                        </a:rPr>
                        <a:t>AEM</a:t>
                      </a:r>
                      <a:r>
                        <a:rPr lang="en-GB" sz="1200" kern="1200" baseline="0" dirty="0">
                          <a:solidFill>
                            <a:schemeClr val="tx2"/>
                          </a:solidFill>
                          <a:latin typeface="RN House Sans Regular"/>
                          <a:ea typeface="+mn-ea"/>
                          <a:cs typeface="+mn-cs"/>
                        </a:rPr>
                        <a:t>, CACI, Remaining Thunderhead templates to out-of-scope</a:t>
                      </a:r>
                    </a:p>
                    <a:p>
                      <a:pPr marL="0" algn="l" defTabSz="1034701" rtl="0" eaLnBrk="1" latinLnBrk="0" hangingPunct="1"/>
                      <a:r>
                        <a:rPr lang="en-US" sz="1200" b="0" u="none" kern="1200" baseline="0" dirty="0">
                          <a:solidFill>
                            <a:srgbClr val="42145F"/>
                          </a:solidFill>
                          <a:latin typeface="RN House Sans Regular" panose="020B0504020203020204" pitchFamily="34" charset="0"/>
                          <a:ea typeface="+mn-ea"/>
                          <a:cs typeface="+mn-cs"/>
                        </a:rPr>
                        <a:t>19 – Updated diagram. </a:t>
                      </a:r>
                      <a:r>
                        <a:rPr lang="en-GB" sz="1200" kern="1200" baseline="0" dirty="0">
                          <a:solidFill>
                            <a:schemeClr val="tx2"/>
                          </a:solidFill>
                          <a:latin typeface="RN House Sans Regular"/>
                          <a:ea typeface="+mn-ea"/>
                          <a:cs typeface="+mn-cs"/>
                        </a:rPr>
                        <a:t>Added SFTP to GSS for Printing. Added fetch Customer CIN based on sort code &amp; Account Number Core API for future usage</a:t>
                      </a:r>
                      <a:endParaRPr lang="en-US" sz="1200" kern="1200" baseline="0" dirty="0">
                        <a:solidFill>
                          <a:schemeClr val="tx2"/>
                        </a:solidFill>
                        <a:latin typeface="RN House Sans Regular"/>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dirty="0">
                          <a:solidFill>
                            <a:schemeClr val="tx2"/>
                          </a:solidFill>
                          <a:latin typeface="RN House Sans Regular"/>
                          <a:ea typeface="+mn-ea"/>
                          <a:cs typeface="+mn-cs"/>
                        </a:rPr>
                        <a:t>21 - Modified Diagram. Removed CACI &amp; AEM</a:t>
                      </a:r>
                    </a:p>
                    <a:p>
                      <a:pPr marL="0" algn="l" defTabSz="1034701" rtl="0" eaLnBrk="1" latinLnBrk="0" hangingPunct="1"/>
                      <a:r>
                        <a:rPr lang="en-GB" sz="1200" kern="1200" baseline="0" dirty="0">
                          <a:solidFill>
                            <a:schemeClr val="tx2"/>
                          </a:solidFill>
                          <a:latin typeface="RN House Sans Regular"/>
                          <a:ea typeface="+mn-ea"/>
                          <a:cs typeface="+mn-cs"/>
                        </a:rPr>
                        <a:t>22 – Added CIN based on sort-code &amp; account-number API to Core-system scope for future usage</a:t>
                      </a:r>
                    </a:p>
                    <a:p>
                      <a:pPr marL="0" algn="l" defTabSz="1034701" rtl="0" eaLnBrk="1" latinLnBrk="0" hangingPunct="1"/>
                      <a:r>
                        <a:rPr lang="en-GB" sz="1200" kern="1200" baseline="0" dirty="0">
                          <a:solidFill>
                            <a:schemeClr val="tx2"/>
                          </a:solidFill>
                          <a:latin typeface="RN House Sans Regular"/>
                          <a:ea typeface="+mn-ea"/>
                          <a:cs typeface="+mn-cs"/>
                        </a:rPr>
                        <a:t>25 – Updated Diagram with CloudWatch</a:t>
                      </a:r>
                    </a:p>
                    <a:p>
                      <a:pPr marL="0" algn="l" defTabSz="1034701" rtl="0" eaLnBrk="1" latinLnBrk="0" hangingPunct="1"/>
                      <a:r>
                        <a:rPr lang="en-GB" sz="1200" kern="1200" baseline="0" dirty="0">
                          <a:solidFill>
                            <a:schemeClr val="tx2"/>
                          </a:solidFill>
                          <a:latin typeface="RN House Sans Regular"/>
                          <a:ea typeface="+mn-ea"/>
                          <a:cs typeface="+mn-cs"/>
                        </a:rPr>
                        <a:t>26 – Removed narrative regarding using </a:t>
                      </a:r>
                      <a:r>
                        <a:rPr lang="en-GB" sz="1200" kern="1200" baseline="0" dirty="0" err="1">
                          <a:solidFill>
                            <a:schemeClr val="tx2"/>
                          </a:solidFill>
                          <a:latin typeface="RN House Sans Regular"/>
                          <a:ea typeface="+mn-ea"/>
                          <a:cs typeface="+mn-cs"/>
                        </a:rPr>
                        <a:t>mTLS</a:t>
                      </a:r>
                      <a:r>
                        <a:rPr lang="en-GB" sz="1200" kern="1200" baseline="0" dirty="0">
                          <a:solidFill>
                            <a:schemeClr val="tx2"/>
                          </a:solidFill>
                          <a:latin typeface="RN House Sans Regular"/>
                          <a:ea typeface="+mn-ea"/>
                          <a:cs typeface="+mn-cs"/>
                        </a:rPr>
                        <a:t> for m/s communication, </a:t>
                      </a:r>
                      <a:r>
                        <a:rPr lang="en-GB" sz="1200" kern="1200" baseline="0" dirty="0" err="1">
                          <a:solidFill>
                            <a:schemeClr val="tx2"/>
                          </a:solidFill>
                          <a:latin typeface="RN House Sans Regular"/>
                          <a:ea typeface="+mn-ea"/>
                          <a:cs typeface="+mn-cs"/>
                        </a:rPr>
                        <a:t>mTLS</a:t>
                      </a:r>
                      <a:r>
                        <a:rPr lang="en-GB" sz="1200" kern="1200" baseline="0" dirty="0">
                          <a:solidFill>
                            <a:schemeClr val="tx2"/>
                          </a:solidFill>
                          <a:latin typeface="RN House Sans Regular"/>
                          <a:ea typeface="+mn-ea"/>
                          <a:cs typeface="+mn-cs"/>
                        </a:rPr>
                        <a:t> is not used for intra m/s communication except for those required for SSO/FSSO</a:t>
                      </a:r>
                    </a:p>
                  </a:txBody>
                  <a:tcPr marT="45717" marB="45717"/>
                </a:tc>
                <a:extLst>
                  <a:ext uri="{0D108BD9-81ED-4DB2-BD59-A6C34878D82A}">
                    <a16:rowId xmlns:a16="http://schemas.microsoft.com/office/drawing/2014/main" val="608745735"/>
                  </a:ext>
                </a:extLst>
              </a:tr>
            </a:tbl>
          </a:graphicData>
        </a:graphic>
      </p:graphicFrame>
    </p:spTree>
    <p:extLst>
      <p:ext uri="{BB962C8B-B14F-4D97-AF65-F5344CB8AC3E}">
        <p14:creationId xmlns:p14="http://schemas.microsoft.com/office/powerpoint/2010/main" val="344283133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71E7A30-9DC2-489D-B333-A0C003C27220}"/>
              </a:ext>
            </a:extLst>
          </p:cNvPr>
          <p:cNvSpPr>
            <a:spLocks noGrp="1"/>
          </p:cNvSpPr>
          <p:nvPr>
            <p:ph type="sldNum" sz="quarter" idx="10"/>
          </p:nvPr>
        </p:nvSpPr>
        <p:spPr/>
        <p:txBody>
          <a:bodyPr/>
          <a:lstStyle/>
          <a:p>
            <a:fld id="{08BDDC8D-36E9-467E-8CF1-750845950A7F}" type="slidenum">
              <a:rPr lang="en-GB" smtClean="0"/>
              <a:pPr/>
              <a:t>70</a:t>
            </a:fld>
            <a:endParaRPr lang="en-GB"/>
          </a:p>
        </p:txBody>
      </p:sp>
      <p:sp>
        <p:nvSpPr>
          <p:cNvPr id="4" name="Title 3">
            <a:extLst>
              <a:ext uri="{FF2B5EF4-FFF2-40B4-BE49-F238E27FC236}">
                <a16:creationId xmlns:a16="http://schemas.microsoft.com/office/drawing/2014/main" id="{D8362477-7466-45F9-87CF-BC7E5B9F0E9A}"/>
              </a:ext>
            </a:extLst>
          </p:cNvPr>
          <p:cNvSpPr>
            <a:spLocks noGrp="1"/>
          </p:cNvSpPr>
          <p:nvPr>
            <p:ph type="title"/>
          </p:nvPr>
        </p:nvSpPr>
        <p:spPr/>
        <p:txBody>
          <a:bodyPr/>
          <a:lstStyle/>
          <a:p>
            <a:r>
              <a:rPr lang="en-GB" altLang="en-US">
                <a:latin typeface="RN House Sans Regular"/>
              </a:rPr>
              <a:t>Open Design Issues</a:t>
            </a:r>
            <a:endParaRPr lang="en-GB">
              <a:latin typeface="RN House Sans Regular"/>
            </a:endParaRPr>
          </a:p>
        </p:txBody>
      </p:sp>
      <p:sp>
        <p:nvSpPr>
          <p:cNvPr id="5" name="Content Placeholder 1">
            <a:extLst>
              <a:ext uri="{FF2B5EF4-FFF2-40B4-BE49-F238E27FC236}">
                <a16:creationId xmlns:a16="http://schemas.microsoft.com/office/drawing/2014/main" id="{D38632F0-D6C6-4FB1-92C0-7ED068042EDD}"/>
              </a:ext>
            </a:extLst>
          </p:cNvPr>
          <p:cNvSpPr txBox="1">
            <a:spLocks/>
          </p:cNvSpPr>
          <p:nvPr/>
        </p:nvSpPr>
        <p:spPr bwMode="gray">
          <a:xfrm>
            <a:off x="486000" y="957874"/>
            <a:ext cx="9720000" cy="355899"/>
          </a:xfrm>
          <a:prstGeom prst="rect">
            <a:avLst/>
          </a:prstGeom>
        </p:spPr>
        <p:txBody>
          <a:bodyPr vert="horz" lIns="0" tIns="0" rIns="0" bIns="0" rtlCol="0">
            <a:noAutofit/>
          </a:bodyPr>
          <a:lstStyle>
            <a:lvl1pPr marL="0" indent="0" algn="l" defTabSz="1034701" rtl="0" eaLnBrk="1" latinLnBrk="0" hangingPunct="1">
              <a:spcBef>
                <a:spcPts val="700"/>
              </a:spcBef>
              <a:buClr>
                <a:schemeClr val="tx2"/>
              </a:buClr>
              <a:buSzPct val="100000"/>
              <a:buFont typeface="Symbol" panose="05050102010706020507" pitchFamily="18" charset="2"/>
              <a:buNone/>
              <a:defRPr lang="en-GB" sz="1600" kern="1200" baseline="0" dirty="0">
                <a:solidFill>
                  <a:schemeClr val="tx2"/>
                </a:solidFill>
                <a:latin typeface="RN House Sans Regular" panose="020B0504020203020204" pitchFamily="34" charset="0"/>
                <a:ea typeface="+mn-ea"/>
                <a:cs typeface="+mn-cs"/>
              </a:defRPr>
            </a:lvl1pPr>
            <a:lvl2pPr marL="187200" indent="-187325" algn="l" defTabSz="1034701" rtl="0" eaLnBrk="1" latinLnBrk="0" hangingPunct="1">
              <a:spcBef>
                <a:spcPts val="400"/>
              </a:spcBef>
              <a:buClr>
                <a:schemeClr val="tx2"/>
              </a:buClr>
              <a:buSzPct val="100000"/>
              <a:buFont typeface="Symbol" panose="05050102010706020507" pitchFamily="18" charset="2"/>
              <a:buChar char="·"/>
              <a:defRPr lang="en-US" sz="1400" kern="1200" baseline="0" dirty="0" smtClean="0">
                <a:solidFill>
                  <a:schemeClr val="tx2"/>
                </a:solidFill>
                <a:latin typeface="RN House Sans Regular" panose="020B0504020203020204" pitchFamily="34" charset="0"/>
                <a:ea typeface="+mn-ea"/>
                <a:cs typeface="+mn-cs"/>
              </a:defRPr>
            </a:lvl2pPr>
            <a:lvl3pPr marL="3744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3pPr>
            <a:lvl4pPr marL="5616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4pPr>
            <a:lvl5pPr marL="748800" indent="-187325" algn="l" defTabSz="1034701" rtl="0" eaLnBrk="1" latinLnBrk="0" hangingPunct="1">
              <a:spcBef>
                <a:spcPts val="400"/>
              </a:spcBef>
              <a:buClr>
                <a:schemeClr val="tx2"/>
              </a:buClr>
              <a:buFont typeface="Arial" pitchFamily="34" charset="0"/>
              <a:buChar char="–"/>
              <a:defRPr lang="en-US" sz="1400" kern="1200" baseline="0" dirty="0" smtClean="0">
                <a:solidFill>
                  <a:schemeClr val="tx2"/>
                </a:solidFill>
                <a:latin typeface="RN House Sans Regular" panose="020B0504020203020204" pitchFamily="34" charset="0"/>
                <a:ea typeface="+mn-ea"/>
                <a:cs typeface="+mn-cs"/>
              </a:defRPr>
            </a:lvl5pPr>
            <a:lvl6pPr marL="93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6pPr>
            <a:lvl7pPr marL="11232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7pPr>
            <a:lvl8pPr marL="12960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8pPr>
            <a:lvl9pPr marL="1497600" indent="-187325" algn="l" defTabSz="1034701" rtl="0" eaLnBrk="1" latinLnBrk="0" hangingPunct="1">
              <a:spcBef>
                <a:spcPts val="400"/>
              </a:spcBef>
              <a:buClr>
                <a:schemeClr val="tx2"/>
              </a:buClr>
              <a:buFont typeface="Arial" panose="020B0604020202020204" pitchFamily="34" charset="0"/>
              <a:buChar char="–"/>
              <a:defRPr lang="en-US" sz="1400" kern="1200" dirty="0" smtClean="0">
                <a:solidFill>
                  <a:schemeClr val="tx2"/>
                </a:solidFill>
                <a:latin typeface="RN House Sans Regular" panose="020B0504020203020204" pitchFamily="34" charset="0"/>
                <a:ea typeface="+mn-ea"/>
                <a:cs typeface="Arial" panose="020B0604020202020204" pitchFamily="34" charset="0"/>
              </a:defRPr>
            </a:lvl9pPr>
          </a:lstStyle>
          <a:p>
            <a:r>
              <a:rPr lang="en-GB" sz="1100"/>
              <a:t>Please ensure that any Issues and Risks are recorded in Planview and/or Vantage where appropriate</a:t>
            </a:r>
          </a:p>
        </p:txBody>
      </p:sp>
      <p:graphicFrame>
        <p:nvGraphicFramePr>
          <p:cNvPr id="8" name="Table 3">
            <a:extLst>
              <a:ext uri="{FF2B5EF4-FFF2-40B4-BE49-F238E27FC236}">
                <a16:creationId xmlns:a16="http://schemas.microsoft.com/office/drawing/2014/main" id="{24315F4F-D4D8-457B-A05E-0405BA79941C}"/>
              </a:ext>
            </a:extLst>
          </p:cNvPr>
          <p:cNvGraphicFramePr>
            <a:graphicFrameLocks/>
          </p:cNvGraphicFramePr>
          <p:nvPr>
            <p:extLst>
              <p:ext uri="{D42A27DB-BD31-4B8C-83A1-F6EECF244321}">
                <p14:modId xmlns:p14="http://schemas.microsoft.com/office/powerpoint/2010/main" val="908626692"/>
              </p:ext>
            </p:extLst>
          </p:nvPr>
        </p:nvGraphicFramePr>
        <p:xfrm>
          <a:off x="360000" y="1548000"/>
          <a:ext cx="9935999" cy="1228706"/>
        </p:xfrm>
        <a:graphic>
          <a:graphicData uri="http://schemas.openxmlformats.org/drawingml/2006/table">
            <a:tbl>
              <a:tblPr firstRow="1" bandRow="1">
                <a:tableStyleId>{5C22544A-7EE6-4342-B048-85BDC9FD1C3A}</a:tableStyleId>
              </a:tblPr>
              <a:tblGrid>
                <a:gridCol w="1096067">
                  <a:extLst>
                    <a:ext uri="{9D8B030D-6E8A-4147-A177-3AD203B41FA5}">
                      <a16:colId xmlns:a16="http://schemas.microsoft.com/office/drawing/2014/main" val="3389872176"/>
                    </a:ext>
                  </a:extLst>
                </a:gridCol>
                <a:gridCol w="4419966">
                  <a:extLst>
                    <a:ext uri="{9D8B030D-6E8A-4147-A177-3AD203B41FA5}">
                      <a16:colId xmlns:a16="http://schemas.microsoft.com/office/drawing/2014/main" val="3823222578"/>
                    </a:ext>
                  </a:extLst>
                </a:gridCol>
                <a:gridCol w="4419966">
                  <a:extLst>
                    <a:ext uri="{9D8B030D-6E8A-4147-A177-3AD203B41FA5}">
                      <a16:colId xmlns:a16="http://schemas.microsoft.com/office/drawing/2014/main" val="1200804064"/>
                    </a:ext>
                  </a:extLst>
                </a:gridCol>
              </a:tblGrid>
              <a:tr h="370840">
                <a:tc>
                  <a:txBody>
                    <a:bodyPr/>
                    <a:lstStyle/>
                    <a:p>
                      <a:pPr algn="ctr"/>
                      <a:r>
                        <a:rPr lang="en-GB" sz="1200"/>
                        <a:t>Ref</a:t>
                      </a:r>
                    </a:p>
                  </a:txBody>
                  <a:tcPr anchor="ctr"/>
                </a:tc>
                <a:tc>
                  <a:txBody>
                    <a:bodyPr/>
                    <a:lstStyle/>
                    <a:p>
                      <a:r>
                        <a:rPr lang="en-GB" sz="1200"/>
                        <a:t>Description</a:t>
                      </a:r>
                    </a:p>
                  </a:txBody>
                  <a:tcPr anchor="ctr"/>
                </a:tc>
                <a:tc>
                  <a:txBody>
                    <a:bodyPr/>
                    <a:lstStyle/>
                    <a:p>
                      <a:r>
                        <a:rPr lang="en-GB" sz="1200"/>
                        <a:t>Further information</a:t>
                      </a:r>
                    </a:p>
                  </a:txBody>
                  <a:tcPr anchor="ctr"/>
                </a:tc>
                <a:extLst>
                  <a:ext uri="{0D108BD9-81ED-4DB2-BD59-A6C34878D82A}">
                    <a16:rowId xmlns:a16="http://schemas.microsoft.com/office/drawing/2014/main" val="3828589720"/>
                  </a:ext>
                </a:extLst>
              </a:tr>
              <a:tr h="487026">
                <a:tc>
                  <a:txBody>
                    <a:bodyPr/>
                    <a:lstStyle/>
                    <a:p>
                      <a:pPr algn="ctr"/>
                      <a:r>
                        <a:rPr lang="en-GB" sz="1100"/>
                        <a:t>I1</a:t>
                      </a:r>
                    </a:p>
                  </a:txBody>
                  <a:tcPr anchor="ctr"/>
                </a:tc>
                <a:tc>
                  <a:txBody>
                    <a:bodyPr/>
                    <a:lstStyle/>
                    <a:p>
                      <a:pPr marL="171450" lvl="0" indent="-171450" algn="l" defTabSz="1034701" rtl="0" eaLnBrk="1" latinLnBrk="0" hangingPunct="1">
                        <a:buFont typeface="Arial" panose="020B0604020202020204" pitchFamily="34" charset="0"/>
                        <a:buChar char="•"/>
                      </a:pPr>
                      <a:endParaRPr lang="en-GB" sz="1100" kern="1200">
                        <a:solidFill>
                          <a:schemeClr val="dk1"/>
                        </a:solidFill>
                        <a:latin typeface="+mn-lt"/>
                        <a:ea typeface="+mn-ea"/>
                        <a:cs typeface="+mn-cs"/>
                      </a:endParaRPr>
                    </a:p>
                  </a:txBody>
                  <a:tcPr/>
                </a:tc>
                <a:tc>
                  <a:txBody>
                    <a:bodyPr/>
                    <a:lstStyle/>
                    <a:p>
                      <a:endParaRPr lang="en-GB" sz="1100" kern="1200">
                        <a:solidFill>
                          <a:schemeClr val="dk1"/>
                        </a:solidFill>
                        <a:latin typeface="+mn-lt"/>
                        <a:ea typeface="+mn-ea"/>
                        <a:cs typeface="+mn-cs"/>
                      </a:endParaRPr>
                    </a:p>
                  </a:txBody>
                  <a:tcPr/>
                </a:tc>
                <a:extLst>
                  <a:ext uri="{0D108BD9-81ED-4DB2-BD59-A6C34878D82A}">
                    <a16:rowId xmlns:a16="http://schemas.microsoft.com/office/drawing/2014/main" val="970082847"/>
                  </a:ext>
                </a:extLst>
              </a:tr>
              <a:tr h="370840">
                <a:tc>
                  <a:txBody>
                    <a:bodyPr/>
                    <a:lstStyle/>
                    <a:p>
                      <a:pPr algn="ctr"/>
                      <a:r>
                        <a:rPr lang="en-GB" sz="1100"/>
                        <a:t>I2</a:t>
                      </a:r>
                    </a:p>
                  </a:txBody>
                  <a:tcPr anchor="ctr"/>
                </a:tc>
                <a:tc>
                  <a:txBody>
                    <a:bodyPr/>
                    <a:lstStyle/>
                    <a:p>
                      <a:endParaRPr lang="en-GB" sz="1100"/>
                    </a:p>
                  </a:txBody>
                  <a:tcPr/>
                </a:tc>
                <a:tc>
                  <a:txBody>
                    <a:bodyPr/>
                    <a:lstStyle/>
                    <a:p>
                      <a:pPr marL="0" indent="0">
                        <a:buFont typeface="Arial" panose="020B0604020202020204" pitchFamily="34" charset="0"/>
                        <a:buNone/>
                      </a:pPr>
                      <a:endParaRPr lang="en-GB" sz="1100" b="0"/>
                    </a:p>
                  </a:txBody>
                  <a:tcPr/>
                </a:tc>
                <a:extLst>
                  <a:ext uri="{0D108BD9-81ED-4DB2-BD59-A6C34878D82A}">
                    <a16:rowId xmlns:a16="http://schemas.microsoft.com/office/drawing/2014/main" val="2154244151"/>
                  </a:ext>
                </a:extLst>
              </a:tr>
            </a:tbl>
          </a:graphicData>
        </a:graphic>
      </p:graphicFrame>
    </p:spTree>
    <p:extLst>
      <p:ext uri="{BB962C8B-B14F-4D97-AF65-F5344CB8AC3E}">
        <p14:creationId xmlns:p14="http://schemas.microsoft.com/office/powerpoint/2010/main" val="255930024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5A61D74-7E34-413D-BB5E-570A3C5E56BE}"/>
              </a:ext>
            </a:extLst>
          </p:cNvPr>
          <p:cNvSpPr>
            <a:spLocks noGrp="1"/>
          </p:cNvSpPr>
          <p:nvPr>
            <p:ph sz="quarter" idx="11"/>
          </p:nvPr>
        </p:nvSpPr>
        <p:spPr/>
        <p:txBody>
          <a:bodyPr/>
          <a:lstStyle/>
          <a:p>
            <a:pPr marL="180975" indent="-180975">
              <a:spcBef>
                <a:spcPts val="600"/>
              </a:spcBef>
              <a:buFontTx/>
              <a:buChar char="•"/>
              <a:defRPr/>
            </a:pPr>
            <a:r>
              <a:rPr lang="en-GB" sz="1200"/>
              <a:t>Are all high-level requirements addressed? </a:t>
            </a:r>
          </a:p>
          <a:p>
            <a:pPr marL="180975" indent="-180975">
              <a:spcBef>
                <a:spcPts val="600"/>
              </a:spcBef>
              <a:buFontTx/>
              <a:buChar char="•"/>
              <a:defRPr/>
            </a:pPr>
            <a:r>
              <a:rPr lang="en-GB" sz="1200"/>
              <a:t>Does the solution take into account the appropriate regulatory requirements, e.g. the Conduct Risk policy, Treating Customers Fairly (TCF)? All policies can be found </a:t>
            </a:r>
            <a:r>
              <a:rPr lang="en-GB" sz="1200">
                <a:hlinkClick r:id="rId2">
                  <a:extLst>
                    <a:ext uri="{A12FA001-AC4F-418D-AE19-62706E023703}">
                      <ahyp:hlinkClr xmlns:ahyp="http://schemas.microsoft.com/office/drawing/2018/hyperlinkcolor" val="tx"/>
                    </a:ext>
                  </a:extLst>
                </a:hlinkClick>
              </a:rPr>
              <a:t>here</a:t>
            </a:r>
            <a:r>
              <a:rPr lang="en-GB" sz="1200"/>
              <a:t>.</a:t>
            </a:r>
          </a:p>
          <a:p>
            <a:pPr marL="180975" indent="-180975">
              <a:spcBef>
                <a:spcPts val="600"/>
              </a:spcBef>
              <a:buFontTx/>
              <a:buChar char="•"/>
              <a:defRPr/>
            </a:pPr>
            <a:r>
              <a:rPr lang="en-GB" sz="1200"/>
              <a:t>Is the solution consistent with the original solution as defined in the Define stage activities? </a:t>
            </a:r>
          </a:p>
          <a:p>
            <a:pPr marL="180975" indent="-180975">
              <a:spcBef>
                <a:spcPts val="600"/>
              </a:spcBef>
              <a:buFontTx/>
              <a:buChar char="•"/>
              <a:defRPr/>
            </a:pPr>
            <a:r>
              <a:rPr lang="en-GB" sz="1200"/>
              <a:t>Is the purpose of the design in terms of the business processes it supports clear? </a:t>
            </a:r>
          </a:p>
          <a:p>
            <a:pPr marL="180975" indent="-180975">
              <a:spcBef>
                <a:spcPts val="600"/>
              </a:spcBef>
              <a:buFontTx/>
              <a:buChar char="•"/>
              <a:defRPr/>
            </a:pPr>
            <a:r>
              <a:rPr lang="en-GB" sz="1200"/>
              <a:t>Is the scope of the design clear? </a:t>
            </a:r>
          </a:p>
          <a:p>
            <a:pPr marL="180975" indent="-180975">
              <a:spcBef>
                <a:spcPts val="600"/>
              </a:spcBef>
              <a:buFontTx/>
              <a:buChar char="•"/>
              <a:defRPr/>
            </a:pPr>
            <a:r>
              <a:rPr lang="en-GB" sz="1200"/>
              <a:t>Does the design comply with </a:t>
            </a:r>
            <a:r>
              <a:rPr lang="en-GB" sz="1200">
                <a:hlinkClick r:id="rId3"/>
              </a:rPr>
              <a:t>Operational Readiness</a:t>
            </a:r>
            <a:r>
              <a:rPr lang="en-GB" sz="1200"/>
              <a:t> requirements and relevant Technology architectures and standards including the design and data design principles? </a:t>
            </a:r>
          </a:p>
          <a:p>
            <a:pPr marL="180975" indent="-180975">
              <a:spcBef>
                <a:spcPts val="600"/>
              </a:spcBef>
              <a:buFontTx/>
              <a:buChar char="•"/>
              <a:defRPr/>
            </a:pPr>
            <a:r>
              <a:rPr lang="en-GB" sz="1200"/>
              <a:t>Does the solution comply with the Group IT Resilience Policy requirements? ​</a:t>
            </a:r>
          </a:p>
          <a:p>
            <a:pPr marL="180975" indent="-180975">
              <a:spcBef>
                <a:spcPts val="600"/>
              </a:spcBef>
              <a:buFontTx/>
              <a:buChar char="•"/>
              <a:defRPr/>
            </a:pPr>
            <a:r>
              <a:rPr lang="en-GB" sz="1200"/>
              <a:t>Does the solution comply with the </a:t>
            </a:r>
            <a:r>
              <a:rPr lang="en-GB" sz="1200">
                <a:hlinkClick r:id="rId4">
                  <a:extLst>
                    <a:ext uri="{A12FA001-AC4F-418D-AE19-62706E023703}">
                      <ahyp:hlinkClr xmlns:ahyp="http://schemas.microsoft.com/office/drawing/2018/hyperlinkcolor" val="tx"/>
                    </a:ext>
                  </a:extLst>
                </a:hlinkClick>
              </a:rPr>
              <a:t>Group Information Security Policy</a:t>
            </a:r>
            <a:r>
              <a:rPr lang="en-GB" sz="1200"/>
              <a:t> requirements? </a:t>
            </a:r>
          </a:p>
          <a:p>
            <a:pPr marL="180975" indent="-180975">
              <a:spcBef>
                <a:spcPts val="600"/>
              </a:spcBef>
              <a:buFontTx/>
              <a:buChar char="•"/>
              <a:defRPr/>
            </a:pPr>
            <a:r>
              <a:rPr lang="en-GB" sz="1200"/>
              <a:t>Does the solution comply with the </a:t>
            </a:r>
            <a:r>
              <a:rPr lang="en-GB" sz="1200">
                <a:hlinkClick r:id="rId5">
                  <a:extLst>
                    <a:ext uri="{A12FA001-AC4F-418D-AE19-62706E023703}">
                      <ahyp:hlinkClr xmlns:ahyp="http://schemas.microsoft.com/office/drawing/2018/hyperlinkcolor" val="tx"/>
                    </a:ext>
                  </a:extLst>
                </a:hlinkClick>
              </a:rPr>
              <a:t>Group Records Management Policy</a:t>
            </a:r>
            <a:r>
              <a:rPr lang="en-GB" sz="1200"/>
              <a:t> requirements? </a:t>
            </a:r>
          </a:p>
          <a:p>
            <a:pPr marL="180975" indent="-180975">
              <a:spcBef>
                <a:spcPts val="600"/>
              </a:spcBef>
              <a:buFontTx/>
              <a:buChar char="•"/>
              <a:defRPr/>
            </a:pPr>
            <a:r>
              <a:rPr lang="en-GB" sz="1200"/>
              <a:t>Does the solution design adhere to the appropriate Technology and local architectures and </a:t>
            </a:r>
            <a:r>
              <a:rPr lang="en-GB" sz="1200">
                <a:hlinkClick r:id="rId6">
                  <a:extLst>
                    <a:ext uri="{A12FA001-AC4F-418D-AE19-62706E023703}">
                      <ahyp:hlinkClr xmlns:ahyp="http://schemas.microsoft.com/office/drawing/2018/hyperlinkcolor" val="tx"/>
                    </a:ext>
                  </a:extLst>
                </a:hlinkClick>
              </a:rPr>
              <a:t>technical standards</a:t>
            </a:r>
            <a:r>
              <a:rPr lang="en-GB" sz="1200"/>
              <a:t>? </a:t>
            </a:r>
          </a:p>
          <a:p>
            <a:pPr marL="180975" indent="-180975">
              <a:spcBef>
                <a:spcPts val="600"/>
              </a:spcBef>
              <a:buFontTx/>
              <a:buChar char="•"/>
              <a:defRPr/>
            </a:pPr>
            <a:r>
              <a:rPr lang="en-GB" sz="1200"/>
              <a:t>Does the solution provide a sound foundation for the detailed design of applications, infrastructure and subsequent components? </a:t>
            </a:r>
          </a:p>
          <a:p>
            <a:pPr marL="180975" indent="-180975">
              <a:spcBef>
                <a:spcPts val="600"/>
              </a:spcBef>
              <a:buFontTx/>
              <a:buChar char="•"/>
              <a:defRPr/>
            </a:pPr>
            <a:r>
              <a:rPr lang="en-GB" sz="1200"/>
              <a:t>Does the solution support the needs of those who will support and maintain the delivered application? </a:t>
            </a:r>
          </a:p>
          <a:p>
            <a:pPr marL="180975" indent="-180975">
              <a:spcBef>
                <a:spcPts val="600"/>
              </a:spcBef>
              <a:buFontTx/>
              <a:buChar char="•"/>
              <a:defRPr/>
            </a:pPr>
            <a:r>
              <a:rPr lang="en-GB" sz="1200"/>
              <a:t>Does the solution cover all the required application software on all platforms to deliver the required functionality? </a:t>
            </a:r>
          </a:p>
          <a:p>
            <a:pPr marL="180975" indent="-180975">
              <a:spcBef>
                <a:spcPts val="600"/>
              </a:spcBef>
              <a:buFontTx/>
              <a:buChar char="•"/>
              <a:defRPr/>
            </a:pPr>
            <a:r>
              <a:rPr lang="en-GB" sz="1200"/>
              <a:t>Are infrastructure components to provide services such as printing, audit, access control, batch scheduling, records retention, etc. identified? </a:t>
            </a:r>
          </a:p>
          <a:p>
            <a:pPr marL="180975" indent="-180975">
              <a:spcBef>
                <a:spcPts val="600"/>
              </a:spcBef>
              <a:buFontTx/>
              <a:buChar char="•"/>
              <a:defRPr/>
            </a:pPr>
            <a:r>
              <a:rPr lang="en-GB" sz="1200"/>
              <a:t>Has the solution taken into account whether the Platform or any of the base services operate and support MASI (Mainframe Application Stand-in) ? Examples ATM’s including AT/Connex, </a:t>
            </a:r>
            <a:r>
              <a:rPr lang="en-GB" sz="1200" err="1"/>
              <a:t>eBANKING</a:t>
            </a:r>
            <a:r>
              <a:rPr lang="en-GB" sz="1200"/>
              <a:t> (Account Summary), NAP, Customer DB, ACES and OAKM. </a:t>
            </a:r>
          </a:p>
          <a:p>
            <a:pPr marL="180975" indent="-180975">
              <a:spcBef>
                <a:spcPts val="600"/>
              </a:spcBef>
              <a:buFontTx/>
              <a:buChar char="•"/>
              <a:defRPr/>
            </a:pPr>
            <a:r>
              <a:rPr lang="en-GB" sz="1200"/>
              <a:t>Are interconnections and interactions between components identified? </a:t>
            </a:r>
          </a:p>
          <a:p>
            <a:pPr marL="180975" indent="-180975">
              <a:spcBef>
                <a:spcPts val="600"/>
              </a:spcBef>
              <a:buFontTx/>
              <a:buChar char="•"/>
              <a:defRPr/>
            </a:pPr>
            <a:r>
              <a:rPr lang="en-GB" sz="1200"/>
              <a:t>Have re-use and purchase options been fully explored for all custom-built components? </a:t>
            </a:r>
          </a:p>
          <a:p>
            <a:pPr marL="180975" indent="-180975">
              <a:spcBef>
                <a:spcPts val="600"/>
              </a:spcBef>
              <a:buFontTx/>
              <a:buChar char="•"/>
              <a:defRPr/>
            </a:pPr>
            <a:r>
              <a:rPr lang="en-GB" sz="1200"/>
              <a:t>Is the solution Resilient and free of single points of failure, so that a failure does not cause a customer impacting service outage?”​</a:t>
            </a:r>
          </a:p>
          <a:p>
            <a:pPr marL="180975" indent="-180975">
              <a:spcBef>
                <a:spcPts val="600"/>
              </a:spcBef>
              <a:buFontTx/>
              <a:buChar char="•"/>
              <a:defRPr/>
            </a:pPr>
            <a:r>
              <a:rPr lang="en-GB" sz="1200"/>
              <a:t>Does the solution comply with General Data Protection Regulation(GDPR)?</a:t>
            </a:r>
          </a:p>
          <a:p>
            <a:pPr>
              <a:defRPr/>
            </a:pPr>
            <a:endParaRPr lang="en-GB" sz="1200"/>
          </a:p>
          <a:p>
            <a:endParaRPr lang="en-GB" sz="1200"/>
          </a:p>
        </p:txBody>
      </p:sp>
      <p:sp>
        <p:nvSpPr>
          <p:cNvPr id="3" name="Slide Number Placeholder 2">
            <a:extLst>
              <a:ext uri="{FF2B5EF4-FFF2-40B4-BE49-F238E27FC236}">
                <a16:creationId xmlns:a16="http://schemas.microsoft.com/office/drawing/2014/main" id="{A7C370B7-7D37-4D3A-907F-3635607ADC04}"/>
              </a:ext>
            </a:extLst>
          </p:cNvPr>
          <p:cNvSpPr>
            <a:spLocks noGrp="1"/>
          </p:cNvSpPr>
          <p:nvPr>
            <p:ph type="sldNum" sz="quarter" idx="10"/>
          </p:nvPr>
        </p:nvSpPr>
        <p:spPr/>
        <p:txBody>
          <a:bodyPr/>
          <a:lstStyle/>
          <a:p>
            <a:fld id="{08BDDC8D-36E9-467E-8CF1-750845950A7F}" type="slidenum">
              <a:rPr lang="en-GB" smtClean="0"/>
              <a:pPr/>
              <a:t>71</a:t>
            </a:fld>
            <a:endParaRPr lang="en-GB"/>
          </a:p>
        </p:txBody>
      </p:sp>
      <p:sp>
        <p:nvSpPr>
          <p:cNvPr id="4" name="Title 3">
            <a:extLst>
              <a:ext uri="{FF2B5EF4-FFF2-40B4-BE49-F238E27FC236}">
                <a16:creationId xmlns:a16="http://schemas.microsoft.com/office/drawing/2014/main" id="{E4DC7088-B8C4-4008-A828-970188B95AB2}"/>
              </a:ext>
            </a:extLst>
          </p:cNvPr>
          <p:cNvSpPr>
            <a:spLocks noGrp="1"/>
          </p:cNvSpPr>
          <p:nvPr>
            <p:ph type="title"/>
          </p:nvPr>
        </p:nvSpPr>
        <p:spPr/>
        <p:txBody>
          <a:bodyPr/>
          <a:lstStyle/>
          <a:p>
            <a:r>
              <a:rPr lang="en-GB" altLang="en-US"/>
              <a:t>Appendix: HLSD Quality Criteria</a:t>
            </a:r>
            <a:endParaRPr lang="en-GB"/>
          </a:p>
        </p:txBody>
      </p:sp>
    </p:spTree>
    <p:extLst>
      <p:ext uri="{BB962C8B-B14F-4D97-AF65-F5344CB8AC3E}">
        <p14:creationId xmlns:p14="http://schemas.microsoft.com/office/powerpoint/2010/main" val="126765492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203C3-1068-42E0-B33E-053113C28077}"/>
              </a:ext>
            </a:extLst>
          </p:cNvPr>
          <p:cNvSpPr>
            <a:spLocks noGrp="1"/>
          </p:cNvSpPr>
          <p:nvPr>
            <p:ph sz="quarter" idx="11"/>
          </p:nvPr>
        </p:nvSpPr>
        <p:spPr>
          <a:xfrm>
            <a:off x="486000" y="940343"/>
            <a:ext cx="9720000" cy="6125620"/>
          </a:xfrm>
        </p:spPr>
        <p:txBody>
          <a:bodyPr/>
          <a:lstStyle/>
          <a:p>
            <a:pPr>
              <a:lnSpc>
                <a:spcPct val="107000"/>
              </a:lnSpc>
              <a:spcBef>
                <a:spcPts val="750"/>
              </a:spcBef>
              <a:spcAft>
                <a:spcPts val="800"/>
              </a:spcAft>
            </a:pPr>
            <a:r>
              <a:rPr lang="en-GB" sz="1200" b="1">
                <a:effectLst/>
                <a:ea typeface="Times New Roman" panose="02020603050405020304" pitchFamily="18" charset="0"/>
                <a:cs typeface="Segoe UI" panose="020B0502040204020203" pitchFamily="34" charset="0"/>
              </a:rPr>
              <a:t>Does your Solution Design …</a:t>
            </a:r>
            <a:endParaRPr lang="en-GB" sz="1200">
              <a:effectLst/>
              <a:ea typeface="Calibri" panose="020F0502020204030204" pitchFamily="34" charset="0"/>
              <a:cs typeface="Times New Roman" panose="02020603050405020304" pitchFamily="18" charset="0"/>
            </a:endParaRPr>
          </a:p>
          <a:p>
            <a:pPr lvl="0">
              <a:lnSpc>
                <a:spcPct val="107000"/>
              </a:lnSpc>
              <a:buSzPts val="1000"/>
              <a:tabLst>
                <a:tab pos="457200" algn="l"/>
              </a:tabLst>
            </a:pPr>
            <a:r>
              <a:rPr lang="en-GB" sz="1200" b="1">
                <a:effectLst/>
                <a:ea typeface="Times New Roman" panose="02020603050405020304" pitchFamily="18" charset="0"/>
                <a:cs typeface="Segoe UI" panose="020B0502040204020203" pitchFamily="34" charset="0"/>
              </a:rPr>
              <a:t>1) Align with Technology’s Workload Placement strategy? - Yes</a:t>
            </a:r>
            <a:endParaRPr lang="en-GB" sz="1200">
              <a:effectLst/>
              <a:ea typeface="Calibri" panose="020F0502020204030204" pitchFamily="34" charset="0"/>
              <a:cs typeface="Times New Roman" panose="02020603050405020304" pitchFamily="18" charset="0"/>
            </a:endParaRPr>
          </a:p>
          <a:p>
            <a:pPr marL="571500">
              <a:lnSpc>
                <a:spcPct val="107000"/>
              </a:lnSpc>
              <a:spcBef>
                <a:spcPts val="750"/>
              </a:spcBef>
            </a:pPr>
            <a:r>
              <a:rPr lang="en-GB" sz="1040" i="1">
                <a:effectLst/>
                <a:ea typeface="Times New Roman" panose="02020603050405020304" pitchFamily="18" charset="0"/>
                <a:cs typeface="Segoe UI" panose="020B0502040204020203" pitchFamily="34" charset="0"/>
              </a:rPr>
              <a:t>You can answer "Yes" to this question if the hosting environment for your solution is in line with the</a:t>
            </a:r>
            <a:r>
              <a:rPr lang="en-GB" sz="1040" i="1">
                <a:effectLst/>
                <a:ea typeface="Times New Roman" panose="02020603050405020304" pitchFamily="18" charset="0"/>
                <a:cs typeface="Calibri" panose="020F0502020204030204" pitchFamily="34" charset="0"/>
              </a:rPr>
              <a:t> </a:t>
            </a:r>
            <a:r>
              <a:rPr lang="en-GB" sz="1040" i="1" u="none" strike="noStrike">
                <a:effectLst/>
                <a:ea typeface="Times New Roman" panose="02020603050405020304" pitchFamily="18" charset="0"/>
                <a:cs typeface="Segoe UI" panose="020B0502040204020203" pitchFamily="34" charset="0"/>
                <a:hlinkClick r:id="rId2">
                  <a:extLst>
                    <a:ext uri="{A12FA001-AC4F-418D-AE19-62706E023703}">
                      <ahyp:hlinkClr xmlns:ahyp="http://schemas.microsoft.com/office/drawing/2018/hyperlinkcolor" val="tx"/>
                    </a:ext>
                  </a:extLst>
                </a:hlinkClick>
              </a:rPr>
              <a:t>Workload Placement Decision Tree</a:t>
            </a:r>
            <a:r>
              <a:rPr lang="en-GB" sz="1040" i="1">
                <a:effectLst/>
                <a:ea typeface="Times New Roman" panose="02020603050405020304" pitchFamily="18" charset="0"/>
                <a:cs typeface="Calibri" panose="020F0502020204030204" pitchFamily="34" charset="0"/>
              </a:rPr>
              <a:t> </a:t>
            </a:r>
            <a:r>
              <a:rPr lang="en-GB" sz="1040" i="1">
                <a:effectLst/>
                <a:ea typeface="Times New Roman" panose="02020603050405020304" pitchFamily="18" charset="0"/>
                <a:cs typeface="Segoe UI" panose="020B0502040204020203" pitchFamily="34" charset="0"/>
              </a:rPr>
              <a:t>(WPDT), e.g. you are using </a:t>
            </a:r>
            <a:r>
              <a:rPr lang="en-GB" sz="1040" i="1">
                <a:effectLst/>
                <a:ea typeface="Times New Roman" panose="02020603050405020304" pitchFamily="18" charset="0"/>
                <a:cs typeface="RN House Sans Regular" panose="020B0504020203020204" pitchFamily="34" charset="0"/>
              </a:rPr>
              <a:t>…</a:t>
            </a:r>
            <a:endParaRPr lang="en-GB" sz="1040" i="1">
              <a:ea typeface="Times New Roman" panose="02020603050405020304" pitchFamily="18" charset="0"/>
              <a:cs typeface="Segoe UI" panose="020B0502040204020203" pitchFamily="34" charset="0"/>
            </a:endParaRPr>
          </a:p>
          <a:p>
            <a:pPr marL="900000" lvl="1" indent="-180000">
              <a:lnSpc>
                <a:spcPct val="107000"/>
              </a:lnSpc>
              <a:spcBef>
                <a:spcPts val="0"/>
              </a:spcBef>
            </a:pPr>
            <a:r>
              <a:rPr lang="en-GB" sz="1040" i="1">
                <a:ea typeface="Times New Roman" panose="02020603050405020304" pitchFamily="18" charset="0"/>
                <a:cs typeface="Segoe UI" panose="020B0502040204020203" pitchFamily="34" charset="0"/>
              </a:rPr>
              <a:t>a</a:t>
            </a:r>
            <a:r>
              <a:rPr lang="en-GB" sz="1040" i="1">
                <a:effectLst/>
                <a:ea typeface="Times New Roman" panose="02020603050405020304" pitchFamily="18" charset="0"/>
                <a:cs typeface="Segoe UI" panose="020B0502040204020203" pitchFamily="34" charset="0"/>
              </a:rPr>
              <a:t>n existing strategic solution to meet the requirement </a:t>
            </a:r>
          </a:p>
          <a:p>
            <a:pPr marL="900000" lvl="1" indent="-180000">
              <a:lnSpc>
                <a:spcPct val="107000"/>
              </a:lnSpc>
              <a:spcBef>
                <a:spcPts val="0"/>
              </a:spcBef>
            </a:pPr>
            <a:r>
              <a:rPr lang="en-GB" sz="1040" i="1">
                <a:effectLst/>
                <a:ea typeface="Times New Roman" panose="02020603050405020304" pitchFamily="18" charset="0"/>
                <a:cs typeface="Segoe UI" panose="020B0502040204020203" pitchFamily="34" charset="0"/>
              </a:rPr>
              <a:t>our on-premise Enterprise Cloud Platform (ECP) environment,</a:t>
            </a:r>
          </a:p>
          <a:p>
            <a:pPr marL="900000" lvl="1" indent="-180000">
              <a:lnSpc>
                <a:spcPct val="107000"/>
              </a:lnSpc>
              <a:spcBef>
                <a:spcPts val="0"/>
              </a:spcBef>
            </a:pPr>
            <a:r>
              <a:rPr lang="en-GB" sz="1040" i="1">
                <a:ea typeface="Times New Roman" panose="02020603050405020304" pitchFamily="18" charset="0"/>
                <a:cs typeface="Segoe UI" panose="020B0502040204020203" pitchFamily="34" charset="0"/>
              </a:rPr>
              <a:t>a</a:t>
            </a:r>
            <a:r>
              <a:rPr lang="en-GB" sz="1040" i="1">
                <a:effectLst/>
                <a:ea typeface="Times New Roman" panose="02020603050405020304" pitchFamily="18" charset="0"/>
                <a:cs typeface="Segoe UI" panose="020B0502040204020203" pitchFamily="34" charset="0"/>
              </a:rPr>
              <a:t>n external cloud solution that has been reviewed / signed by the</a:t>
            </a:r>
            <a:r>
              <a:rPr lang="en-GB" sz="1040" i="1">
                <a:effectLst/>
                <a:ea typeface="Times New Roman" panose="02020603050405020304" pitchFamily="18" charset="0"/>
                <a:cs typeface="Calibri" panose="020F0502020204030204" pitchFamily="34" charset="0"/>
              </a:rPr>
              <a:t> </a:t>
            </a:r>
            <a:r>
              <a:rPr lang="en-GB" sz="1040" i="1" u="none" strike="noStrike">
                <a:effectLst/>
                <a:ea typeface="Times New Roman" panose="02020603050405020304" pitchFamily="18" charset="0"/>
                <a:cs typeface="Segoe UI" panose="020B0502040204020203" pitchFamily="34" charset="0"/>
                <a:hlinkClick r:id="rId3">
                  <a:extLst>
                    <a:ext uri="{A12FA001-AC4F-418D-AE19-62706E023703}">
                      <ahyp:hlinkClr xmlns:ahyp="http://schemas.microsoft.com/office/drawing/2018/hyperlinkcolor" val="tx"/>
                    </a:ext>
                  </a:extLst>
                </a:hlinkClick>
              </a:rPr>
              <a:t>Workload Placement Authority</a:t>
            </a:r>
            <a:r>
              <a:rPr lang="en-GB" sz="1040" i="1">
                <a:effectLst/>
                <a:ea typeface="Times New Roman" panose="02020603050405020304" pitchFamily="18" charset="0"/>
                <a:cs typeface="Segoe UI" panose="020B0502040204020203" pitchFamily="34" charset="0"/>
              </a:rPr>
              <a:t>.</a:t>
            </a:r>
            <a:endParaRPr lang="en-GB" sz="1040">
              <a:effectLst/>
              <a:ea typeface="Calibri" panose="020F0502020204030204" pitchFamily="34" charset="0"/>
              <a:cs typeface="Times New Roman" panose="02020603050405020304" pitchFamily="18" charset="0"/>
            </a:endParaRPr>
          </a:p>
          <a:p>
            <a:pPr marL="571500">
              <a:lnSpc>
                <a:spcPct val="107000"/>
              </a:lnSpc>
              <a:spcBef>
                <a:spcPts val="750"/>
              </a:spcBef>
            </a:pPr>
            <a:r>
              <a:rPr lang="en-GB" sz="1040" i="1">
                <a:effectLst/>
                <a:ea typeface="Times New Roman" panose="02020603050405020304" pitchFamily="18" charset="0"/>
                <a:cs typeface="Segoe UI" panose="020B0502040204020203" pitchFamily="34" charset="0"/>
              </a:rPr>
              <a:t>You must answer “No” to this question if your hosting environment is not aligned with the WPDT, e.g. an existing strategic service could have been used to meet your requirements but a decision has been taken to deploy a new service thus potentially increasing complexity / cost in our technology estate (i.e. having 2 services when 1 would do).</a:t>
            </a:r>
            <a:endParaRPr lang="en-GB" sz="1040">
              <a:effectLst/>
              <a:ea typeface="Calibri" panose="020F0502020204030204" pitchFamily="34" charset="0"/>
              <a:cs typeface="Times New Roman" panose="02020603050405020304" pitchFamily="18" charset="0"/>
            </a:endParaRPr>
          </a:p>
          <a:p>
            <a:pPr lvl="0">
              <a:lnSpc>
                <a:spcPct val="107000"/>
              </a:lnSpc>
              <a:spcAft>
                <a:spcPts val="800"/>
              </a:spcAft>
              <a:buSzPts val="1000"/>
              <a:tabLst>
                <a:tab pos="457200" algn="l"/>
              </a:tabLst>
            </a:pPr>
            <a:r>
              <a:rPr lang="en-GB" sz="1200" b="1">
                <a:effectLst/>
                <a:ea typeface="Times New Roman" panose="02020603050405020304" pitchFamily="18" charset="0"/>
                <a:cs typeface="Segoe UI" panose="020B0502040204020203" pitchFamily="34" charset="0"/>
              </a:rPr>
              <a:t>2) Use a known / good infrastructure configuration? - Yes</a:t>
            </a:r>
            <a:endParaRPr lang="en-GB" sz="1200">
              <a:effectLst/>
              <a:ea typeface="Calibri" panose="020F0502020204030204" pitchFamily="34" charset="0"/>
              <a:cs typeface="Times New Roman" panose="02020603050405020304" pitchFamily="18" charset="0"/>
            </a:endParaRPr>
          </a:p>
          <a:p>
            <a:pPr marL="571500">
              <a:lnSpc>
                <a:spcPct val="107000"/>
              </a:lnSpc>
              <a:spcBef>
                <a:spcPts val="0"/>
              </a:spcBef>
              <a:spcAft>
                <a:spcPts val="800"/>
              </a:spcAft>
            </a:pPr>
            <a:r>
              <a:rPr lang="en-GB" sz="1040" i="1">
                <a:effectLst/>
                <a:ea typeface="Times New Roman" panose="02020603050405020304" pitchFamily="18" charset="0"/>
                <a:cs typeface="Segoe UI" panose="020B0502040204020203" pitchFamily="34" charset="0"/>
              </a:rPr>
              <a:t>You can answer "Yes" to this question if your design is using …</a:t>
            </a:r>
            <a:endParaRPr lang="en-GB" sz="1040">
              <a:effectLst/>
              <a:ea typeface="Calibri" panose="020F0502020204030204" pitchFamily="34" charset="0"/>
              <a:cs typeface="Times New Roman" panose="02020603050405020304" pitchFamily="18" charset="0"/>
            </a:endParaRPr>
          </a:p>
          <a:p>
            <a:pPr marL="900000" lvl="3" indent="-180000">
              <a:lnSpc>
                <a:spcPct val="107000"/>
              </a:lnSpc>
              <a:spcBef>
                <a:spcPts val="0"/>
              </a:spcBef>
              <a:buFont typeface="Symbol" panose="05050102010706020507" pitchFamily="18" charset="2"/>
              <a:buChar char=""/>
            </a:pPr>
            <a:r>
              <a:rPr lang="en-GB" sz="1040" i="1" u="sng">
                <a:solidFill>
                  <a:srgbClr val="614474"/>
                </a:solidFill>
                <a:ea typeface="Times New Roman" panose="02020603050405020304" pitchFamily="18" charset="0"/>
                <a:cs typeface="Calibri" panose="020F0502020204030204" pitchFamily="34" charset="0"/>
                <a:hlinkClick r:id="rId4">
                  <a:extLst>
                    <a:ext uri="{A12FA001-AC4F-418D-AE19-62706E023703}">
                      <ahyp:hlinkClr xmlns:ahyp="http://schemas.microsoft.com/office/drawing/2018/hyperlinkcolor" val="tx"/>
                    </a:ext>
                  </a:extLst>
                </a:hlinkClick>
              </a:rPr>
              <a:t>approved </a:t>
            </a:r>
            <a:r>
              <a:rPr lang="en-GB" sz="1040" i="1" u="sng">
                <a:ea typeface="Times New Roman" panose="02020603050405020304" pitchFamily="18" charset="0"/>
                <a:cs typeface="Calibri" panose="020F0502020204030204" pitchFamily="34" charset="0"/>
                <a:hlinkClick r:id="rId4">
                  <a:extLst>
                    <a:ext uri="{A12FA001-AC4F-418D-AE19-62706E023703}">
                      <ahyp:hlinkClr xmlns:ahyp="http://schemas.microsoft.com/office/drawing/2018/hyperlinkcolor" val="tx"/>
                    </a:ext>
                  </a:extLst>
                </a:hlinkClick>
              </a:rPr>
              <a:t>/ published Realisation Pattern(s)</a:t>
            </a:r>
            <a:r>
              <a:rPr lang="en-GB" sz="1040" i="1">
                <a:ea typeface="Times New Roman" panose="02020603050405020304" pitchFamily="18" charset="0"/>
                <a:cs typeface="Calibri" panose="020F0502020204030204" pitchFamily="34" charset="0"/>
              </a:rPr>
              <a:t> without any variations</a:t>
            </a:r>
            <a:endParaRPr lang="en-GB" sz="1040">
              <a:ea typeface="Calibri" panose="020F0502020204030204" pitchFamily="34" charset="0"/>
              <a:cs typeface="Times New Roman" panose="02020603050405020304" pitchFamily="18" charset="0"/>
            </a:endParaRPr>
          </a:p>
          <a:p>
            <a:pPr marL="900000" lvl="3" indent="-180000">
              <a:lnSpc>
                <a:spcPct val="107000"/>
              </a:lnSpc>
              <a:spcBef>
                <a:spcPts val="0"/>
              </a:spcBef>
              <a:spcAft>
                <a:spcPts val="800"/>
              </a:spcAft>
              <a:buFont typeface="Symbol" panose="05050102010706020507" pitchFamily="18" charset="2"/>
              <a:buChar char=""/>
            </a:pPr>
            <a:r>
              <a:rPr lang="en-GB" sz="1040" i="1">
                <a:ea typeface="Times New Roman" panose="02020603050405020304" pitchFamily="18" charset="0"/>
                <a:cs typeface="Segoe UI" panose="020B0502040204020203" pitchFamily="34" charset="0"/>
              </a:rPr>
              <a:t>a proven / accepted configuration that has been used in designs previously (without any additional infrastructure governance review)</a:t>
            </a:r>
            <a:endParaRPr lang="en-GB" sz="1040">
              <a:ea typeface="Times New Roman" panose="02020603050405020304" pitchFamily="18" charset="0"/>
              <a:cs typeface="Times New Roman" panose="02020603050405020304" pitchFamily="18" charset="0"/>
            </a:endParaRPr>
          </a:p>
          <a:p>
            <a:pPr lvl="3" indent="0">
              <a:lnSpc>
                <a:spcPct val="107000"/>
              </a:lnSpc>
              <a:spcBef>
                <a:spcPts val="0"/>
              </a:spcBef>
              <a:spcAft>
                <a:spcPts val="800"/>
              </a:spcAft>
              <a:buNone/>
            </a:pPr>
            <a:r>
              <a:rPr lang="en-GB" sz="1040" i="1">
                <a:ea typeface="Times New Roman" panose="02020603050405020304" pitchFamily="18" charset="0"/>
                <a:cs typeface="Segoe UI" panose="020B0502040204020203" pitchFamily="34" charset="0"/>
              </a:rPr>
              <a:t>You must answer “No” to this question if your design is using …</a:t>
            </a:r>
            <a:endParaRPr lang="en-GB" sz="1040">
              <a:ea typeface="Calibri" panose="020F0502020204030204" pitchFamily="34" charset="0"/>
              <a:cs typeface="Times New Roman" panose="02020603050405020304" pitchFamily="18" charset="0"/>
            </a:endParaRPr>
          </a:p>
          <a:p>
            <a:pPr marL="900000" lvl="3" indent="-180000">
              <a:lnSpc>
                <a:spcPct val="107000"/>
              </a:lnSpc>
              <a:spcBef>
                <a:spcPts val="0"/>
              </a:spcBef>
              <a:buFont typeface="Symbol" panose="05050102010706020507" pitchFamily="18" charset="2"/>
              <a:buChar char=""/>
            </a:pPr>
            <a:r>
              <a:rPr lang="en-GB" sz="1040" i="1">
                <a:ea typeface="Times New Roman" panose="02020603050405020304" pitchFamily="18" charset="0"/>
                <a:cs typeface="Segoe UI" panose="020B0502040204020203" pitchFamily="34" charset="0"/>
              </a:rPr>
              <a:t>a variation on an approved / published Realisation Pattern(s)</a:t>
            </a:r>
            <a:endParaRPr lang="en-GB" sz="1040">
              <a:ea typeface="Calibri" panose="020F0502020204030204" pitchFamily="34" charset="0"/>
              <a:cs typeface="Times New Roman" panose="02020603050405020304" pitchFamily="18" charset="0"/>
            </a:endParaRPr>
          </a:p>
          <a:p>
            <a:pPr marL="900000" lvl="3" indent="-180000">
              <a:lnSpc>
                <a:spcPct val="107000"/>
              </a:lnSpc>
              <a:spcBef>
                <a:spcPts val="0"/>
              </a:spcBef>
              <a:buFont typeface="Symbol" panose="05050102010706020507" pitchFamily="18" charset="2"/>
              <a:buChar char=""/>
            </a:pPr>
            <a:r>
              <a:rPr lang="en-GB" sz="1040" i="1">
                <a:ea typeface="Times New Roman" panose="02020603050405020304" pitchFamily="18" charset="0"/>
                <a:cs typeface="Segoe UI" panose="020B0502040204020203" pitchFamily="34" charset="0"/>
              </a:rPr>
              <a:t>an unproven configuration, e.g. new products being used or existing products being used but in a different way</a:t>
            </a:r>
            <a:endParaRPr lang="en-GB" sz="1040">
              <a:ea typeface="Calibri" panose="020F0502020204030204" pitchFamily="34" charset="0"/>
              <a:cs typeface="Times New Roman" panose="02020603050405020304" pitchFamily="18" charset="0"/>
            </a:endParaRPr>
          </a:p>
          <a:p>
            <a:pPr marL="900000" lvl="3" indent="-180000">
              <a:lnSpc>
                <a:spcPct val="107000"/>
              </a:lnSpc>
              <a:spcBef>
                <a:spcPts val="0"/>
              </a:spcBef>
              <a:buFont typeface="Symbol" panose="05050102010706020507" pitchFamily="18" charset="2"/>
              <a:buChar char=""/>
            </a:pPr>
            <a:r>
              <a:rPr lang="en-GB" sz="1040" i="1">
                <a:ea typeface="Times New Roman" panose="02020603050405020304" pitchFamily="18" charset="0"/>
                <a:cs typeface="Segoe UI" panose="020B0502040204020203" pitchFamily="34" charset="0"/>
              </a:rPr>
              <a:t>a configuration that has only ever been deployed previously by exception / on a tactical basis, i.e. known to require infrastructure governance review on a case-by-case basis.</a:t>
            </a:r>
            <a:endParaRPr lang="en-GB" sz="1040">
              <a:ea typeface="Calibri" panose="020F0502020204030204" pitchFamily="34" charset="0"/>
              <a:cs typeface="Times New Roman" panose="02020603050405020304" pitchFamily="18" charset="0"/>
            </a:endParaRPr>
          </a:p>
          <a:p>
            <a:pPr lvl="0">
              <a:lnSpc>
                <a:spcPct val="107000"/>
              </a:lnSpc>
              <a:buSzPts val="1000"/>
              <a:tabLst>
                <a:tab pos="457200" algn="l"/>
              </a:tabLst>
            </a:pPr>
            <a:r>
              <a:rPr lang="en-GB" sz="1200" b="1">
                <a:effectLst/>
                <a:ea typeface="Times New Roman" panose="02020603050405020304" pitchFamily="18" charset="0"/>
                <a:cs typeface="Segoe UI" panose="020B0502040204020203" pitchFamily="34" charset="0"/>
              </a:rPr>
              <a:t>3) Use existing / supported infrastructure products? - Yes</a:t>
            </a:r>
            <a:endParaRPr lang="en-GB" sz="1200">
              <a:effectLst/>
              <a:ea typeface="Calibri" panose="020F0502020204030204" pitchFamily="34" charset="0"/>
              <a:cs typeface="Times New Roman" panose="02020603050405020304" pitchFamily="18" charset="0"/>
            </a:endParaRPr>
          </a:p>
          <a:p>
            <a:pPr marL="571500">
              <a:lnSpc>
                <a:spcPct val="107000"/>
              </a:lnSpc>
              <a:spcBef>
                <a:spcPts val="750"/>
              </a:spcBef>
            </a:pPr>
            <a:r>
              <a:rPr lang="en-GB" sz="1040" i="1">
                <a:effectLst/>
                <a:ea typeface="Times New Roman" panose="02020603050405020304" pitchFamily="18" charset="0"/>
                <a:cs typeface="Segoe UI" panose="020B0502040204020203" pitchFamily="34" charset="0"/>
              </a:rPr>
              <a:t>See the</a:t>
            </a:r>
            <a:r>
              <a:rPr lang="en-GB" sz="1040" i="1">
                <a:effectLst/>
                <a:ea typeface="Times New Roman" panose="02020603050405020304" pitchFamily="18" charset="0"/>
                <a:cs typeface="Calibri" panose="020F0502020204030204" pitchFamily="34" charset="0"/>
              </a:rPr>
              <a:t> </a:t>
            </a:r>
            <a:r>
              <a:rPr lang="en-GB" sz="1040" i="1" u="none" strike="noStrike">
                <a:effectLst/>
                <a:ea typeface="Times New Roman" panose="02020603050405020304" pitchFamily="18" charset="0"/>
                <a:cs typeface="Segoe UI" panose="020B0502040204020203" pitchFamily="34" charset="0"/>
                <a:hlinkClick r:id="rId5" tooltip="https://intranet.rbsres01.net/technology/technologysolutions/pages/default.aspx">
                  <a:extLst>
                    <a:ext uri="{A12FA001-AC4F-418D-AE19-62706E023703}">
                      <ahyp:hlinkClr xmlns:ahyp="http://schemas.microsoft.com/office/drawing/2018/hyperlinkcolor" val="tx"/>
                    </a:ext>
                  </a:extLst>
                </a:hlinkClick>
              </a:rPr>
              <a:t>Infrastructure Portal</a:t>
            </a:r>
            <a:r>
              <a:rPr lang="en-GB" sz="1040" i="1">
                <a:effectLst/>
                <a:ea typeface="Times New Roman" panose="02020603050405020304" pitchFamily="18" charset="0"/>
                <a:cs typeface="Calibri" panose="020F0502020204030204" pitchFamily="34" charset="0"/>
              </a:rPr>
              <a:t> </a:t>
            </a:r>
            <a:r>
              <a:rPr lang="en-GB" sz="1040" i="1">
                <a:effectLst/>
                <a:ea typeface="Times New Roman" panose="02020603050405020304" pitchFamily="18" charset="0"/>
                <a:cs typeface="Segoe UI" panose="020B0502040204020203" pitchFamily="34" charset="0"/>
              </a:rPr>
              <a:t>for a list of available products. If the products you are using are listed in the portal then you can answer </a:t>
            </a:r>
            <a:r>
              <a:rPr lang="en-GB" sz="1040" i="1">
                <a:effectLst/>
                <a:ea typeface="Times New Roman" panose="02020603050405020304" pitchFamily="18" charset="0"/>
                <a:cs typeface="RN House Sans Regular" panose="020B0504020203020204" pitchFamily="34" charset="0"/>
              </a:rPr>
              <a:t>“</a:t>
            </a:r>
            <a:r>
              <a:rPr lang="en-GB" sz="1040" i="1">
                <a:effectLst/>
                <a:ea typeface="Times New Roman" panose="02020603050405020304" pitchFamily="18" charset="0"/>
                <a:cs typeface="Segoe UI" panose="020B0502040204020203" pitchFamily="34" charset="0"/>
              </a:rPr>
              <a:t>Yes</a:t>
            </a:r>
            <a:r>
              <a:rPr lang="en-GB" sz="1040" i="1">
                <a:effectLst/>
                <a:ea typeface="Times New Roman" panose="02020603050405020304" pitchFamily="18" charset="0"/>
                <a:cs typeface="RN House Sans Regular" panose="020B0504020203020204" pitchFamily="34" charset="0"/>
              </a:rPr>
              <a:t>”</a:t>
            </a:r>
            <a:r>
              <a:rPr lang="en-GB" sz="1040" i="1">
                <a:effectLst/>
                <a:ea typeface="Times New Roman" panose="02020603050405020304" pitchFamily="18" charset="0"/>
                <a:cs typeface="Segoe UI" panose="020B0502040204020203" pitchFamily="34" charset="0"/>
              </a:rPr>
              <a:t> to this question.</a:t>
            </a:r>
            <a:endParaRPr lang="en-GB" sz="1040">
              <a:effectLst/>
              <a:ea typeface="Calibri" panose="020F0502020204030204" pitchFamily="34" charset="0"/>
              <a:cs typeface="Times New Roman" panose="02020603050405020304" pitchFamily="18" charset="0"/>
            </a:endParaRPr>
          </a:p>
          <a:p>
            <a:pPr marL="571500">
              <a:lnSpc>
                <a:spcPct val="107000"/>
              </a:lnSpc>
              <a:spcBef>
                <a:spcPts val="750"/>
              </a:spcBef>
            </a:pPr>
            <a:r>
              <a:rPr lang="en-GB" sz="1040" i="1">
                <a:effectLst/>
                <a:ea typeface="Times New Roman" panose="02020603050405020304" pitchFamily="18" charset="0"/>
                <a:cs typeface="Segoe UI" panose="020B0502040204020203" pitchFamily="34" charset="0"/>
              </a:rPr>
              <a:t>If you are using any products that are not listed in the portal, e.g. the product may be classified as legacy / exit, or the product is currently being adopted, then you must answer "No" to this question.</a:t>
            </a:r>
          </a:p>
          <a:p>
            <a:pPr marL="0" lvl="1" indent="-125">
              <a:spcBef>
                <a:spcPts val="0"/>
              </a:spcBef>
              <a:buNone/>
              <a:defRPr/>
            </a:pPr>
            <a:endParaRPr lang="en-GB" sz="1040"/>
          </a:p>
          <a:p>
            <a:pPr marL="0" lvl="1" indent="-125">
              <a:spcBef>
                <a:spcPts val="0"/>
              </a:spcBef>
              <a:buNone/>
              <a:defRPr/>
            </a:pPr>
            <a:r>
              <a:rPr lang="en-GB" sz="1040"/>
              <a:t>Additional guidance on determining the correct answers to the above questions can be viewed on </a:t>
            </a:r>
            <a:r>
              <a:rPr lang="en-GB" sz="1040">
                <a:hlinkClick r:id="rId6"/>
              </a:rPr>
              <a:t>this FAQs page</a:t>
            </a:r>
            <a:r>
              <a:rPr lang="en-GB" sz="1040"/>
              <a:t>.</a:t>
            </a:r>
          </a:p>
          <a:p>
            <a:pPr marL="0" lvl="1" indent="-125">
              <a:spcBef>
                <a:spcPts val="0"/>
              </a:spcBef>
              <a:buNone/>
              <a:defRPr/>
            </a:pPr>
            <a:endParaRPr lang="en-GB" sz="1040"/>
          </a:p>
          <a:p>
            <a:pPr marL="33338" lvl="1" indent="0">
              <a:spcBef>
                <a:spcPts val="0"/>
              </a:spcBef>
              <a:buFont typeface="Wingdings" panose="05000000000000000000" pitchFamily="2" charset="2"/>
              <a:buNone/>
              <a:defRPr/>
            </a:pPr>
            <a:r>
              <a:rPr lang="en-GB" sz="1040"/>
              <a:t>Any single “No” answer to the above questions means that this Solution Design </a:t>
            </a:r>
            <a:r>
              <a:rPr lang="en-GB" sz="1040" b="1" u="sng"/>
              <a:t>must</a:t>
            </a:r>
            <a:r>
              <a:rPr lang="en-GB" sz="1040"/>
              <a:t> be referred to the </a:t>
            </a:r>
            <a:r>
              <a:rPr lang="en-GB" sz="1040">
                <a:hlinkClick r:id="rId7"/>
              </a:rPr>
              <a:t>CTO Review Board</a:t>
            </a:r>
            <a:r>
              <a:rPr lang="en-GB" sz="1040"/>
              <a:t> because there is an issue that requires its Review and Approval. See </a:t>
            </a:r>
            <a:r>
              <a:rPr lang="en-GB" sz="1040">
                <a:hlinkClick r:id="rId8"/>
              </a:rPr>
              <a:t>Infrastructure Design Assurance and Governance Referral pages</a:t>
            </a:r>
            <a:r>
              <a:rPr lang="en-GB" sz="1040"/>
              <a:t> for more information.</a:t>
            </a:r>
          </a:p>
          <a:p>
            <a:pPr>
              <a:spcBef>
                <a:spcPts val="0"/>
              </a:spcBef>
              <a:defRPr/>
            </a:pPr>
            <a:endParaRPr lang="en-GB" sz="1200"/>
          </a:p>
          <a:p>
            <a:pPr>
              <a:spcBef>
                <a:spcPts val="0"/>
              </a:spcBef>
              <a:defRPr/>
            </a:pPr>
            <a:endParaRPr lang="en-GB" sz="1200"/>
          </a:p>
          <a:p>
            <a:pPr>
              <a:spcBef>
                <a:spcPts val="0"/>
              </a:spcBef>
              <a:defRPr/>
            </a:pPr>
            <a:r>
              <a:rPr lang="en-GB" sz="1200"/>
              <a:t> </a:t>
            </a:r>
          </a:p>
          <a:p>
            <a:pPr>
              <a:spcBef>
                <a:spcPts val="0"/>
              </a:spcBef>
              <a:defRPr/>
            </a:pPr>
            <a:endParaRPr lang="en-GB" sz="1200"/>
          </a:p>
          <a:p>
            <a:endParaRPr lang="en-GB" sz="1400"/>
          </a:p>
        </p:txBody>
      </p:sp>
      <p:sp>
        <p:nvSpPr>
          <p:cNvPr id="3" name="Slide Number Placeholder 2">
            <a:extLst>
              <a:ext uri="{FF2B5EF4-FFF2-40B4-BE49-F238E27FC236}">
                <a16:creationId xmlns:a16="http://schemas.microsoft.com/office/drawing/2014/main" id="{1C245522-516F-4F80-BE47-1A16CB41F37D}"/>
              </a:ext>
            </a:extLst>
          </p:cNvPr>
          <p:cNvSpPr>
            <a:spLocks noGrp="1"/>
          </p:cNvSpPr>
          <p:nvPr>
            <p:ph type="sldNum" sz="quarter" idx="10"/>
          </p:nvPr>
        </p:nvSpPr>
        <p:spPr/>
        <p:txBody>
          <a:bodyPr/>
          <a:lstStyle/>
          <a:p>
            <a:fld id="{08BDDC8D-36E9-467E-8CF1-750845950A7F}" type="slidenum">
              <a:rPr lang="en-GB" smtClean="0"/>
              <a:pPr/>
              <a:t>72</a:t>
            </a:fld>
            <a:endParaRPr lang="en-GB"/>
          </a:p>
        </p:txBody>
      </p:sp>
      <p:sp>
        <p:nvSpPr>
          <p:cNvPr id="4" name="Title 3">
            <a:extLst>
              <a:ext uri="{FF2B5EF4-FFF2-40B4-BE49-F238E27FC236}">
                <a16:creationId xmlns:a16="http://schemas.microsoft.com/office/drawing/2014/main" id="{09083FDA-5BC4-4CF3-9285-65737789883C}"/>
              </a:ext>
            </a:extLst>
          </p:cNvPr>
          <p:cNvSpPr>
            <a:spLocks noGrp="1"/>
          </p:cNvSpPr>
          <p:nvPr>
            <p:ph type="title"/>
          </p:nvPr>
        </p:nvSpPr>
        <p:spPr/>
        <p:txBody>
          <a:bodyPr/>
          <a:lstStyle/>
          <a:p>
            <a:r>
              <a:rPr lang="en-GB" altLang="en-US"/>
              <a:t>Appendix: CTORB Scorecard</a:t>
            </a:r>
            <a:endParaRPr lang="en-GB"/>
          </a:p>
        </p:txBody>
      </p:sp>
    </p:spTree>
    <p:extLst>
      <p:ext uri="{BB962C8B-B14F-4D97-AF65-F5344CB8AC3E}">
        <p14:creationId xmlns:p14="http://schemas.microsoft.com/office/powerpoint/2010/main" val="177939503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203C3-1068-42E0-B33E-053113C28077}"/>
              </a:ext>
            </a:extLst>
          </p:cNvPr>
          <p:cNvSpPr>
            <a:spLocks noGrp="1"/>
          </p:cNvSpPr>
          <p:nvPr>
            <p:ph sz="quarter" idx="11"/>
          </p:nvPr>
        </p:nvSpPr>
        <p:spPr>
          <a:xfrm>
            <a:off x="486000" y="940343"/>
            <a:ext cx="9720000" cy="5704996"/>
          </a:xfrm>
        </p:spPr>
        <p:txBody>
          <a:bodyPr/>
          <a:lstStyle/>
          <a:p>
            <a:r>
              <a:rPr lang="en-GB" sz="1600" b="1">
                <a:effectLst/>
              </a:rPr>
              <a:t>Completion Guidance</a:t>
            </a:r>
          </a:p>
          <a:p>
            <a:r>
              <a:rPr lang="en-GB" sz="1600">
                <a:effectLst/>
              </a:rPr>
              <a:t>Follow below reference principles and guidance for designers/architects to prepare a good </a:t>
            </a:r>
            <a:br>
              <a:rPr lang="en-GB" sz="1600">
                <a:effectLst/>
              </a:rPr>
            </a:br>
            <a:r>
              <a:rPr lang="en-GB" sz="1600">
                <a:effectLst/>
              </a:rPr>
              <a:t>design:</a:t>
            </a:r>
          </a:p>
          <a:p>
            <a:pPr marL="285750" indent="-285750">
              <a:buFont typeface="Arial" panose="020B0604020202020204" pitchFamily="34" charset="0"/>
              <a:buChar char="•"/>
            </a:pPr>
            <a:r>
              <a:rPr lang="en-GB" sz="1600">
                <a:effectLst/>
              </a:rPr>
              <a:t>One Bank Principles - </a:t>
            </a:r>
            <a:r>
              <a:rPr lang="en-GB" sz="1600" u="none" strike="noStrike">
                <a:solidFill>
                  <a:srgbClr val="0052CC"/>
                </a:solidFill>
                <a:effectLst/>
                <a:hlinkClick r:id="rId2"/>
              </a:rPr>
              <a:t>One Bank Principles</a:t>
            </a:r>
            <a:endParaRPr lang="en-GB" sz="1600">
              <a:effectLst/>
            </a:endParaRPr>
          </a:p>
          <a:p>
            <a:pPr marL="285750" indent="-285750">
              <a:buFont typeface="Arial" panose="020B0604020202020204" pitchFamily="34" charset="0"/>
              <a:buChar char="•"/>
            </a:pPr>
            <a:r>
              <a:rPr lang="en-GB" sz="1600">
                <a:effectLst/>
              </a:rPr>
              <a:t>Technology Principles - </a:t>
            </a:r>
            <a:r>
              <a:rPr lang="en-GB" sz="1600" u="none" strike="noStrike">
                <a:solidFill>
                  <a:srgbClr val="0052CC"/>
                </a:solidFill>
                <a:effectLst/>
                <a:hlinkClick r:id="rId3"/>
              </a:rPr>
              <a:t>Technology Principles</a:t>
            </a:r>
            <a:endParaRPr lang="en-GB" sz="1600">
              <a:effectLst/>
            </a:endParaRPr>
          </a:p>
          <a:p>
            <a:br>
              <a:rPr lang="en-GB" sz="1600">
                <a:effectLst/>
              </a:rPr>
            </a:br>
            <a:endParaRPr lang="en-GB" sz="1400"/>
          </a:p>
        </p:txBody>
      </p:sp>
      <p:sp>
        <p:nvSpPr>
          <p:cNvPr id="3" name="Slide Number Placeholder 2">
            <a:extLst>
              <a:ext uri="{FF2B5EF4-FFF2-40B4-BE49-F238E27FC236}">
                <a16:creationId xmlns:a16="http://schemas.microsoft.com/office/drawing/2014/main" id="{1C245522-516F-4F80-BE47-1A16CB41F37D}"/>
              </a:ext>
            </a:extLst>
          </p:cNvPr>
          <p:cNvSpPr>
            <a:spLocks noGrp="1"/>
          </p:cNvSpPr>
          <p:nvPr>
            <p:ph type="sldNum" sz="quarter" idx="10"/>
          </p:nvPr>
        </p:nvSpPr>
        <p:spPr/>
        <p:txBody>
          <a:bodyPr/>
          <a:lstStyle/>
          <a:p>
            <a:fld id="{08BDDC8D-36E9-467E-8CF1-750845950A7F}" type="slidenum">
              <a:rPr lang="en-GB" dirty="0" smtClean="0"/>
              <a:pPr/>
              <a:t>73</a:t>
            </a:fld>
            <a:endParaRPr lang="en-GB"/>
          </a:p>
        </p:txBody>
      </p:sp>
      <p:sp>
        <p:nvSpPr>
          <p:cNvPr id="4" name="Title 3">
            <a:extLst>
              <a:ext uri="{FF2B5EF4-FFF2-40B4-BE49-F238E27FC236}">
                <a16:creationId xmlns:a16="http://schemas.microsoft.com/office/drawing/2014/main" id="{09083FDA-5BC4-4CF3-9285-65737789883C}"/>
              </a:ext>
            </a:extLst>
          </p:cNvPr>
          <p:cNvSpPr>
            <a:spLocks noGrp="1"/>
          </p:cNvSpPr>
          <p:nvPr>
            <p:ph type="title"/>
          </p:nvPr>
        </p:nvSpPr>
        <p:spPr/>
        <p:txBody>
          <a:bodyPr/>
          <a:lstStyle/>
          <a:p>
            <a:r>
              <a:rPr lang="en-GB" altLang="en-US"/>
              <a:t>Appendix: </a:t>
            </a:r>
            <a:r>
              <a:rPr lang="en-GB"/>
              <a:t>Principles and Guidance for Good Designs</a:t>
            </a:r>
          </a:p>
        </p:txBody>
      </p:sp>
    </p:spTree>
    <p:extLst>
      <p:ext uri="{BB962C8B-B14F-4D97-AF65-F5344CB8AC3E}">
        <p14:creationId xmlns:p14="http://schemas.microsoft.com/office/powerpoint/2010/main" val="333549852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74</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latin typeface="RN House Sans Regular"/>
              </a:rPr>
              <a:t>Appendix: Non-Functional Requirements 1/6</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0" name="Table 9">
            <a:extLst>
              <a:ext uri="{FF2B5EF4-FFF2-40B4-BE49-F238E27FC236}">
                <a16:creationId xmlns:a16="http://schemas.microsoft.com/office/drawing/2014/main" id="{2E69117E-0D58-D76C-AFC4-C7A3B8C1EF36}"/>
              </a:ext>
            </a:extLst>
          </p:cNvPr>
          <p:cNvGraphicFramePr>
            <a:graphicFrameLocks noGrp="1"/>
          </p:cNvGraphicFramePr>
          <p:nvPr>
            <p:extLst>
              <p:ext uri="{D42A27DB-BD31-4B8C-83A1-F6EECF244321}">
                <p14:modId xmlns:p14="http://schemas.microsoft.com/office/powerpoint/2010/main" val="2948796318"/>
              </p:ext>
            </p:extLst>
          </p:nvPr>
        </p:nvGraphicFramePr>
        <p:xfrm>
          <a:off x="475262" y="1220581"/>
          <a:ext cx="9235802" cy="5412886"/>
        </p:xfrm>
        <a:graphic>
          <a:graphicData uri="http://schemas.openxmlformats.org/drawingml/2006/table">
            <a:tbl>
              <a:tblPr firstRow="1" bandRow="1">
                <a:tableStyleId>{5940675A-B579-460E-94D1-54222C63F5DA}</a:tableStyleId>
              </a:tblPr>
              <a:tblGrid>
                <a:gridCol w="4321829">
                  <a:extLst>
                    <a:ext uri="{9D8B030D-6E8A-4147-A177-3AD203B41FA5}">
                      <a16:colId xmlns:a16="http://schemas.microsoft.com/office/drawing/2014/main" val="3528512907"/>
                    </a:ext>
                  </a:extLst>
                </a:gridCol>
                <a:gridCol w="662855">
                  <a:extLst>
                    <a:ext uri="{9D8B030D-6E8A-4147-A177-3AD203B41FA5}">
                      <a16:colId xmlns:a16="http://schemas.microsoft.com/office/drawing/2014/main" val="3760946285"/>
                    </a:ext>
                  </a:extLst>
                </a:gridCol>
                <a:gridCol w="583311">
                  <a:extLst>
                    <a:ext uri="{9D8B030D-6E8A-4147-A177-3AD203B41FA5}">
                      <a16:colId xmlns:a16="http://schemas.microsoft.com/office/drawing/2014/main" val="4133194154"/>
                    </a:ext>
                  </a:extLst>
                </a:gridCol>
                <a:gridCol w="600988">
                  <a:extLst>
                    <a:ext uri="{9D8B030D-6E8A-4147-A177-3AD203B41FA5}">
                      <a16:colId xmlns:a16="http://schemas.microsoft.com/office/drawing/2014/main" val="802225520"/>
                    </a:ext>
                  </a:extLst>
                </a:gridCol>
                <a:gridCol w="3066819">
                  <a:extLst>
                    <a:ext uri="{9D8B030D-6E8A-4147-A177-3AD203B41FA5}">
                      <a16:colId xmlns:a16="http://schemas.microsoft.com/office/drawing/2014/main" val="3007519006"/>
                    </a:ext>
                  </a:extLst>
                </a:gridCol>
              </a:tblGrid>
              <a:tr h="1025070">
                <a:tc>
                  <a:txBody>
                    <a:bodyPr/>
                    <a:lstStyle/>
                    <a:p>
                      <a:pPr fontAlgn="base"/>
                      <a:r>
                        <a:rPr lang="en-GB" sz="1000" b="1">
                          <a:effectLst/>
                        </a:rPr>
                        <a:t>Thunderhead Business Requirements​</a:t>
                      </a:r>
                      <a:endParaRPr lang="en-GB" b="1">
                        <a:effectLst/>
                      </a:endParaRPr>
                    </a:p>
                  </a:txBody>
                  <a:tcPr/>
                </a:tc>
                <a:tc>
                  <a:txBody>
                    <a:bodyPr/>
                    <a:lstStyle/>
                    <a:p>
                      <a:pPr algn="ctr" fontAlgn="base"/>
                      <a:r>
                        <a:rPr lang="en-GB" sz="1000" b="1">
                          <a:effectLst/>
                        </a:rPr>
                        <a:t>MOSCOW​</a:t>
                      </a:r>
                      <a:endParaRPr lang="en-GB" b="1">
                        <a:effectLst/>
                      </a:endParaRPr>
                    </a:p>
                  </a:txBody>
                  <a:tcPr/>
                </a:tc>
                <a:tc>
                  <a:txBody>
                    <a:bodyPr/>
                    <a:lstStyle/>
                    <a:p>
                      <a:pPr algn="ctr" fontAlgn="base"/>
                      <a:r>
                        <a:rPr lang="en-GB" sz="900" b="1">
                          <a:effectLst/>
                        </a:rPr>
                        <a:t>REQVERSION​</a:t>
                      </a:r>
                      <a:endParaRPr lang="en-GB" b="1">
                        <a:effectLst/>
                      </a:endParaRPr>
                    </a:p>
                  </a:txBody>
                  <a:tcPr/>
                </a:tc>
                <a:tc>
                  <a:txBody>
                    <a:bodyPr/>
                    <a:lstStyle/>
                    <a:p>
                      <a:pPr algn="ctr" fontAlgn="base"/>
                      <a:r>
                        <a:rPr lang="en-GB" sz="900" b="1">
                          <a:effectLst/>
                        </a:rPr>
                        <a:t>COVERED INPROPOSEDSOLUTION​</a:t>
                      </a:r>
                      <a:endParaRPr lang="en-GB" b="1">
                        <a:effectLst/>
                      </a:endParaRPr>
                    </a:p>
                  </a:txBody>
                  <a:tcPr/>
                </a:tc>
                <a:tc>
                  <a:txBody>
                    <a:bodyPr/>
                    <a:lstStyle/>
                    <a:p>
                      <a:pPr fontAlgn="base"/>
                      <a:r>
                        <a:rPr lang="en-GB" sz="900" b="1">
                          <a:effectLst/>
                        </a:rPr>
                        <a:t>Comments​</a:t>
                      </a:r>
                      <a:endParaRPr lang="en-GB" b="1">
                        <a:effectLst/>
                      </a:endParaRPr>
                    </a:p>
                  </a:txBody>
                  <a:tcPr/>
                </a:tc>
                <a:extLst>
                  <a:ext uri="{0D108BD9-81ED-4DB2-BD59-A6C34878D82A}">
                    <a16:rowId xmlns:a16="http://schemas.microsoft.com/office/drawing/2014/main" val="3398910390"/>
                  </a:ext>
                </a:extLst>
              </a:tr>
              <a:tr h="633133">
                <a:tc>
                  <a:txBody>
                    <a:bodyPr/>
                    <a:lstStyle/>
                    <a:p>
                      <a:pPr fontAlgn="base"/>
                      <a:r>
                        <a:rPr lang="en-US" sz="900">
                          <a:effectLst/>
                        </a:rPr>
                        <a:t>Ability to add Bank forms and other inserts into letters for example physical leaflets, Business Reply Envelopes (BREs) - added as enclosure or using document script.​</a:t>
                      </a:r>
                      <a:br>
                        <a:rPr lang="en-US" sz="900">
                          <a:effectLst/>
                        </a:rPr>
                      </a:br>
                      <a:r>
                        <a:rPr lang="en-US" sz="900">
                          <a:effectLst/>
                        </a:rPr>
                        <a:t>BREs relevant to sending team to be enclosed with letters​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As currently BRE relevant info is driven through team maintenance under letters application. Same can be provisioned through light-weight component and MP + Sefas solution​</a:t>
                      </a:r>
                      <a:endParaRPr lang="en-US">
                        <a:effectLst/>
                      </a:endParaRPr>
                    </a:p>
                  </a:txBody>
                  <a:tcPr/>
                </a:tc>
                <a:extLst>
                  <a:ext uri="{0D108BD9-81ED-4DB2-BD59-A6C34878D82A}">
                    <a16:rowId xmlns:a16="http://schemas.microsoft.com/office/drawing/2014/main" val="2392915605"/>
                  </a:ext>
                </a:extLst>
              </a:tr>
              <a:tr h="361789">
                <a:tc>
                  <a:txBody>
                    <a:bodyPr/>
                    <a:lstStyle/>
                    <a:p>
                      <a:pPr fontAlgn="base"/>
                      <a:r>
                        <a:rPr lang="en-US" sz="900">
                          <a:effectLst/>
                        </a:rPr>
                        <a:t>Ability to create and update enclosures within tool​</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386309375"/>
                  </a:ext>
                </a:extLst>
              </a:tr>
              <a:tr h="618057">
                <a:tc>
                  <a:txBody>
                    <a:bodyPr/>
                    <a:lstStyle/>
                    <a:p>
                      <a:pPr fontAlgn="base"/>
                      <a:r>
                        <a:rPr lang="en-US" sz="900">
                          <a:effectLst/>
                        </a:rPr>
                        <a:t>Ability for central print and local print - local for exceptions (for example returning cherished documents) and contingency at Williams Lea​</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Local Prints/Proofs of interactive communications can be printed and to be archived. Proof can be before approval of communication for central print, hence, to be archived​</a:t>
                      </a:r>
                      <a:endParaRPr lang="en-US">
                        <a:effectLst/>
                      </a:endParaRPr>
                    </a:p>
                  </a:txBody>
                  <a:tcPr/>
                </a:tc>
                <a:extLst>
                  <a:ext uri="{0D108BD9-81ED-4DB2-BD59-A6C34878D82A}">
                    <a16:rowId xmlns:a16="http://schemas.microsoft.com/office/drawing/2014/main" val="900168170"/>
                  </a:ext>
                </a:extLst>
              </a:tr>
              <a:tr h="889399">
                <a:tc>
                  <a:txBody>
                    <a:bodyPr/>
                    <a:lstStyle/>
                    <a:p>
                      <a:pPr fontAlgn="base"/>
                      <a:r>
                        <a:rPr lang="en-US" sz="900">
                          <a:effectLst/>
                        </a:rPr>
                        <a:t>Ability to view and save down the PDF version of a letter once finalized and committed to print - both local and central print (also generates auditable trail)​</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Local Print and Central print both to be archived. When cancel/pull happens we need to pull from archive as well. Local or Proof PDF will be available through MP for certain period (for example 7 days). CES events would be logged for audit apart from MP/product logging.​</a:t>
                      </a:r>
                      <a:endParaRPr lang="en-US">
                        <a:effectLst/>
                      </a:endParaRPr>
                    </a:p>
                  </a:txBody>
                  <a:tcPr/>
                </a:tc>
                <a:extLst>
                  <a:ext uri="{0D108BD9-81ED-4DB2-BD59-A6C34878D82A}">
                    <a16:rowId xmlns:a16="http://schemas.microsoft.com/office/drawing/2014/main" val="3624489920"/>
                  </a:ext>
                </a:extLst>
              </a:tr>
              <a:tr h="497459">
                <a:tc>
                  <a:txBody>
                    <a:bodyPr/>
                    <a:lstStyle/>
                    <a:p>
                      <a:pPr fontAlgn="base"/>
                      <a:r>
                        <a:rPr lang="en-US" sz="900">
                          <a:effectLst/>
                        </a:rPr>
                        <a:t>Ability to add "Draft" watermark where applicable ​</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N​</a:t>
                      </a:r>
                      <a:endParaRPr lang="en-GB">
                        <a:effectLst/>
                      </a:endParaRPr>
                    </a:p>
                  </a:txBody>
                  <a:tcPr/>
                </a:tc>
                <a:tc>
                  <a:txBody>
                    <a:bodyPr/>
                    <a:lstStyle/>
                    <a:p>
                      <a:pPr fontAlgn="base"/>
                      <a:r>
                        <a:rPr lang="en-US" sz="900">
                          <a:effectLst/>
                        </a:rPr>
                        <a:t>Draft' in preview stage or pre-proof would not be possible as the preview would be HTML glass experience on Interactive screens.​</a:t>
                      </a:r>
                      <a:endParaRPr lang="en-US">
                        <a:effectLst/>
                      </a:endParaRPr>
                    </a:p>
                  </a:txBody>
                  <a:tcPr/>
                </a:tc>
                <a:extLst>
                  <a:ext uri="{0D108BD9-81ED-4DB2-BD59-A6C34878D82A}">
                    <a16:rowId xmlns:a16="http://schemas.microsoft.com/office/drawing/2014/main" val="2234039054"/>
                  </a:ext>
                </a:extLst>
              </a:tr>
              <a:tr h="633133">
                <a:tc>
                  <a:txBody>
                    <a:bodyPr/>
                    <a:lstStyle/>
                    <a:p>
                      <a:pPr fontAlgn="base"/>
                      <a:r>
                        <a:rPr lang="en-US" sz="900">
                          <a:effectLst/>
                        </a:rPr>
                        <a:t>Option for variety of postal class options:​</a:t>
                      </a:r>
                      <a:br>
                        <a:rPr lang="en-US" sz="900">
                          <a:effectLst/>
                        </a:rPr>
                      </a:br>
                      <a:r>
                        <a:rPr lang="en-US" sz="900">
                          <a:effectLst/>
                        </a:rPr>
                        <a:t>down stream access (3 -5 days print - post &amp; delivery to customer)​</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Assumption is that its based-on print jobs SLA. Post composition configuration for print jobs will be based on business rules , and print job SLA. Bank to supply more Info on current jobs and setup​</a:t>
                      </a:r>
                      <a:endParaRPr lang="en-US">
                        <a:effectLst/>
                      </a:endParaRPr>
                    </a:p>
                  </a:txBody>
                  <a:tcPr/>
                </a:tc>
                <a:extLst>
                  <a:ext uri="{0D108BD9-81ED-4DB2-BD59-A6C34878D82A}">
                    <a16:rowId xmlns:a16="http://schemas.microsoft.com/office/drawing/2014/main" val="3387890889"/>
                  </a:ext>
                </a:extLst>
              </a:tr>
              <a:tr h="361789">
                <a:tc>
                  <a:txBody>
                    <a:bodyPr/>
                    <a:lstStyle/>
                    <a:p>
                      <a:pPr fontAlgn="base"/>
                      <a:r>
                        <a:rPr lang="en-US" sz="900">
                          <a:effectLst/>
                        </a:rPr>
                        <a:t>Ability  to send letters to UK and overseas addresses​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SAME​</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947714332"/>
                  </a:ext>
                </a:extLst>
              </a:tr>
              <a:tr h="361789">
                <a:tc>
                  <a:txBody>
                    <a:bodyPr/>
                    <a:lstStyle/>
                    <a:p>
                      <a:pPr fontAlgn="base"/>
                      <a:r>
                        <a:rPr lang="en-US" sz="900">
                          <a:effectLst/>
                        </a:rPr>
                        <a:t>Ability to send letters to all NatWest Group brands (including legacy brands) and the ability to add future brands easily​</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SAME​</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394981107"/>
                  </a:ext>
                </a:extLst>
              </a:tr>
            </a:tbl>
          </a:graphicData>
        </a:graphic>
      </p:graphicFrame>
    </p:spTree>
    <p:extLst>
      <p:ext uri="{BB962C8B-B14F-4D97-AF65-F5344CB8AC3E}">
        <p14:creationId xmlns:p14="http://schemas.microsoft.com/office/powerpoint/2010/main" val="6581540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75</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latin typeface="RN House Sans Regular"/>
              </a:rPr>
              <a:t>Appendix: Non-Functional Requirements 2/6</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BD11C55E-C21F-B2BF-2297-AA763C91501C}"/>
              </a:ext>
            </a:extLst>
          </p:cNvPr>
          <p:cNvGraphicFramePr>
            <a:graphicFrameLocks noGrp="1"/>
          </p:cNvGraphicFramePr>
          <p:nvPr>
            <p:extLst>
              <p:ext uri="{D42A27DB-BD31-4B8C-83A1-F6EECF244321}">
                <p14:modId xmlns:p14="http://schemas.microsoft.com/office/powerpoint/2010/main" val="3076731666"/>
              </p:ext>
            </p:extLst>
          </p:nvPr>
        </p:nvGraphicFramePr>
        <p:xfrm>
          <a:off x="385710" y="1181957"/>
          <a:ext cx="8868930" cy="5625003"/>
        </p:xfrm>
        <a:graphic>
          <a:graphicData uri="http://schemas.openxmlformats.org/drawingml/2006/table">
            <a:tbl>
              <a:tblPr firstRow="1" bandRow="1">
                <a:tableStyleId>{5940675A-B579-460E-94D1-54222C63F5DA}</a:tableStyleId>
              </a:tblPr>
              <a:tblGrid>
                <a:gridCol w="4150152">
                  <a:extLst>
                    <a:ext uri="{9D8B030D-6E8A-4147-A177-3AD203B41FA5}">
                      <a16:colId xmlns:a16="http://schemas.microsoft.com/office/drawing/2014/main" val="1469164313"/>
                    </a:ext>
                  </a:extLst>
                </a:gridCol>
                <a:gridCol w="636525">
                  <a:extLst>
                    <a:ext uri="{9D8B030D-6E8A-4147-A177-3AD203B41FA5}">
                      <a16:colId xmlns:a16="http://schemas.microsoft.com/office/drawing/2014/main" val="2708552640"/>
                    </a:ext>
                  </a:extLst>
                </a:gridCol>
                <a:gridCol w="560142">
                  <a:extLst>
                    <a:ext uri="{9D8B030D-6E8A-4147-A177-3AD203B41FA5}">
                      <a16:colId xmlns:a16="http://schemas.microsoft.com/office/drawing/2014/main" val="2155155684"/>
                    </a:ext>
                  </a:extLst>
                </a:gridCol>
                <a:gridCol w="577116">
                  <a:extLst>
                    <a:ext uri="{9D8B030D-6E8A-4147-A177-3AD203B41FA5}">
                      <a16:colId xmlns:a16="http://schemas.microsoft.com/office/drawing/2014/main" val="3589632613"/>
                    </a:ext>
                  </a:extLst>
                </a:gridCol>
                <a:gridCol w="2944995">
                  <a:extLst>
                    <a:ext uri="{9D8B030D-6E8A-4147-A177-3AD203B41FA5}">
                      <a16:colId xmlns:a16="http://schemas.microsoft.com/office/drawing/2014/main" val="2294442738"/>
                    </a:ext>
                  </a:extLst>
                </a:gridCol>
              </a:tblGrid>
              <a:tr h="748290">
                <a:tc>
                  <a:txBody>
                    <a:bodyPr/>
                    <a:lstStyle/>
                    <a:p>
                      <a:pPr fontAlgn="base"/>
                      <a:r>
                        <a:rPr lang="en-US" sz="900">
                          <a:effectLst/>
                        </a:rPr>
                        <a:t>Compliance with banks internal records management policy see RMIA assessment for guidance​</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Espire understanding is that Bank strategic archive/retrieval would be provided to integrate to store the communication. Profiles will be setup by Bank ECM team, and rest all info to be supplied by metadata along with document​</a:t>
                      </a:r>
                      <a:endParaRPr lang="en-US">
                        <a:effectLst/>
                      </a:endParaRPr>
                    </a:p>
                  </a:txBody>
                  <a:tcPr/>
                </a:tc>
                <a:extLst>
                  <a:ext uri="{0D108BD9-81ED-4DB2-BD59-A6C34878D82A}">
                    <a16:rowId xmlns:a16="http://schemas.microsoft.com/office/drawing/2014/main" val="3701942858"/>
                  </a:ext>
                </a:extLst>
              </a:tr>
              <a:tr h="1408545">
                <a:tc>
                  <a:txBody>
                    <a:bodyPr/>
                    <a:lstStyle/>
                    <a:p>
                      <a:pPr fontAlgn="base"/>
                      <a:r>
                        <a:rPr lang="en-US" sz="900">
                          <a:effectLst/>
                        </a:rPr>
                        <a:t>Documents (templates, enclosures, imaged forms, shared content) to be version controlled with ability to view previous versions of all templates, enclosures, imaged forms and shared content for up to 10 years​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In TOBE solution, fragments of templates (messages, rules, groups),images, shared content would be version controlled. Version History is preserved indefinitely. Threshold based retention is also a future consideration to enable clients to configure their retention period.​</a:t>
                      </a:r>
                      <a:br>
                        <a:rPr lang="en-US" sz="900">
                          <a:effectLst/>
                        </a:rPr>
                      </a:br>
                      <a:r>
                        <a:rPr lang="en-US" sz="900">
                          <a:effectLst/>
                        </a:rPr>
                        <a:t>​</a:t>
                      </a:r>
                      <a:br>
                        <a:rPr lang="en-US" sz="900">
                          <a:effectLst/>
                        </a:rPr>
                      </a:br>
                      <a:r>
                        <a:rPr lang="en-US" sz="900">
                          <a:effectLst/>
                        </a:rPr>
                        <a:t>As discussed in clarification call on 06/04, to view previous 10 years communications, ECM inbuilt product view capability will be used​</a:t>
                      </a:r>
                      <a:endParaRPr lang="en-US">
                        <a:effectLst/>
                      </a:endParaRPr>
                    </a:p>
                  </a:txBody>
                  <a:tcPr/>
                </a:tc>
                <a:extLst>
                  <a:ext uri="{0D108BD9-81ED-4DB2-BD59-A6C34878D82A}">
                    <a16:rowId xmlns:a16="http://schemas.microsoft.com/office/drawing/2014/main" val="2812936973"/>
                  </a:ext>
                </a:extLst>
              </a:tr>
              <a:tr h="352136">
                <a:tc>
                  <a:txBody>
                    <a:bodyPr/>
                    <a:lstStyle/>
                    <a:p>
                      <a:pPr fontAlgn="base"/>
                      <a:r>
                        <a:rPr lang="en-US" sz="900">
                          <a:effectLst/>
                        </a:rPr>
                        <a:t>Print file format (AFP Advanced Function Presentation for Williams Lea, PDF portable document format for local or alternative) ​</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SAME​</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677340469"/>
                  </a:ext>
                </a:extLst>
              </a:tr>
              <a:tr h="616238">
                <a:tc>
                  <a:txBody>
                    <a:bodyPr/>
                    <a:lstStyle/>
                    <a:p>
                      <a:pPr fontAlgn="base"/>
                      <a:r>
                        <a:rPr lang="en-US" sz="900">
                          <a:effectLst/>
                        </a:rPr>
                        <a:t>Ability to use bank fonts to meeting brand guidelines &amp; Royal Mail requirement for customer mailing name and address section. Must apply to both PDF and AFP so must be capable of using different font types as needed. Output from different render formats must be identical.​</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Print file will be identical to PDF except print markings​</a:t>
                      </a:r>
                      <a:endParaRPr lang="en-US">
                        <a:effectLst/>
                      </a:endParaRPr>
                    </a:p>
                  </a:txBody>
                  <a:tcPr/>
                </a:tc>
                <a:extLst>
                  <a:ext uri="{0D108BD9-81ED-4DB2-BD59-A6C34878D82A}">
                    <a16:rowId xmlns:a16="http://schemas.microsoft.com/office/drawing/2014/main" val="1248937726"/>
                  </a:ext>
                </a:extLst>
              </a:tr>
              <a:tr h="484187">
                <a:tc>
                  <a:txBody>
                    <a:bodyPr/>
                    <a:lstStyle/>
                    <a:p>
                      <a:pPr fontAlgn="base"/>
                      <a:r>
                        <a:rPr lang="en-US" sz="900">
                          <a:effectLst/>
                        </a:rPr>
                        <a:t>The platform must provide an interview or webform so the user can manually enter variable data they have gathered from other resources (or use existing Letter Application)​</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SAME​</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dirty="0" err="1">
                          <a:effectLst/>
                        </a:rPr>
                        <a:t>Messagepoint</a:t>
                      </a:r>
                      <a:r>
                        <a:rPr lang="en-US" sz="900" dirty="0">
                          <a:effectLst/>
                        </a:rPr>
                        <a:t> and Light Weight component to capture the interview information (to drive bank-based process)​</a:t>
                      </a:r>
                      <a:endParaRPr lang="en-US" dirty="0">
                        <a:effectLst/>
                      </a:endParaRPr>
                    </a:p>
                  </a:txBody>
                  <a:tcPr/>
                </a:tc>
                <a:extLst>
                  <a:ext uri="{0D108BD9-81ED-4DB2-BD59-A6C34878D82A}">
                    <a16:rowId xmlns:a16="http://schemas.microsoft.com/office/drawing/2014/main" val="3129703746"/>
                  </a:ext>
                </a:extLst>
              </a:tr>
              <a:tr h="352136">
                <a:tc>
                  <a:txBody>
                    <a:bodyPr/>
                    <a:lstStyle/>
                    <a:p>
                      <a:pPr fontAlgn="base"/>
                      <a:r>
                        <a:rPr lang="en-US" sz="900">
                          <a:effectLst/>
                        </a:rPr>
                        <a:t>User base of approx. 5,000 users over multi location with concurrent users​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SAME​</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Assumed 38 to 50 Concurrent orders totaling to 6K daily​</a:t>
                      </a:r>
                      <a:endParaRPr lang="en-US">
                        <a:effectLst/>
                      </a:endParaRPr>
                    </a:p>
                  </a:txBody>
                  <a:tcPr/>
                </a:tc>
                <a:extLst>
                  <a:ext uri="{0D108BD9-81ED-4DB2-BD59-A6C34878D82A}">
                    <a16:rowId xmlns:a16="http://schemas.microsoft.com/office/drawing/2014/main" val="2034407658"/>
                  </a:ext>
                </a:extLst>
              </a:tr>
              <a:tr h="1144443">
                <a:tc>
                  <a:txBody>
                    <a:bodyPr/>
                    <a:lstStyle/>
                    <a:p>
                      <a:pPr fontAlgn="base"/>
                      <a:r>
                        <a:rPr lang="en-US" sz="900">
                          <a:effectLst/>
                        </a:rPr>
                        <a:t>SLA support and maintenance with third party – currently Technology must bring system up within 4 hours ​</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SAME​</a:t>
                      </a:r>
                      <a:endParaRPr lang="en-GB">
                        <a:effectLst/>
                      </a:endParaRPr>
                    </a:p>
                  </a:txBody>
                  <a:tcPr/>
                </a:tc>
                <a:tc>
                  <a:txBody>
                    <a:bodyPr/>
                    <a:lstStyle/>
                    <a:p>
                      <a:pPr algn="ctr" fontAlgn="base"/>
                      <a:r>
                        <a:rPr lang="en-GB" sz="900">
                          <a:effectLst/>
                        </a:rPr>
                        <a:t>PARTIAL​</a:t>
                      </a:r>
                      <a:endParaRPr lang="en-GB">
                        <a:effectLst/>
                      </a:endParaRPr>
                    </a:p>
                  </a:txBody>
                  <a:tcPr/>
                </a:tc>
                <a:tc>
                  <a:txBody>
                    <a:bodyPr/>
                    <a:lstStyle/>
                    <a:p>
                      <a:pPr fontAlgn="base"/>
                      <a:r>
                        <a:rPr lang="en-US" sz="900" dirty="0">
                          <a:effectLst/>
                        </a:rPr>
                        <a:t>As discussed in calls, it will be tier 3 application ​</a:t>
                      </a:r>
                      <a:br>
                        <a:rPr lang="en-US" sz="900" dirty="0">
                          <a:effectLst/>
                        </a:rPr>
                      </a:br>
                      <a:r>
                        <a:rPr lang="en-US" sz="900" dirty="0">
                          <a:effectLst/>
                        </a:rPr>
                        <a:t>On-premise components would follow bank DR/BCP Infra level policy​</a:t>
                      </a:r>
                      <a:br>
                        <a:rPr lang="en-US" sz="900" dirty="0">
                          <a:effectLst/>
                        </a:rPr>
                      </a:br>
                      <a:r>
                        <a:rPr lang="en-US" sz="900" dirty="0">
                          <a:effectLst/>
                        </a:rPr>
                        <a:t>SaaS Components -MESSAGEPOINT.COM - RTO / RPO – 24 hours, BACKUPS – daily between primary and secondary, TEST BCP Annually done by MP and shares report (confirmed with product team)​</a:t>
                      </a:r>
                      <a:endParaRPr lang="en-US" dirty="0">
                        <a:effectLst/>
                      </a:endParaRPr>
                    </a:p>
                  </a:txBody>
                  <a:tcPr/>
                </a:tc>
                <a:extLst>
                  <a:ext uri="{0D108BD9-81ED-4DB2-BD59-A6C34878D82A}">
                    <a16:rowId xmlns:a16="http://schemas.microsoft.com/office/drawing/2014/main" val="2242128922"/>
                  </a:ext>
                </a:extLst>
              </a:tr>
              <a:tr h="352136">
                <a:tc>
                  <a:txBody>
                    <a:bodyPr/>
                    <a:lstStyle/>
                    <a:p>
                      <a:pPr fontAlgn="base"/>
                      <a:r>
                        <a:rPr lang="en-US" sz="900">
                          <a:effectLst/>
                        </a:rPr>
                        <a:t>Restrictive access for template creation/update (only specific people to create/maintain)​</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896940003"/>
                  </a:ext>
                </a:extLst>
              </a:tr>
            </a:tbl>
          </a:graphicData>
        </a:graphic>
      </p:graphicFrame>
    </p:spTree>
    <p:extLst>
      <p:ext uri="{BB962C8B-B14F-4D97-AF65-F5344CB8AC3E}">
        <p14:creationId xmlns:p14="http://schemas.microsoft.com/office/powerpoint/2010/main" val="220808241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76</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latin typeface="RN House Sans Regular"/>
              </a:rPr>
              <a:t>Appendix: Non-Functional Requirements 3/6</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56B873F7-F249-A105-0413-51501901F604}"/>
              </a:ext>
            </a:extLst>
          </p:cNvPr>
          <p:cNvGraphicFramePr>
            <a:graphicFrameLocks noGrp="1"/>
          </p:cNvGraphicFramePr>
          <p:nvPr>
            <p:extLst>
              <p:ext uri="{D42A27DB-BD31-4B8C-83A1-F6EECF244321}">
                <p14:modId xmlns:p14="http://schemas.microsoft.com/office/powerpoint/2010/main" val="4255445745"/>
              </p:ext>
            </p:extLst>
          </p:nvPr>
        </p:nvGraphicFramePr>
        <p:xfrm>
          <a:off x="369887" y="923216"/>
          <a:ext cx="8757274" cy="6131424"/>
        </p:xfrm>
        <a:graphic>
          <a:graphicData uri="http://schemas.openxmlformats.org/drawingml/2006/table">
            <a:tbl>
              <a:tblPr firstRow="1" bandRow="1">
                <a:tableStyleId>{5940675A-B579-460E-94D1-54222C63F5DA}</a:tableStyleId>
              </a:tblPr>
              <a:tblGrid>
                <a:gridCol w="4097902">
                  <a:extLst>
                    <a:ext uri="{9D8B030D-6E8A-4147-A177-3AD203B41FA5}">
                      <a16:colId xmlns:a16="http://schemas.microsoft.com/office/drawing/2014/main" val="1387006876"/>
                    </a:ext>
                  </a:extLst>
                </a:gridCol>
                <a:gridCol w="628512">
                  <a:extLst>
                    <a:ext uri="{9D8B030D-6E8A-4147-A177-3AD203B41FA5}">
                      <a16:colId xmlns:a16="http://schemas.microsoft.com/office/drawing/2014/main" val="2240914569"/>
                    </a:ext>
                  </a:extLst>
                </a:gridCol>
                <a:gridCol w="553091">
                  <a:extLst>
                    <a:ext uri="{9D8B030D-6E8A-4147-A177-3AD203B41FA5}">
                      <a16:colId xmlns:a16="http://schemas.microsoft.com/office/drawing/2014/main" val="1411836638"/>
                    </a:ext>
                  </a:extLst>
                </a:gridCol>
                <a:gridCol w="569851">
                  <a:extLst>
                    <a:ext uri="{9D8B030D-6E8A-4147-A177-3AD203B41FA5}">
                      <a16:colId xmlns:a16="http://schemas.microsoft.com/office/drawing/2014/main" val="3860704270"/>
                    </a:ext>
                  </a:extLst>
                </a:gridCol>
                <a:gridCol w="2907918">
                  <a:extLst>
                    <a:ext uri="{9D8B030D-6E8A-4147-A177-3AD203B41FA5}">
                      <a16:colId xmlns:a16="http://schemas.microsoft.com/office/drawing/2014/main" val="2487884188"/>
                    </a:ext>
                  </a:extLst>
                </a:gridCol>
              </a:tblGrid>
              <a:tr h="379955">
                <a:tc>
                  <a:txBody>
                    <a:bodyPr/>
                    <a:lstStyle/>
                    <a:p>
                      <a:pPr lvl="0">
                        <a:buNone/>
                      </a:pPr>
                      <a:r>
                        <a:rPr lang="en-US" sz="900" b="0" i="0" u="none" strike="noStrike" noProof="0">
                          <a:effectLst/>
                          <a:latin typeface="Arial"/>
                        </a:rPr>
                        <a:t>Ability to apply digitized signatures to letters based on team selection </a:t>
                      </a:r>
                      <a:endParaRPr lang="en-US"/>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r>
                        <a:rPr lang="en-GB" sz="900" b="0" i="0" u="none" strike="noStrike" noProof="0">
                          <a:effectLst/>
                          <a:latin typeface="Arial"/>
                        </a:rPr>
                        <a:t>Every member has unique ID. Signature, BRE, phone numbers using LW component </a:t>
                      </a:r>
                      <a:endParaRPr lang="en-GB">
                        <a:effectLst/>
                      </a:endParaRPr>
                    </a:p>
                  </a:txBody>
                  <a:tcPr/>
                </a:tc>
                <a:extLst>
                  <a:ext uri="{0D108BD9-81ED-4DB2-BD59-A6C34878D82A}">
                    <a16:rowId xmlns:a16="http://schemas.microsoft.com/office/drawing/2014/main" val="1973950804"/>
                  </a:ext>
                </a:extLst>
              </a:tr>
              <a:tr h="1978945">
                <a:tc>
                  <a:txBody>
                    <a:bodyPr/>
                    <a:lstStyle/>
                    <a:p>
                      <a:pPr fontAlgn="base"/>
                      <a:r>
                        <a:rPr lang="en-US" sz="900">
                          <a:effectLst/>
                        </a:rPr>
                        <a:t>Functionality similar to current Thunderhead set up. For example:​</a:t>
                      </a:r>
                      <a:br>
                        <a:rPr lang="en-US" sz="900">
                          <a:effectLst/>
                        </a:rPr>
                      </a:br>
                      <a:r>
                        <a:rPr lang="en-US" sz="900">
                          <a:effectLst/>
                        </a:rPr>
                        <a:t>customizable input fields​</a:t>
                      </a:r>
                      <a:br>
                        <a:rPr lang="en-US" sz="900">
                          <a:effectLst/>
                        </a:rPr>
                      </a:br>
                      <a:r>
                        <a:rPr lang="en-US" sz="900">
                          <a:effectLst/>
                        </a:rPr>
                        <a:t>date picker/selection​</a:t>
                      </a:r>
                      <a:br>
                        <a:rPr lang="en-US" sz="900">
                          <a:effectLst/>
                        </a:rPr>
                      </a:br>
                      <a:r>
                        <a:rPr lang="en-US" sz="900">
                          <a:effectLst/>
                        </a:rPr>
                        <a:t>shared content​</a:t>
                      </a:r>
                      <a:br>
                        <a:rPr lang="en-US" sz="900">
                          <a:effectLst/>
                        </a:rPr>
                      </a:br>
                      <a:r>
                        <a:rPr lang="en-US" sz="900">
                          <a:effectLst/>
                        </a:rPr>
                        <a:t>Booleans​</a:t>
                      </a:r>
                      <a:br>
                        <a:rPr lang="en-US" sz="900">
                          <a:effectLst/>
                        </a:rPr>
                      </a:br>
                      <a:r>
                        <a:rPr lang="en-US" sz="900">
                          <a:effectLst/>
                        </a:rPr>
                        <a:t>enumerated lists​</a:t>
                      </a:r>
                      <a:br>
                        <a:rPr lang="en-US" sz="900">
                          <a:effectLst/>
                        </a:rPr>
                      </a:br>
                      <a:r>
                        <a:rPr lang="en-US" sz="900">
                          <a:effectLst/>
                        </a:rPr>
                        <a:t>for each loop (repeating loop)​</a:t>
                      </a:r>
                      <a:br>
                        <a:rPr lang="en-US" sz="900">
                          <a:effectLst/>
                        </a:rPr>
                      </a:br>
                      <a:r>
                        <a:rPr lang="en-US" sz="900">
                          <a:effectLst/>
                        </a:rPr>
                        <a:t>In line logic​</a:t>
                      </a:r>
                      <a:br>
                        <a:rPr lang="en-US" sz="900">
                          <a:effectLst/>
                        </a:rPr>
                      </a:br>
                      <a:r>
                        <a:rPr lang="en-US" sz="900">
                          <a:effectLst/>
                        </a:rPr>
                        <a:t>derived objects​</a:t>
                      </a:r>
                      <a:br>
                        <a:rPr lang="en-US" sz="900">
                          <a:effectLst/>
                        </a:rPr>
                      </a:br>
                      <a:r>
                        <a:rPr lang="en-US" sz="900">
                          <a:effectLst/>
                        </a:rPr>
                        <a:t>'When' and 'If' rule logic ​</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PARTIAL​</a:t>
                      </a:r>
                      <a:endParaRPr lang="en-GB">
                        <a:effectLst/>
                      </a:endParaRPr>
                    </a:p>
                  </a:txBody>
                  <a:tcPr/>
                </a:tc>
                <a:tc>
                  <a:txBody>
                    <a:bodyPr/>
                    <a:lstStyle/>
                    <a:p>
                      <a:pPr fontAlgn="base"/>
                      <a:r>
                        <a:rPr lang="en-US" sz="900">
                          <a:effectLst/>
                        </a:rPr>
                        <a:t>Below Possible​</a:t>
                      </a:r>
                      <a:br>
                        <a:rPr lang="en-US" sz="900">
                          <a:effectLst/>
                        </a:rPr>
                      </a:br>
                      <a:r>
                        <a:rPr lang="en-US" sz="900">
                          <a:effectLst/>
                        </a:rPr>
                        <a:t>customizable input fields​</a:t>
                      </a:r>
                      <a:br>
                        <a:rPr lang="en-US" sz="900">
                          <a:effectLst/>
                        </a:rPr>
                      </a:br>
                      <a:r>
                        <a:rPr lang="en-US" sz="900">
                          <a:effectLst/>
                        </a:rPr>
                        <a:t>date picker/selection​</a:t>
                      </a:r>
                      <a:br>
                        <a:rPr lang="en-US" sz="900">
                          <a:effectLst/>
                        </a:rPr>
                      </a:br>
                      <a:r>
                        <a:rPr lang="en-US" sz="900">
                          <a:effectLst/>
                        </a:rPr>
                        <a:t>shared content​</a:t>
                      </a:r>
                      <a:br>
                        <a:rPr lang="en-US" sz="900">
                          <a:effectLst/>
                        </a:rPr>
                      </a:br>
                      <a:r>
                        <a:rPr lang="en-US" sz="900">
                          <a:effectLst/>
                        </a:rPr>
                        <a:t>Booleans​</a:t>
                      </a:r>
                      <a:br>
                        <a:rPr lang="en-US" sz="900">
                          <a:effectLst/>
                        </a:rPr>
                      </a:br>
                      <a:r>
                        <a:rPr lang="en-US" sz="900">
                          <a:effectLst/>
                        </a:rPr>
                        <a:t>enumerated lists​</a:t>
                      </a:r>
                      <a:br>
                        <a:rPr lang="en-US" sz="900">
                          <a:effectLst/>
                        </a:rPr>
                      </a:br>
                      <a:r>
                        <a:rPr lang="en-US" sz="900">
                          <a:effectLst/>
                        </a:rPr>
                        <a:t>derived objects​</a:t>
                      </a:r>
                      <a:br>
                        <a:rPr lang="en-US" sz="900">
                          <a:effectLst/>
                        </a:rPr>
                      </a:br>
                      <a:r>
                        <a:rPr lang="en-US" sz="900">
                          <a:effectLst/>
                        </a:rPr>
                        <a:t>'When' and 'If' rule logic [ can drive content / paragraphs / images ]​</a:t>
                      </a:r>
                      <a:br>
                        <a:rPr lang="en-US" sz="900">
                          <a:effectLst/>
                        </a:rPr>
                      </a:br>
                      <a:r>
                        <a:rPr lang="en-US" sz="900">
                          <a:effectLst/>
                        </a:rPr>
                        <a:t>alternate approach to be decided while implementation for below ones:​</a:t>
                      </a:r>
                      <a:br>
                        <a:rPr lang="en-US" sz="900">
                          <a:effectLst/>
                        </a:rPr>
                      </a:br>
                      <a:r>
                        <a:rPr lang="en-US" sz="900">
                          <a:effectLst/>
                        </a:rPr>
                        <a:t>for each loop​</a:t>
                      </a:r>
                      <a:br>
                        <a:rPr lang="en-US" sz="900">
                          <a:effectLst/>
                        </a:rPr>
                      </a:br>
                      <a:r>
                        <a:rPr lang="en-US" sz="900">
                          <a:effectLst/>
                        </a:rPr>
                        <a:t>In line logic​</a:t>
                      </a:r>
                      <a:endParaRPr lang="en-US">
                        <a:effectLst/>
                      </a:endParaRPr>
                    </a:p>
                  </a:txBody>
                  <a:tcPr/>
                </a:tc>
                <a:extLst>
                  <a:ext uri="{0D108BD9-81ED-4DB2-BD59-A6C34878D82A}">
                    <a16:rowId xmlns:a16="http://schemas.microsoft.com/office/drawing/2014/main" val="2263267126"/>
                  </a:ext>
                </a:extLst>
              </a:tr>
              <a:tr h="522439">
                <a:tc>
                  <a:txBody>
                    <a:bodyPr/>
                    <a:lstStyle/>
                    <a:p>
                      <a:pPr fontAlgn="base"/>
                      <a:r>
                        <a:rPr lang="en-US" sz="900">
                          <a:effectLst/>
                        </a:rPr>
                        <a:t>Ability to be able to create tables within the letter templates that could contain either hard coded information or customizable input fields. Option is needed to add additional rows to the table which would be based on for each loop (repeating loop)​</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MP supports tables and tables based on transactional data​</a:t>
                      </a:r>
                      <a:endParaRPr lang="en-US">
                        <a:effectLst/>
                      </a:endParaRPr>
                    </a:p>
                  </a:txBody>
                  <a:tcPr/>
                </a:tc>
                <a:extLst>
                  <a:ext uri="{0D108BD9-81ED-4DB2-BD59-A6C34878D82A}">
                    <a16:rowId xmlns:a16="http://schemas.microsoft.com/office/drawing/2014/main" val="1026986260"/>
                  </a:ext>
                </a:extLst>
              </a:tr>
              <a:tr h="379955">
                <a:tc>
                  <a:txBody>
                    <a:bodyPr/>
                    <a:lstStyle/>
                    <a:p>
                      <a:pPr fontAlgn="base"/>
                      <a:r>
                        <a:rPr lang="en-US" sz="900">
                          <a:effectLst/>
                        </a:rPr>
                        <a:t>Ability to create multiple enclosures of a similar type using a repeating loop. For example, where the customer requires a certificate of interest for each account held​</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PARTIAL​</a:t>
                      </a:r>
                      <a:endParaRPr lang="en-GB">
                        <a:effectLst/>
                      </a:endParaRPr>
                    </a:p>
                  </a:txBody>
                  <a:tcPr/>
                </a:tc>
                <a:tc>
                  <a:txBody>
                    <a:bodyPr/>
                    <a:lstStyle/>
                    <a:p>
                      <a:pPr fontAlgn="base"/>
                      <a:r>
                        <a:rPr lang="en-US" sz="900">
                          <a:effectLst/>
                        </a:rPr>
                        <a:t>As discussed, alternate approaches 'for each' to be explored while implementation ​</a:t>
                      </a:r>
                      <a:endParaRPr lang="en-US">
                        <a:effectLst/>
                      </a:endParaRPr>
                    </a:p>
                  </a:txBody>
                  <a:tcPr/>
                </a:tc>
                <a:extLst>
                  <a:ext uri="{0D108BD9-81ED-4DB2-BD59-A6C34878D82A}">
                    <a16:rowId xmlns:a16="http://schemas.microsoft.com/office/drawing/2014/main" val="1091369233"/>
                  </a:ext>
                </a:extLst>
              </a:tr>
              <a:tr h="379955">
                <a:tc>
                  <a:txBody>
                    <a:bodyPr/>
                    <a:lstStyle/>
                    <a:p>
                      <a:pPr fontAlgn="base"/>
                      <a:r>
                        <a:rPr lang="en-US" sz="900">
                          <a:effectLst/>
                        </a:rPr>
                        <a:t>Ability to have multi-branded letter templates with built in embedded branded logic variables ​</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SAME​</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1275979125"/>
                  </a:ext>
                </a:extLst>
              </a:tr>
              <a:tr h="949890">
                <a:tc>
                  <a:txBody>
                    <a:bodyPr/>
                    <a:lstStyle/>
                    <a:p>
                      <a:pPr fontAlgn="base"/>
                      <a:r>
                        <a:rPr lang="en-US" sz="900">
                          <a:effectLst/>
                        </a:rPr>
                        <a:t>Graphical objects (for example all logos and other resources) to be kept in sync with banks central location for resources and templates with the ability to get updated automatically when the source resource value changes.​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dirty="0" err="1">
                          <a:effectLst/>
                        </a:rPr>
                        <a:t>Messagepoint</a:t>
                      </a:r>
                      <a:r>
                        <a:rPr lang="en-US" sz="900" dirty="0">
                          <a:effectLst/>
                        </a:rPr>
                        <a:t> has a DAM integration method that allows static content and images to be synchronized with the </a:t>
                      </a:r>
                      <a:r>
                        <a:rPr lang="en-US" sz="900" dirty="0" err="1">
                          <a:effectLst/>
                        </a:rPr>
                        <a:t>Messagepoint</a:t>
                      </a:r>
                      <a:r>
                        <a:rPr lang="en-US" sz="900" dirty="0">
                          <a:effectLst/>
                        </a:rPr>
                        <a:t> repository while still allowing business users to control how and where those assets are used (targeting). Updates through this integration is manual through the CMS Sync process​</a:t>
                      </a:r>
                      <a:endParaRPr lang="en-US" dirty="0">
                        <a:effectLst/>
                      </a:endParaRPr>
                    </a:p>
                  </a:txBody>
                  <a:tcPr/>
                </a:tc>
                <a:extLst>
                  <a:ext uri="{0D108BD9-81ED-4DB2-BD59-A6C34878D82A}">
                    <a16:rowId xmlns:a16="http://schemas.microsoft.com/office/drawing/2014/main" val="2097612192"/>
                  </a:ext>
                </a:extLst>
              </a:tr>
              <a:tr h="664922">
                <a:tc>
                  <a:txBody>
                    <a:bodyPr/>
                    <a:lstStyle/>
                    <a:p>
                      <a:pPr fontAlgn="base"/>
                      <a:r>
                        <a:rPr lang="en-US" sz="900">
                          <a:effectLst/>
                        </a:rPr>
                        <a:t>Ability to cancel letters by user/manager – currently have until 7pm each day to cancel before letters are batched up.​</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Sefas Producer can support to pull communication from queue. ​</a:t>
                      </a:r>
                      <a:br>
                        <a:rPr lang="en-US" sz="900">
                          <a:effectLst/>
                        </a:rPr>
                      </a:br>
                      <a:r>
                        <a:rPr lang="en-US" sz="900">
                          <a:effectLst/>
                        </a:rPr>
                        <a:t>Light weight component to allow cancelling the communication in queue along with deleting from archive​</a:t>
                      </a:r>
                      <a:endParaRPr lang="en-US">
                        <a:effectLst/>
                      </a:endParaRPr>
                    </a:p>
                  </a:txBody>
                  <a:tcPr/>
                </a:tc>
                <a:extLst>
                  <a:ext uri="{0D108BD9-81ED-4DB2-BD59-A6C34878D82A}">
                    <a16:rowId xmlns:a16="http://schemas.microsoft.com/office/drawing/2014/main" val="1068403030"/>
                  </a:ext>
                </a:extLst>
              </a:tr>
              <a:tr h="522439">
                <a:tc>
                  <a:txBody>
                    <a:bodyPr/>
                    <a:lstStyle/>
                    <a:p>
                      <a:pPr fontAlgn="base"/>
                      <a:r>
                        <a:rPr lang="en-US" sz="900">
                          <a:effectLst/>
                        </a:rPr>
                        <a:t>Ability to run searches on content - search by resource type/suite/keywords​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Search can be done at global level for name and type of object. IFMARCIE is enabling the search function is enabled across content​</a:t>
                      </a:r>
                      <a:endParaRPr lang="en-US">
                        <a:effectLst/>
                      </a:endParaRPr>
                    </a:p>
                  </a:txBody>
                  <a:tcPr/>
                </a:tc>
                <a:extLst>
                  <a:ext uri="{0D108BD9-81ED-4DB2-BD59-A6C34878D82A}">
                    <a16:rowId xmlns:a16="http://schemas.microsoft.com/office/drawing/2014/main" val="288025310"/>
                  </a:ext>
                </a:extLst>
              </a:tr>
            </a:tbl>
          </a:graphicData>
        </a:graphic>
      </p:graphicFrame>
    </p:spTree>
    <p:extLst>
      <p:ext uri="{BB962C8B-B14F-4D97-AF65-F5344CB8AC3E}">
        <p14:creationId xmlns:p14="http://schemas.microsoft.com/office/powerpoint/2010/main" val="116893098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77</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latin typeface="RN House Sans Regular"/>
              </a:rPr>
              <a:t>Appendix: Non-Functional Requirements 4/6</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9B390813-6A08-124B-609B-C98D089919E0}"/>
              </a:ext>
            </a:extLst>
          </p:cNvPr>
          <p:cNvGraphicFramePr>
            <a:graphicFrameLocks noGrp="1"/>
          </p:cNvGraphicFramePr>
          <p:nvPr>
            <p:extLst>
              <p:ext uri="{D42A27DB-BD31-4B8C-83A1-F6EECF244321}">
                <p14:modId xmlns:p14="http://schemas.microsoft.com/office/powerpoint/2010/main" val="3404576857"/>
              </p:ext>
            </p:extLst>
          </p:nvPr>
        </p:nvGraphicFramePr>
        <p:xfrm>
          <a:off x="369887" y="900271"/>
          <a:ext cx="8852981" cy="6039684"/>
        </p:xfrm>
        <a:graphic>
          <a:graphicData uri="http://schemas.openxmlformats.org/drawingml/2006/table">
            <a:tbl>
              <a:tblPr firstRow="1" bandRow="1">
                <a:tableStyleId>{5940675A-B579-460E-94D1-54222C63F5DA}</a:tableStyleId>
              </a:tblPr>
              <a:tblGrid>
                <a:gridCol w="4142688">
                  <a:extLst>
                    <a:ext uri="{9D8B030D-6E8A-4147-A177-3AD203B41FA5}">
                      <a16:colId xmlns:a16="http://schemas.microsoft.com/office/drawing/2014/main" val="1520644279"/>
                    </a:ext>
                  </a:extLst>
                </a:gridCol>
                <a:gridCol w="635381">
                  <a:extLst>
                    <a:ext uri="{9D8B030D-6E8A-4147-A177-3AD203B41FA5}">
                      <a16:colId xmlns:a16="http://schemas.microsoft.com/office/drawing/2014/main" val="1934351660"/>
                    </a:ext>
                  </a:extLst>
                </a:gridCol>
                <a:gridCol w="559135">
                  <a:extLst>
                    <a:ext uri="{9D8B030D-6E8A-4147-A177-3AD203B41FA5}">
                      <a16:colId xmlns:a16="http://schemas.microsoft.com/office/drawing/2014/main" val="1389525108"/>
                    </a:ext>
                  </a:extLst>
                </a:gridCol>
                <a:gridCol w="576079">
                  <a:extLst>
                    <a:ext uri="{9D8B030D-6E8A-4147-A177-3AD203B41FA5}">
                      <a16:colId xmlns:a16="http://schemas.microsoft.com/office/drawing/2014/main" val="236157350"/>
                    </a:ext>
                  </a:extLst>
                </a:gridCol>
                <a:gridCol w="2939698">
                  <a:extLst>
                    <a:ext uri="{9D8B030D-6E8A-4147-A177-3AD203B41FA5}">
                      <a16:colId xmlns:a16="http://schemas.microsoft.com/office/drawing/2014/main" val="3810877611"/>
                    </a:ext>
                  </a:extLst>
                </a:gridCol>
              </a:tblGrid>
              <a:tr h="2675794">
                <a:tc>
                  <a:txBody>
                    <a:bodyPr/>
                    <a:lstStyle/>
                    <a:p>
                      <a:pPr fontAlgn="base"/>
                      <a:r>
                        <a:rPr lang="en-US" sz="900">
                          <a:effectLst/>
                        </a:rPr>
                        <a:t>Ability to run reports:​</a:t>
                      </a:r>
                      <a:br>
                        <a:rPr lang="en-US" sz="900">
                          <a:effectLst/>
                        </a:rPr>
                      </a:br>
                      <a:r>
                        <a:rPr lang="en-US" sz="900">
                          <a:effectLst/>
                        </a:rPr>
                        <a:t>1. full list of templates/enclosures/imaged forms/shared content names/resource ID​</a:t>
                      </a:r>
                      <a:br>
                        <a:rPr lang="en-US" sz="900">
                          <a:effectLst/>
                        </a:rPr>
                      </a:br>
                      <a:r>
                        <a:rPr lang="en-US" sz="900">
                          <a:effectLst/>
                        </a:rPr>
                        <a:t>2. previous versions of each resource​</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PARTIAL​</a:t>
                      </a:r>
                      <a:endParaRPr lang="en-GB">
                        <a:effectLst/>
                      </a:endParaRPr>
                    </a:p>
                  </a:txBody>
                  <a:tcPr/>
                </a:tc>
                <a:tc>
                  <a:txBody>
                    <a:bodyPr/>
                    <a:lstStyle/>
                    <a:p>
                      <a:pPr fontAlgn="base"/>
                      <a:r>
                        <a:rPr lang="en-US" sz="900" dirty="0" err="1">
                          <a:effectLst/>
                        </a:rPr>
                        <a:t>Messagepoint</a:t>
                      </a:r>
                      <a:r>
                        <a:rPr lang="en-US" sz="900" dirty="0">
                          <a:effectLst/>
                        </a:rPr>
                        <a:t> provides the following reports:​</a:t>
                      </a:r>
                      <a:br>
                        <a:rPr lang="en-US" sz="900" dirty="0">
                          <a:effectLst/>
                        </a:rPr>
                      </a:br>
                      <a:r>
                        <a:rPr lang="en-US" sz="900" dirty="0">
                          <a:effectLst/>
                        </a:rPr>
                        <a:t>1- Audit log (i.e., Audit reports through the system audit can report on user access, failed logon attempts, etc.)​</a:t>
                      </a:r>
                      <a:br>
                        <a:rPr lang="en-US" sz="900" dirty="0">
                          <a:effectLst/>
                        </a:rPr>
                      </a:br>
                      <a:r>
                        <a:rPr lang="en-US" sz="900" dirty="0">
                          <a:effectLst/>
                        </a:rPr>
                        <a:t>2- The Touchpoint Delivery Report combines reporting data from the </a:t>
                      </a:r>
                      <a:r>
                        <a:rPr lang="en-US" sz="900" dirty="0" err="1">
                          <a:effectLst/>
                        </a:rPr>
                        <a:t>Messagepoint</a:t>
                      </a:r>
                      <a:r>
                        <a:rPr lang="en-US" sz="900" dirty="0">
                          <a:effectLst/>
                        </a:rPr>
                        <a:t> Decisioning Engine with composition reporting to provide a complete tracking report of which recipients qualified and received what content.​</a:t>
                      </a:r>
                      <a:br>
                        <a:rPr lang="en-US" sz="900" dirty="0">
                          <a:effectLst/>
                        </a:rPr>
                      </a:br>
                      <a:r>
                        <a:rPr lang="en-US" sz="900" dirty="0">
                          <a:effectLst/>
                        </a:rPr>
                        <a:t>3- Touchpoint Message report (messages, content and previous states of the messages)​</a:t>
                      </a:r>
                      <a:br>
                        <a:rPr lang="en-US" sz="900" dirty="0">
                          <a:effectLst/>
                        </a:rPr>
                      </a:br>
                      <a:r>
                        <a:rPr lang="en-US" sz="900" dirty="0">
                          <a:effectLst/>
                        </a:rPr>
                        <a:t>4- Content versioning (history) is maintained within the system. At anytime, you can select specific content and view prior versions of that content over time. You can even revert to prior content by selecting a prior version and creating a working copy based on that version. ​</a:t>
                      </a:r>
                      <a:br>
                        <a:rPr lang="en-US" sz="900" dirty="0">
                          <a:effectLst/>
                        </a:rPr>
                      </a:br>
                      <a:r>
                        <a:rPr lang="en-US" sz="900" dirty="0">
                          <a:effectLst/>
                        </a:rPr>
                        <a:t>5- Throughout </a:t>
                      </a:r>
                      <a:r>
                        <a:rPr lang="en-US" sz="900" dirty="0" err="1">
                          <a:effectLst/>
                        </a:rPr>
                        <a:t>Messagepoint</a:t>
                      </a:r>
                      <a:r>
                        <a:rPr lang="en-US" sz="900" dirty="0">
                          <a:effectLst/>
                        </a:rPr>
                        <a:t>, "where used" functionality provides reports on where objects are being uses. Examples include where variables are being used, Smart Text, images etc.​</a:t>
                      </a:r>
                      <a:endParaRPr lang="en-US" dirty="0">
                        <a:effectLst/>
                      </a:endParaRPr>
                    </a:p>
                  </a:txBody>
                  <a:tcPr/>
                </a:tc>
                <a:extLst>
                  <a:ext uri="{0D108BD9-81ED-4DB2-BD59-A6C34878D82A}">
                    <a16:rowId xmlns:a16="http://schemas.microsoft.com/office/drawing/2014/main" val="949306581"/>
                  </a:ext>
                </a:extLst>
              </a:tr>
              <a:tr h="379995">
                <a:tc>
                  <a:txBody>
                    <a:bodyPr/>
                    <a:lstStyle/>
                    <a:p>
                      <a:pPr fontAlgn="base"/>
                      <a:r>
                        <a:rPr lang="en-US" sz="900">
                          <a:effectLst/>
                        </a:rPr>
                        <a:t>Ability to create letter with an option to email to customer as required​</a:t>
                      </a:r>
                      <a:endParaRPr lang="en-US">
                        <a:effectLst/>
                      </a:endParaRPr>
                    </a:p>
                  </a:txBody>
                  <a:tcPr/>
                </a:tc>
                <a:tc>
                  <a:txBody>
                    <a:bodyPr/>
                    <a:lstStyle/>
                    <a:p>
                      <a:pPr algn="ctr" fontAlgn="base"/>
                      <a:r>
                        <a:rPr lang="en-GB" sz="900">
                          <a:effectLst/>
                        </a:rPr>
                        <a:t>Out of scope​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err="1">
                          <a:effectLst/>
                        </a:rPr>
                        <a:t>na</a:t>
                      </a:r>
                      <a:r>
                        <a:rPr lang="en-GB" sz="900">
                          <a:effectLst/>
                        </a:rPr>
                        <a:t>​</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2334400981"/>
                  </a:ext>
                </a:extLst>
              </a:tr>
              <a:tr h="522492">
                <a:tc>
                  <a:txBody>
                    <a:bodyPr/>
                    <a:lstStyle/>
                    <a:p>
                      <a:pPr fontAlgn="base"/>
                      <a:r>
                        <a:rPr lang="en-US" sz="900">
                          <a:effectLst/>
                        </a:rPr>
                        <a:t>Audit log to be available for generated letters detailing user's name, time letter generated by user, date of issue, letter name (including copy of letter via archive solution)​</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Events will be logged in CES to trace down​</a:t>
                      </a:r>
                      <a:endParaRPr lang="en-US">
                        <a:effectLst/>
                      </a:endParaRPr>
                    </a:p>
                  </a:txBody>
                  <a:tcPr/>
                </a:tc>
                <a:extLst>
                  <a:ext uri="{0D108BD9-81ED-4DB2-BD59-A6C34878D82A}">
                    <a16:rowId xmlns:a16="http://schemas.microsoft.com/office/drawing/2014/main" val="162148816"/>
                  </a:ext>
                </a:extLst>
              </a:tr>
              <a:tr h="379995">
                <a:tc>
                  <a:txBody>
                    <a:bodyPr/>
                    <a:lstStyle/>
                    <a:p>
                      <a:pPr fontAlgn="base"/>
                      <a:r>
                        <a:rPr lang="en-US" sz="900">
                          <a:effectLst/>
                        </a:rPr>
                        <a:t>Ability of approving the letters before sending to customer e.g., quality check before submitting for print​</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2594946123"/>
                  </a:ext>
                </a:extLst>
              </a:tr>
              <a:tr h="379995">
                <a:tc>
                  <a:txBody>
                    <a:bodyPr/>
                    <a:lstStyle/>
                    <a:p>
                      <a:pPr fontAlgn="base"/>
                      <a:r>
                        <a:rPr lang="en-US" sz="900">
                          <a:effectLst/>
                        </a:rPr>
                        <a:t>New APIs to business systems e.g., FCE (Financial Crime Exits) and Bereavement tools​</a:t>
                      </a:r>
                      <a:endParaRPr lang="en-US">
                        <a:effectLst/>
                      </a:endParaRPr>
                    </a:p>
                  </a:txBody>
                  <a:tcPr/>
                </a:tc>
                <a:tc>
                  <a:txBody>
                    <a:bodyPr/>
                    <a:lstStyle/>
                    <a:p>
                      <a:pPr algn="ctr" fontAlgn="base"/>
                      <a:r>
                        <a:rPr lang="en-GB" sz="900">
                          <a:effectLst/>
                        </a:rPr>
                        <a:t>Out of scope​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NA​</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2970454235"/>
                  </a:ext>
                </a:extLst>
              </a:tr>
              <a:tr h="522492">
                <a:tc>
                  <a:txBody>
                    <a:bodyPr/>
                    <a:lstStyle/>
                    <a:p>
                      <a:pPr fontAlgn="base"/>
                      <a:r>
                        <a:rPr lang="en-US" sz="900">
                          <a:effectLst/>
                        </a:rPr>
                        <a:t>Ability to hold copies of previous customer letters to store against account/CIN details which can be viewed by authorized staff - must not have draft watermark​</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As now ECM setup in scope with support from Bank's ECM team, metadata holing account/CIN details would be stored along with document​</a:t>
                      </a:r>
                      <a:endParaRPr lang="en-US">
                        <a:effectLst/>
                      </a:endParaRPr>
                    </a:p>
                  </a:txBody>
                  <a:tcPr/>
                </a:tc>
                <a:extLst>
                  <a:ext uri="{0D108BD9-81ED-4DB2-BD59-A6C34878D82A}">
                    <a16:rowId xmlns:a16="http://schemas.microsoft.com/office/drawing/2014/main" val="3622878206"/>
                  </a:ext>
                </a:extLst>
              </a:tr>
              <a:tr h="379995">
                <a:tc>
                  <a:txBody>
                    <a:bodyPr/>
                    <a:lstStyle/>
                    <a:p>
                      <a:pPr fontAlgn="base"/>
                      <a:r>
                        <a:rPr lang="en-US" sz="900">
                          <a:effectLst/>
                        </a:rPr>
                        <a:t>Customer specific letters report driven by account details that would detail letter names, who has sent the letter and when​</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Monthly excel report detailing the communications been triggered. Same to Requirement 44 in this list​</a:t>
                      </a:r>
                      <a:endParaRPr lang="en-US">
                        <a:effectLst/>
                      </a:endParaRPr>
                    </a:p>
                  </a:txBody>
                  <a:tcPr/>
                </a:tc>
                <a:extLst>
                  <a:ext uri="{0D108BD9-81ED-4DB2-BD59-A6C34878D82A}">
                    <a16:rowId xmlns:a16="http://schemas.microsoft.com/office/drawing/2014/main" val="4099056406"/>
                  </a:ext>
                </a:extLst>
              </a:tr>
              <a:tr h="379995">
                <a:tc>
                  <a:txBody>
                    <a:bodyPr/>
                    <a:lstStyle/>
                    <a:p>
                      <a:pPr fontAlgn="base"/>
                      <a:r>
                        <a:rPr lang="en-US" sz="900">
                          <a:effectLst/>
                        </a:rPr>
                        <a:t>Auto feed for population of sender details and any associated phone numbers,  signatures as per current interface with Team Maintenance information​</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Every member has unique ID. Signature, BRE, phone numbers using LW component​</a:t>
                      </a:r>
                      <a:endParaRPr lang="en-US">
                        <a:effectLst/>
                      </a:endParaRPr>
                    </a:p>
                  </a:txBody>
                  <a:tcPr/>
                </a:tc>
                <a:extLst>
                  <a:ext uri="{0D108BD9-81ED-4DB2-BD59-A6C34878D82A}">
                    <a16:rowId xmlns:a16="http://schemas.microsoft.com/office/drawing/2014/main" val="2103087684"/>
                  </a:ext>
                </a:extLst>
              </a:tr>
            </a:tbl>
          </a:graphicData>
        </a:graphic>
      </p:graphicFrame>
    </p:spTree>
    <p:extLst>
      <p:ext uri="{BB962C8B-B14F-4D97-AF65-F5344CB8AC3E}">
        <p14:creationId xmlns:p14="http://schemas.microsoft.com/office/powerpoint/2010/main" val="238504314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78</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latin typeface="RN House Sans Regular"/>
              </a:rPr>
              <a:t>Appendix: Non-Functional Requirements 5/6</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7" name="Table 6">
            <a:extLst>
              <a:ext uri="{FF2B5EF4-FFF2-40B4-BE49-F238E27FC236}">
                <a16:creationId xmlns:a16="http://schemas.microsoft.com/office/drawing/2014/main" id="{10A0DE83-D49D-D477-C0EC-B104100D7005}"/>
              </a:ext>
            </a:extLst>
          </p:cNvPr>
          <p:cNvGraphicFramePr>
            <a:graphicFrameLocks noGrp="1"/>
          </p:cNvGraphicFramePr>
          <p:nvPr>
            <p:extLst>
              <p:ext uri="{D42A27DB-BD31-4B8C-83A1-F6EECF244321}">
                <p14:modId xmlns:p14="http://schemas.microsoft.com/office/powerpoint/2010/main" val="3301069613"/>
              </p:ext>
            </p:extLst>
          </p:nvPr>
        </p:nvGraphicFramePr>
        <p:xfrm>
          <a:off x="369887" y="1014571"/>
          <a:ext cx="8773225" cy="5971247"/>
        </p:xfrm>
        <a:graphic>
          <a:graphicData uri="http://schemas.openxmlformats.org/drawingml/2006/table">
            <a:tbl>
              <a:tblPr firstRow="1" bandRow="1">
                <a:tableStyleId>{5940675A-B579-460E-94D1-54222C63F5DA}</a:tableStyleId>
              </a:tblPr>
              <a:tblGrid>
                <a:gridCol w="4105366">
                  <a:extLst>
                    <a:ext uri="{9D8B030D-6E8A-4147-A177-3AD203B41FA5}">
                      <a16:colId xmlns:a16="http://schemas.microsoft.com/office/drawing/2014/main" val="2211502099"/>
                    </a:ext>
                  </a:extLst>
                </a:gridCol>
                <a:gridCol w="629657">
                  <a:extLst>
                    <a:ext uri="{9D8B030D-6E8A-4147-A177-3AD203B41FA5}">
                      <a16:colId xmlns:a16="http://schemas.microsoft.com/office/drawing/2014/main" val="2492332012"/>
                    </a:ext>
                  </a:extLst>
                </a:gridCol>
                <a:gridCol w="554098">
                  <a:extLst>
                    <a:ext uri="{9D8B030D-6E8A-4147-A177-3AD203B41FA5}">
                      <a16:colId xmlns:a16="http://schemas.microsoft.com/office/drawing/2014/main" val="4121518095"/>
                    </a:ext>
                  </a:extLst>
                </a:gridCol>
                <a:gridCol w="570889">
                  <a:extLst>
                    <a:ext uri="{9D8B030D-6E8A-4147-A177-3AD203B41FA5}">
                      <a16:colId xmlns:a16="http://schemas.microsoft.com/office/drawing/2014/main" val="2124890170"/>
                    </a:ext>
                  </a:extLst>
                </a:gridCol>
                <a:gridCol w="2913215">
                  <a:extLst>
                    <a:ext uri="{9D8B030D-6E8A-4147-A177-3AD203B41FA5}">
                      <a16:colId xmlns:a16="http://schemas.microsoft.com/office/drawing/2014/main" val="3370794995"/>
                    </a:ext>
                  </a:extLst>
                </a:gridCol>
              </a:tblGrid>
              <a:tr h="724296">
                <a:tc>
                  <a:txBody>
                    <a:bodyPr/>
                    <a:lstStyle/>
                    <a:p>
                      <a:pPr fontAlgn="base"/>
                      <a:r>
                        <a:rPr lang="en-US" sz="900">
                          <a:effectLst/>
                        </a:rPr>
                        <a:t>New System should be able to handle automation for example mail merge/bulk mailing​</a:t>
                      </a:r>
                      <a:endParaRPr lang="en-US">
                        <a:effectLst/>
                      </a:endParaRPr>
                    </a:p>
                  </a:txBody>
                  <a:tcPr/>
                </a:tc>
                <a:tc>
                  <a:txBody>
                    <a:bodyPr/>
                    <a:lstStyle/>
                    <a:p>
                      <a:pPr algn="ctr" fontAlgn="base"/>
                      <a:r>
                        <a:rPr lang="en-GB" sz="900">
                          <a:effectLst/>
                        </a:rPr>
                        <a:t>Out of scope​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NA​</a:t>
                      </a:r>
                      <a:endParaRPr lang="en-GB">
                        <a:effectLst/>
                      </a:endParaRPr>
                    </a:p>
                  </a:txBody>
                  <a:tcPr/>
                </a:tc>
                <a:tc>
                  <a:txBody>
                    <a:bodyPr/>
                    <a:lstStyle/>
                    <a:p>
                      <a:pPr fontAlgn="base"/>
                      <a:r>
                        <a:rPr lang="en-US" sz="900">
                          <a:effectLst/>
                        </a:rPr>
                        <a:t>Column D updated from BLANK to Y.​</a:t>
                      </a:r>
                      <a:br>
                        <a:rPr lang="en-US" sz="900">
                          <a:effectLst/>
                        </a:rPr>
                      </a:br>
                      <a:r>
                        <a:rPr lang="en-US" sz="900">
                          <a:effectLst/>
                        </a:rPr>
                        <a:t>Column E updated from BLANK to N.​</a:t>
                      </a:r>
                      <a:br>
                        <a:rPr lang="en-US" sz="900">
                          <a:effectLst/>
                        </a:rPr>
                      </a:br>
                      <a:r>
                        <a:rPr lang="en-US" sz="900">
                          <a:effectLst/>
                        </a:rPr>
                        <a:t>It is agreed that this requirement will be OUT OF SCOPE for Thunderhead Migration -Espire Scope.​</a:t>
                      </a:r>
                      <a:endParaRPr lang="en-US">
                        <a:effectLst/>
                      </a:endParaRPr>
                    </a:p>
                  </a:txBody>
                  <a:tcPr/>
                </a:tc>
                <a:extLst>
                  <a:ext uri="{0D108BD9-81ED-4DB2-BD59-A6C34878D82A}">
                    <a16:rowId xmlns:a16="http://schemas.microsoft.com/office/drawing/2014/main" val="1303815886"/>
                  </a:ext>
                </a:extLst>
              </a:tr>
              <a:tr h="724296">
                <a:tc>
                  <a:txBody>
                    <a:bodyPr/>
                    <a:lstStyle/>
                    <a:p>
                      <a:pPr fontAlgn="base"/>
                      <a:r>
                        <a:rPr lang="en-US" sz="900">
                          <a:effectLst/>
                        </a:rPr>
                        <a:t>Ability to use Secure Inbox to send confidential letters via electronic inbox - At a minimum the design should support putting communication into SI​</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Design to be scalable and enhanced in future to have this as feature. Development will be OUT OF SCOPE for Thunderhead Migration-Espire scope of work.​</a:t>
                      </a:r>
                      <a:br>
                        <a:rPr lang="en-US" sz="900">
                          <a:effectLst/>
                        </a:rPr>
                      </a:br>
                      <a:r>
                        <a:rPr lang="en-US" sz="900">
                          <a:effectLst/>
                        </a:rPr>
                        <a:t>​</a:t>
                      </a:r>
                      <a:endParaRPr lang="en-US">
                        <a:effectLst/>
                      </a:endParaRPr>
                    </a:p>
                  </a:txBody>
                  <a:tcPr/>
                </a:tc>
                <a:extLst>
                  <a:ext uri="{0D108BD9-81ED-4DB2-BD59-A6C34878D82A}">
                    <a16:rowId xmlns:a16="http://schemas.microsoft.com/office/drawing/2014/main" val="394082855"/>
                  </a:ext>
                </a:extLst>
              </a:tr>
              <a:tr h="569090">
                <a:tc>
                  <a:txBody>
                    <a:bodyPr/>
                    <a:lstStyle/>
                    <a:p>
                      <a:pPr fontAlgn="base"/>
                      <a:r>
                        <a:rPr lang="en-US" sz="900">
                          <a:effectLst/>
                        </a:rPr>
                        <a:t>Central Letters team to have access to monthly MI to view the letters sent by area/team/brand/template/print method for day 1. ​</a:t>
                      </a:r>
                      <a:br>
                        <a:rPr lang="en-US" sz="900">
                          <a:effectLst/>
                        </a:rPr>
                      </a:br>
                      <a:r>
                        <a:rPr lang="en-US" sz="900">
                          <a:effectLst/>
                        </a:rPr>
                        <a:t>Lower-level MI would be beneficial but not critical for day 1​</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This requirement is now in scope. Monthly excel report detailing the communications been triggered.​</a:t>
                      </a:r>
                      <a:endParaRPr lang="en-US">
                        <a:effectLst/>
                      </a:endParaRPr>
                    </a:p>
                  </a:txBody>
                  <a:tcPr/>
                </a:tc>
                <a:extLst>
                  <a:ext uri="{0D108BD9-81ED-4DB2-BD59-A6C34878D82A}">
                    <a16:rowId xmlns:a16="http://schemas.microsoft.com/office/drawing/2014/main" val="454893436"/>
                  </a:ext>
                </a:extLst>
              </a:tr>
              <a:tr h="569090">
                <a:tc>
                  <a:txBody>
                    <a:bodyPr/>
                    <a:lstStyle/>
                    <a:p>
                      <a:pPr fontAlgn="base"/>
                      <a:r>
                        <a:rPr lang="en-US" sz="900">
                          <a:effectLst/>
                        </a:rPr>
                        <a:t>Ability to send in other formats e.g., large print, braille etc. determined by customer preference to comply with accessibility policy (this can be delivered at the end isn't needed for initial go live - delivered late/next year)​</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Standard composition procedure, segregated by print streams and controlled by print supplier.​</a:t>
                      </a:r>
                      <a:endParaRPr lang="en-US">
                        <a:effectLst/>
                      </a:endParaRPr>
                    </a:p>
                  </a:txBody>
                  <a:tcPr/>
                </a:tc>
                <a:extLst>
                  <a:ext uri="{0D108BD9-81ED-4DB2-BD59-A6C34878D82A}">
                    <a16:rowId xmlns:a16="http://schemas.microsoft.com/office/drawing/2014/main" val="3375389108"/>
                  </a:ext>
                </a:extLst>
              </a:tr>
              <a:tr h="724296">
                <a:tc>
                  <a:txBody>
                    <a:bodyPr/>
                    <a:lstStyle/>
                    <a:p>
                      <a:pPr fontAlgn="base"/>
                      <a:r>
                        <a:rPr lang="en-US" sz="900">
                          <a:effectLst/>
                        </a:rPr>
                        <a:t>API (Application Programming Interfaces ) should be provided so that in future upstream platforms like Imaging and workflow &amp; FCE etc. can use the API to trigger/request letters to be sent out as part of their business process - Only delivering relevant APIs is in scope​</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Apart from product APIs, Bank new APIs would follow Bank's standard contracts. Composing documents can be scalable, and can compose document if request matching the contract, and underlying composition setup exist​</a:t>
                      </a:r>
                      <a:endParaRPr lang="en-US">
                        <a:effectLst/>
                      </a:endParaRPr>
                    </a:p>
                  </a:txBody>
                  <a:tcPr/>
                </a:tc>
                <a:extLst>
                  <a:ext uri="{0D108BD9-81ED-4DB2-BD59-A6C34878D82A}">
                    <a16:rowId xmlns:a16="http://schemas.microsoft.com/office/drawing/2014/main" val="2720769891"/>
                  </a:ext>
                </a:extLst>
              </a:tr>
              <a:tr h="413883">
                <a:tc>
                  <a:txBody>
                    <a:bodyPr/>
                    <a:lstStyle/>
                    <a:p>
                      <a:pPr fontAlgn="base"/>
                      <a:r>
                        <a:rPr lang="en-US" sz="900">
                          <a:effectLst/>
                        </a:rPr>
                        <a:t>Role based access (ring fencing of templates for only specific business area(s) to use). Access integrated with SSO (single sign on)​</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Light weight component to provision SSO​</a:t>
                      </a:r>
                      <a:endParaRPr lang="en-US">
                        <a:effectLst/>
                      </a:endParaRPr>
                    </a:p>
                  </a:txBody>
                  <a:tcPr/>
                </a:tc>
                <a:extLst>
                  <a:ext uri="{0D108BD9-81ED-4DB2-BD59-A6C34878D82A}">
                    <a16:rowId xmlns:a16="http://schemas.microsoft.com/office/drawing/2014/main" val="2371895079"/>
                  </a:ext>
                </a:extLst>
              </a:tr>
              <a:tr h="569090">
                <a:tc>
                  <a:txBody>
                    <a:bodyPr/>
                    <a:lstStyle/>
                    <a:p>
                      <a:pPr fontAlgn="base"/>
                      <a:r>
                        <a:rPr lang="en-US" sz="900">
                          <a:effectLst/>
                        </a:rPr>
                        <a:t>Ability to send the same letter to more than one person. E.g., currently if sending a letter to 2separate parties - you need to generate 2 separate letters. Ability to create one letter that could be sent to multiple parties​</a:t>
                      </a:r>
                      <a:endParaRPr lang="en-US">
                        <a:effectLst/>
                      </a:endParaRPr>
                    </a:p>
                  </a:txBody>
                  <a:tcPr/>
                </a:tc>
                <a:tc>
                  <a:txBody>
                    <a:bodyPr/>
                    <a:lstStyle/>
                    <a:p>
                      <a:pPr algn="ctr" fontAlgn="base"/>
                      <a:r>
                        <a:rPr lang="en-GB" sz="900">
                          <a:effectLst/>
                        </a:rPr>
                        <a:t>Should have​</a:t>
                      </a:r>
                      <a:endParaRPr lang="en-GB">
                        <a:effectLst/>
                      </a:endParaRPr>
                    </a:p>
                  </a:txBody>
                  <a:tcPr/>
                </a:tc>
                <a:tc>
                  <a:txBody>
                    <a:bodyPr/>
                    <a:lstStyle/>
                    <a:p>
                      <a:pPr algn="ctr" fontAlgn="base"/>
                      <a:r>
                        <a:rPr lang="en-GB" sz="900">
                          <a:effectLst/>
                        </a:rPr>
                        <a:t>SAME​</a:t>
                      </a:r>
                      <a:endParaRPr lang="en-GB">
                        <a:effectLst/>
                      </a:endParaRPr>
                    </a:p>
                  </a:txBody>
                  <a:tcPr/>
                </a:tc>
                <a:tc>
                  <a:txBody>
                    <a:bodyPr/>
                    <a:lstStyle/>
                    <a:p>
                      <a:pPr algn="ctr" fontAlgn="base"/>
                      <a:r>
                        <a:rPr lang="en-GB" sz="900">
                          <a:effectLst/>
                        </a:rPr>
                        <a:t> ​</a:t>
                      </a:r>
                      <a:endParaRPr lang="en-GB">
                        <a:effectLst/>
                      </a:endParaRPr>
                    </a:p>
                  </a:txBody>
                  <a:tcPr/>
                </a:tc>
                <a:tc>
                  <a:txBody>
                    <a:bodyPr/>
                    <a:lstStyle/>
                    <a:p>
                      <a:pPr fontAlgn="base"/>
                      <a:r>
                        <a:rPr lang="en-US" sz="900">
                          <a:effectLst/>
                        </a:rPr>
                        <a:t>It doesn't exist currently. Backoffice doesn't allow the complete info for both parties. Data transformation API to support the composition.​</a:t>
                      </a:r>
                      <a:endParaRPr lang="en-US">
                        <a:effectLst/>
                      </a:endParaRPr>
                    </a:p>
                  </a:txBody>
                  <a:tcPr/>
                </a:tc>
                <a:extLst>
                  <a:ext uri="{0D108BD9-81ED-4DB2-BD59-A6C34878D82A}">
                    <a16:rowId xmlns:a16="http://schemas.microsoft.com/office/drawing/2014/main" val="2709530764"/>
                  </a:ext>
                </a:extLst>
              </a:tr>
              <a:tr h="569090">
                <a:tc>
                  <a:txBody>
                    <a:bodyPr/>
                    <a:lstStyle/>
                    <a:p>
                      <a:pPr fontAlgn="base"/>
                      <a:r>
                        <a:rPr lang="en-US" sz="900">
                          <a:effectLst/>
                        </a:rPr>
                        <a:t>Ability to edit letter previously created, but not yet sent to 3rd party supplier for printing. Currently we need to cancel letter and create it from start. It would be quicker to only modify some elements. ​</a:t>
                      </a:r>
                      <a:endParaRPr lang="en-US">
                        <a:effectLst/>
                      </a:endParaRPr>
                    </a:p>
                  </a:txBody>
                  <a:tcPr/>
                </a:tc>
                <a:tc>
                  <a:txBody>
                    <a:bodyPr/>
                    <a:lstStyle/>
                    <a:p>
                      <a:pPr algn="ctr" fontAlgn="base"/>
                      <a:r>
                        <a:rPr lang="en-GB" sz="900">
                          <a:effectLst/>
                        </a:rPr>
                        <a:t>Should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 ​</a:t>
                      </a:r>
                      <a:endParaRPr lang="en-GB">
                        <a:effectLst/>
                      </a:endParaRPr>
                    </a:p>
                  </a:txBody>
                  <a:tcPr/>
                </a:tc>
                <a:tc>
                  <a:txBody>
                    <a:bodyPr/>
                    <a:lstStyle/>
                    <a:p>
                      <a:pPr fontAlgn="base"/>
                      <a:r>
                        <a:rPr lang="en-US" sz="900">
                          <a:effectLst/>
                        </a:rPr>
                        <a:t>Previous created interactive communication can be cloned to have prefill the data. Currently cancel letter option on Letters application which maintains the unique ID​</a:t>
                      </a:r>
                      <a:endParaRPr lang="en-US">
                        <a:effectLst/>
                      </a:endParaRPr>
                    </a:p>
                  </a:txBody>
                  <a:tcPr/>
                </a:tc>
                <a:extLst>
                  <a:ext uri="{0D108BD9-81ED-4DB2-BD59-A6C34878D82A}">
                    <a16:rowId xmlns:a16="http://schemas.microsoft.com/office/drawing/2014/main" val="153954110"/>
                  </a:ext>
                </a:extLst>
              </a:tr>
              <a:tr h="413883">
                <a:tc>
                  <a:txBody>
                    <a:bodyPr/>
                    <a:lstStyle/>
                    <a:p>
                      <a:pPr fontAlgn="base"/>
                      <a:r>
                        <a:rPr lang="en-US" sz="900">
                          <a:effectLst/>
                        </a:rPr>
                        <a:t>Interaction with Customer Event System to automatically apply note on all live accounts to evidence letter issued - time/date/user/letter name ​</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MP production manager and APIs to log events in CES.​</a:t>
                      </a:r>
                      <a:endParaRPr lang="en-US">
                        <a:effectLst/>
                      </a:endParaRPr>
                    </a:p>
                  </a:txBody>
                  <a:tcPr/>
                </a:tc>
                <a:extLst>
                  <a:ext uri="{0D108BD9-81ED-4DB2-BD59-A6C34878D82A}">
                    <a16:rowId xmlns:a16="http://schemas.microsoft.com/office/drawing/2014/main" val="4268588371"/>
                  </a:ext>
                </a:extLst>
              </a:tr>
              <a:tr h="517355">
                <a:tc>
                  <a:txBody>
                    <a:bodyPr/>
                    <a:lstStyle/>
                    <a:p>
                      <a:pPr fontAlgn="base"/>
                      <a:r>
                        <a:rPr lang="en-US" sz="900">
                          <a:effectLst/>
                        </a:rPr>
                        <a:t>Ability to copy and paste image of customer instruction from CIQ/ICH​</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PARTIAL​</a:t>
                      </a:r>
                      <a:endParaRPr lang="en-GB">
                        <a:effectLst/>
                      </a:endParaRPr>
                    </a:p>
                  </a:txBody>
                  <a:tcPr/>
                </a:tc>
                <a:tc>
                  <a:txBody>
                    <a:bodyPr/>
                    <a:lstStyle/>
                    <a:p>
                      <a:pPr fontAlgn="base"/>
                      <a:r>
                        <a:rPr lang="en-US" sz="900">
                          <a:effectLst/>
                        </a:rPr>
                        <a:t>NatWest confirmed that this has been discussed with product and coming as feature in future release​</a:t>
                      </a:r>
                      <a:endParaRPr lang="en-US">
                        <a:effectLst/>
                      </a:endParaRPr>
                    </a:p>
                  </a:txBody>
                  <a:tcPr/>
                </a:tc>
                <a:extLst>
                  <a:ext uri="{0D108BD9-81ED-4DB2-BD59-A6C34878D82A}">
                    <a16:rowId xmlns:a16="http://schemas.microsoft.com/office/drawing/2014/main" val="1190649094"/>
                  </a:ext>
                </a:extLst>
              </a:tr>
            </a:tbl>
          </a:graphicData>
        </a:graphic>
      </p:graphicFrame>
    </p:spTree>
    <p:extLst>
      <p:ext uri="{BB962C8B-B14F-4D97-AF65-F5344CB8AC3E}">
        <p14:creationId xmlns:p14="http://schemas.microsoft.com/office/powerpoint/2010/main" val="212904029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79</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latin typeface="RN House Sans Regular"/>
              </a:rPr>
              <a:t>Appendix: Non-Functional Requirements 6/6</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7" name="Table 6">
            <a:extLst>
              <a:ext uri="{FF2B5EF4-FFF2-40B4-BE49-F238E27FC236}">
                <a16:creationId xmlns:a16="http://schemas.microsoft.com/office/drawing/2014/main" id="{B8DE0774-A47A-A4BE-4718-0900BA549122}"/>
              </a:ext>
            </a:extLst>
          </p:cNvPr>
          <p:cNvGraphicFramePr>
            <a:graphicFrameLocks noGrp="1"/>
          </p:cNvGraphicFramePr>
          <p:nvPr>
            <p:extLst>
              <p:ext uri="{D42A27DB-BD31-4B8C-83A1-F6EECF244321}">
                <p14:modId xmlns:p14="http://schemas.microsoft.com/office/powerpoint/2010/main" val="2975716827"/>
              </p:ext>
            </p:extLst>
          </p:nvPr>
        </p:nvGraphicFramePr>
        <p:xfrm>
          <a:off x="369887" y="1473836"/>
          <a:ext cx="9953625" cy="5577840"/>
        </p:xfrm>
        <a:graphic>
          <a:graphicData uri="http://schemas.openxmlformats.org/drawingml/2006/table">
            <a:tbl>
              <a:tblPr firstRow="1" bandRow="1">
                <a:tableStyleId>{5940675A-B579-460E-94D1-54222C63F5DA}</a:tableStyleId>
              </a:tblPr>
              <a:tblGrid>
                <a:gridCol w="4657725">
                  <a:extLst>
                    <a:ext uri="{9D8B030D-6E8A-4147-A177-3AD203B41FA5}">
                      <a16:colId xmlns:a16="http://schemas.microsoft.com/office/drawing/2014/main" val="243291052"/>
                    </a:ext>
                  </a:extLst>
                </a:gridCol>
                <a:gridCol w="714375">
                  <a:extLst>
                    <a:ext uri="{9D8B030D-6E8A-4147-A177-3AD203B41FA5}">
                      <a16:colId xmlns:a16="http://schemas.microsoft.com/office/drawing/2014/main" val="2361385429"/>
                    </a:ext>
                  </a:extLst>
                </a:gridCol>
                <a:gridCol w="628650">
                  <a:extLst>
                    <a:ext uri="{9D8B030D-6E8A-4147-A177-3AD203B41FA5}">
                      <a16:colId xmlns:a16="http://schemas.microsoft.com/office/drawing/2014/main" val="4029821490"/>
                    </a:ext>
                  </a:extLst>
                </a:gridCol>
                <a:gridCol w="647700">
                  <a:extLst>
                    <a:ext uri="{9D8B030D-6E8A-4147-A177-3AD203B41FA5}">
                      <a16:colId xmlns:a16="http://schemas.microsoft.com/office/drawing/2014/main" val="620942662"/>
                    </a:ext>
                  </a:extLst>
                </a:gridCol>
                <a:gridCol w="3305175">
                  <a:extLst>
                    <a:ext uri="{9D8B030D-6E8A-4147-A177-3AD203B41FA5}">
                      <a16:colId xmlns:a16="http://schemas.microsoft.com/office/drawing/2014/main" val="3499349690"/>
                    </a:ext>
                  </a:extLst>
                </a:gridCol>
              </a:tblGrid>
              <a:tr h="419100">
                <a:tc>
                  <a:txBody>
                    <a:bodyPr/>
                    <a:lstStyle/>
                    <a:p>
                      <a:pPr fontAlgn="base"/>
                      <a:r>
                        <a:rPr lang="en-US" sz="900">
                          <a:effectLst/>
                        </a:rPr>
                        <a:t>New app to be able to generate Audit letters - would need to be able to save the letter as it is compiled but not send until the letter has all the information included which could be 1 or more days after the letter has been started​</a:t>
                      </a:r>
                      <a:endParaRPr lang="en-US">
                        <a:effectLst/>
                      </a:endParaRPr>
                    </a:p>
                  </a:txBody>
                  <a:tcPr/>
                </a:tc>
                <a:tc>
                  <a:txBody>
                    <a:bodyPr/>
                    <a:lstStyle/>
                    <a:p>
                      <a:pPr algn="ctr" fontAlgn="base"/>
                      <a:r>
                        <a:rPr lang="en-GB" sz="900">
                          <a:effectLst/>
                        </a:rPr>
                        <a:t>Should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 ​</a:t>
                      </a:r>
                      <a:endParaRPr lang="en-GB">
                        <a:effectLst/>
                      </a:endParaRPr>
                    </a:p>
                  </a:txBody>
                  <a:tcPr/>
                </a:tc>
                <a:tc>
                  <a:txBody>
                    <a:bodyPr/>
                    <a:lstStyle/>
                    <a:p>
                      <a:pPr fontAlgn="base"/>
                      <a:r>
                        <a:rPr lang="en-US" sz="900">
                          <a:effectLst/>
                        </a:rPr>
                        <a:t>Communication can be saved in draft mode or in progress version​</a:t>
                      </a:r>
                      <a:endParaRPr lang="en-US">
                        <a:effectLst/>
                      </a:endParaRPr>
                    </a:p>
                  </a:txBody>
                  <a:tcPr/>
                </a:tc>
                <a:extLst>
                  <a:ext uri="{0D108BD9-81ED-4DB2-BD59-A6C34878D82A}">
                    <a16:rowId xmlns:a16="http://schemas.microsoft.com/office/drawing/2014/main" val="4070963538"/>
                  </a:ext>
                </a:extLst>
              </a:tr>
              <a:tr h="419100">
                <a:tc>
                  <a:txBody>
                    <a:bodyPr/>
                    <a:lstStyle/>
                    <a:p>
                      <a:pPr fontAlgn="base"/>
                      <a:r>
                        <a:rPr lang="en-US" sz="900">
                          <a:effectLst/>
                        </a:rPr>
                        <a:t>System to support selection of branded templates based on the Sub Brand which in turn is based onsort code ranges. System to support ability to derive sub brand and operating brand based on sortcode range.​</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sort code range identify the brands​</a:t>
                      </a:r>
                      <a:endParaRPr lang="en-GB">
                        <a:effectLst/>
                      </a:endParaRPr>
                    </a:p>
                  </a:txBody>
                  <a:tcPr/>
                </a:tc>
                <a:extLst>
                  <a:ext uri="{0D108BD9-81ED-4DB2-BD59-A6C34878D82A}">
                    <a16:rowId xmlns:a16="http://schemas.microsoft.com/office/drawing/2014/main" val="1043486002"/>
                  </a:ext>
                </a:extLst>
              </a:tr>
              <a:tr h="419100">
                <a:tc>
                  <a:txBody>
                    <a:bodyPr/>
                    <a:lstStyle/>
                    <a:p>
                      <a:pPr fontAlgn="base"/>
                      <a:r>
                        <a:rPr lang="en-US" sz="900">
                          <a:effectLst/>
                        </a:rPr>
                        <a:t>System to allow automatic retrieval and prepopulating of customer data like name, address etc. inproper format including mixed case based on sort code account number.  CIN number also included into template generation​</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Light weight component to integrate with core DB through APIs and populate on MP Interactive screens​</a:t>
                      </a:r>
                      <a:endParaRPr lang="en-US">
                        <a:effectLst/>
                      </a:endParaRPr>
                    </a:p>
                  </a:txBody>
                  <a:tcPr/>
                </a:tc>
                <a:extLst>
                  <a:ext uri="{0D108BD9-81ED-4DB2-BD59-A6C34878D82A}">
                    <a16:rowId xmlns:a16="http://schemas.microsoft.com/office/drawing/2014/main" val="4259411943"/>
                  </a:ext>
                </a:extLst>
              </a:tr>
              <a:tr h="276225">
                <a:tc>
                  <a:txBody>
                    <a:bodyPr/>
                    <a:lstStyle/>
                    <a:p>
                      <a:pPr fontAlgn="base"/>
                      <a:r>
                        <a:rPr lang="en-US" sz="900">
                          <a:effectLst/>
                        </a:rPr>
                        <a:t>System to support the interface and integration requirements with Williams Lea - the system should optimisethe Print files to meet the constraint of hoppers at Williams Lea​</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Current post composition and print setup unknown. 8 Hoppers rule to be followed and print grouping as per how it exists today​</a:t>
                      </a:r>
                      <a:endParaRPr lang="en-US">
                        <a:effectLst/>
                      </a:endParaRPr>
                    </a:p>
                  </a:txBody>
                  <a:tcPr/>
                </a:tc>
                <a:extLst>
                  <a:ext uri="{0D108BD9-81ED-4DB2-BD59-A6C34878D82A}">
                    <a16:rowId xmlns:a16="http://schemas.microsoft.com/office/drawing/2014/main" val="54268831"/>
                  </a:ext>
                </a:extLst>
              </a:tr>
              <a:tr h="276225">
                <a:tc>
                  <a:txBody>
                    <a:bodyPr/>
                    <a:lstStyle/>
                    <a:p>
                      <a:pPr fontAlgn="base"/>
                      <a:r>
                        <a:rPr lang="en-US" sz="900">
                          <a:effectLst/>
                        </a:rPr>
                        <a:t>System to generate enough meta data with print file to support down stream post print processing like Sorts - the system should support existing interface requirements​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2074353663"/>
                  </a:ext>
                </a:extLst>
              </a:tr>
              <a:tr h="695325">
                <a:tc>
                  <a:txBody>
                    <a:bodyPr/>
                    <a:lstStyle/>
                    <a:p>
                      <a:pPr fontAlgn="base"/>
                      <a:r>
                        <a:rPr lang="en-US" sz="900">
                          <a:effectLst/>
                        </a:rPr>
                        <a:t>Ability for the user to select an option to central print individual letter to go into batch file (i.e.letter to be sent via Williams Lea.) Output from the template webform to be spooled for automatedrendering to AFP and despatch to Williams Lea at a set time (currently 7pm daily).​</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Central Print files will be batched as AFP(s) along with metadata and push to print factory using existing transmission protocol.​</a:t>
                      </a:r>
                      <a:br>
                        <a:rPr lang="en-US" sz="900">
                          <a:effectLst/>
                        </a:rPr>
                      </a:br>
                      <a:r>
                        <a:rPr lang="en-US" sz="900">
                          <a:effectLst/>
                        </a:rPr>
                        <a:t>We are assuming that rendering is this case only implies reformattingand batching of the central print files. It does not mean that AFPs are rendered on screens from a storage.​</a:t>
                      </a:r>
                      <a:endParaRPr lang="en-US">
                        <a:effectLst/>
                      </a:endParaRPr>
                    </a:p>
                  </a:txBody>
                  <a:tcPr/>
                </a:tc>
                <a:extLst>
                  <a:ext uri="{0D108BD9-81ED-4DB2-BD59-A6C34878D82A}">
                    <a16:rowId xmlns:a16="http://schemas.microsoft.com/office/drawing/2014/main" val="1189751390"/>
                  </a:ext>
                </a:extLst>
              </a:tr>
              <a:tr h="981075">
                <a:tc>
                  <a:txBody>
                    <a:bodyPr/>
                    <a:lstStyle/>
                    <a:p>
                      <a:pPr fontAlgn="base"/>
                      <a:r>
                        <a:rPr lang="en-US" sz="900">
                          <a:effectLst/>
                        </a:rPr>
                        <a:t>Rendered print files must be mono-brand and must not include more than 8 physical inserts in the TLE for the entire print file, including return envelopes. This is a restriction of the enveloping machines which only have 8 insert hoppers. If the totality of the number of inserts needed for a brand exceeds 8, then at least one additional print file will be needed in order to keep to the 8-max restriction.​</a:t>
                      </a:r>
                      <a:br>
                        <a:rPr lang="en-US" sz="900">
                          <a:effectLst/>
                        </a:rPr>
                      </a:br>
                      <a:r>
                        <a:rPr lang="en-US" sz="900">
                          <a:effectLst/>
                        </a:rPr>
                        <a:t>Ability to add multi leaflets/business reply envelopes with letters (current max for hopper is 8 at Williams Lea)​</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Print 8 hoppers rule will be followed (including return envelope).Assuming it exists already so same will be followed in TOBE setup.​</a:t>
                      </a:r>
                      <a:br>
                        <a:rPr lang="en-US" sz="900">
                          <a:effectLst/>
                        </a:rPr>
                      </a:br>
                      <a:r>
                        <a:rPr lang="en-US" sz="900">
                          <a:effectLst/>
                        </a:rPr>
                        <a:t>We are assuming that rendering is this case only implies reformattingand batching of the central print files. It does not mean that file are being rendered on screens from a storage.​</a:t>
                      </a:r>
                      <a:endParaRPr lang="en-US">
                        <a:effectLst/>
                      </a:endParaRPr>
                    </a:p>
                  </a:txBody>
                  <a:tcPr/>
                </a:tc>
                <a:extLst>
                  <a:ext uri="{0D108BD9-81ED-4DB2-BD59-A6C34878D82A}">
                    <a16:rowId xmlns:a16="http://schemas.microsoft.com/office/drawing/2014/main" val="2945438889"/>
                  </a:ext>
                </a:extLst>
              </a:tr>
              <a:tr h="276225">
                <a:tc>
                  <a:txBody>
                    <a:bodyPr/>
                    <a:lstStyle/>
                    <a:p>
                      <a:pPr fontAlgn="base"/>
                      <a:r>
                        <a:rPr lang="en-US" sz="900">
                          <a:effectLst/>
                        </a:rPr>
                        <a:t>Must be capable of allowing a user to assign themselves to one of the configurable teams​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Light weight component to allow team control. Current setup more info needed while design​</a:t>
                      </a:r>
                      <a:endParaRPr lang="en-US">
                        <a:effectLst/>
                      </a:endParaRPr>
                    </a:p>
                  </a:txBody>
                  <a:tcPr/>
                </a:tc>
                <a:extLst>
                  <a:ext uri="{0D108BD9-81ED-4DB2-BD59-A6C34878D82A}">
                    <a16:rowId xmlns:a16="http://schemas.microsoft.com/office/drawing/2014/main" val="2223379422"/>
                  </a:ext>
                </a:extLst>
              </a:tr>
              <a:tr h="419100">
                <a:tc>
                  <a:txBody>
                    <a:bodyPr/>
                    <a:lstStyle/>
                    <a:p>
                      <a:pPr fontAlgn="base"/>
                      <a:r>
                        <a:rPr lang="en-US" sz="900">
                          <a:effectLst/>
                        </a:rPr>
                        <a:t>TLEs must be configurable for each template. TLEs for Inserts must be brand-derivable. The platform must be capable of populating AFP TLEs (Tagged Logical Element) including address, Post Code, envelope and Enclosure TLEs​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247198266"/>
                  </a:ext>
                </a:extLst>
              </a:tr>
              <a:tr h="133350">
                <a:tc>
                  <a:txBody>
                    <a:bodyPr/>
                    <a:lstStyle/>
                    <a:p>
                      <a:pPr fontAlgn="base"/>
                      <a:r>
                        <a:rPr lang="en-US" sz="900">
                          <a:effectLst/>
                        </a:rPr>
                        <a:t>The platform must have an easy way for the user to drill down to select the desired template.​</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Through light weight component and Interview dynamic filter to help​</a:t>
                      </a:r>
                      <a:endParaRPr lang="en-US">
                        <a:effectLst/>
                      </a:endParaRPr>
                    </a:p>
                  </a:txBody>
                  <a:tcPr/>
                </a:tc>
                <a:extLst>
                  <a:ext uri="{0D108BD9-81ED-4DB2-BD59-A6C34878D82A}">
                    <a16:rowId xmlns:a16="http://schemas.microsoft.com/office/drawing/2014/main" val="3132283538"/>
                  </a:ext>
                </a:extLst>
              </a:tr>
            </a:tbl>
          </a:graphicData>
        </a:graphic>
      </p:graphicFrame>
    </p:spTree>
    <p:extLst>
      <p:ext uri="{BB962C8B-B14F-4D97-AF65-F5344CB8AC3E}">
        <p14:creationId xmlns:p14="http://schemas.microsoft.com/office/powerpoint/2010/main" val="2307933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6A80A8D-C148-4B02-9843-C4C25F18C5EC}"/>
              </a:ext>
            </a:extLst>
          </p:cNvPr>
          <p:cNvSpPr>
            <a:spLocks noGrp="1"/>
          </p:cNvSpPr>
          <p:nvPr>
            <p:ph type="sldNum" sz="quarter" idx="10"/>
          </p:nvPr>
        </p:nvSpPr>
        <p:spPr/>
        <p:txBody>
          <a:bodyPr/>
          <a:lstStyle/>
          <a:p>
            <a:fld id="{08BDDC8D-36E9-467E-8CF1-750845950A7F}" type="slidenum">
              <a:rPr lang="en-GB" smtClean="0"/>
              <a:pPr/>
              <a:t>8</a:t>
            </a:fld>
            <a:endParaRPr lang="en-GB"/>
          </a:p>
        </p:txBody>
      </p:sp>
      <p:sp>
        <p:nvSpPr>
          <p:cNvPr id="4" name="Title 3">
            <a:extLst>
              <a:ext uri="{FF2B5EF4-FFF2-40B4-BE49-F238E27FC236}">
                <a16:creationId xmlns:a16="http://schemas.microsoft.com/office/drawing/2014/main" id="{DA5566CF-8A87-44CD-BC7C-1DA9FC88FE55}"/>
              </a:ext>
            </a:extLst>
          </p:cNvPr>
          <p:cNvSpPr>
            <a:spLocks noGrp="1"/>
          </p:cNvSpPr>
          <p:nvPr>
            <p:ph type="title"/>
          </p:nvPr>
        </p:nvSpPr>
        <p:spPr/>
        <p:txBody>
          <a:bodyPr/>
          <a:lstStyle/>
          <a:p>
            <a:r>
              <a:rPr lang="en-GB" altLang="en-US" dirty="0"/>
              <a:t>HLSD+ Document Version History (3/4)</a:t>
            </a:r>
            <a:endParaRPr lang="en-GB" dirty="0"/>
          </a:p>
        </p:txBody>
      </p:sp>
      <p:graphicFrame>
        <p:nvGraphicFramePr>
          <p:cNvPr id="5" name="Table 4">
            <a:extLst>
              <a:ext uri="{FF2B5EF4-FFF2-40B4-BE49-F238E27FC236}">
                <a16:creationId xmlns:a16="http://schemas.microsoft.com/office/drawing/2014/main" id="{C4B9B345-C909-4166-BB6F-286DAFC336E0}"/>
              </a:ext>
            </a:extLst>
          </p:cNvPr>
          <p:cNvGraphicFramePr>
            <a:graphicFrameLocks noGrp="1"/>
          </p:cNvGraphicFramePr>
          <p:nvPr>
            <p:extLst>
              <p:ext uri="{D42A27DB-BD31-4B8C-83A1-F6EECF244321}">
                <p14:modId xmlns:p14="http://schemas.microsoft.com/office/powerpoint/2010/main" val="1835476196"/>
              </p:ext>
            </p:extLst>
          </p:nvPr>
        </p:nvGraphicFramePr>
        <p:xfrm>
          <a:off x="104221" y="986263"/>
          <a:ext cx="9070951" cy="6079700"/>
        </p:xfrm>
        <a:graphic>
          <a:graphicData uri="http://schemas.openxmlformats.org/drawingml/2006/table">
            <a:tbl>
              <a:tblPr firstRow="1" bandRow="1">
                <a:tableStyleId>{5C22544A-7EE6-4342-B048-85BDC9FD1C3A}</a:tableStyleId>
              </a:tblPr>
              <a:tblGrid>
                <a:gridCol w="1118952">
                  <a:extLst>
                    <a:ext uri="{9D8B030D-6E8A-4147-A177-3AD203B41FA5}">
                      <a16:colId xmlns:a16="http://schemas.microsoft.com/office/drawing/2014/main" val="2342730188"/>
                    </a:ext>
                  </a:extLst>
                </a:gridCol>
                <a:gridCol w="1956813">
                  <a:extLst>
                    <a:ext uri="{9D8B030D-6E8A-4147-A177-3AD203B41FA5}">
                      <a16:colId xmlns:a16="http://schemas.microsoft.com/office/drawing/2014/main" val="2721264595"/>
                    </a:ext>
                  </a:extLst>
                </a:gridCol>
                <a:gridCol w="1263935">
                  <a:extLst>
                    <a:ext uri="{9D8B030D-6E8A-4147-A177-3AD203B41FA5}">
                      <a16:colId xmlns:a16="http://schemas.microsoft.com/office/drawing/2014/main" val="1317745090"/>
                    </a:ext>
                  </a:extLst>
                </a:gridCol>
                <a:gridCol w="4731251">
                  <a:extLst>
                    <a:ext uri="{9D8B030D-6E8A-4147-A177-3AD203B41FA5}">
                      <a16:colId xmlns:a16="http://schemas.microsoft.com/office/drawing/2014/main" val="1276264378"/>
                    </a:ext>
                  </a:extLst>
                </a:gridCol>
              </a:tblGrid>
              <a:tr h="501878">
                <a:tc>
                  <a:txBody>
                    <a:bodyPr/>
                    <a:lstStyle/>
                    <a:p>
                      <a:r>
                        <a:rPr lang="en-GB" sz="1400" dirty="0">
                          <a:solidFill>
                            <a:schemeClr val="bg1">
                              <a:lumMod val="95000"/>
                            </a:schemeClr>
                          </a:solidFill>
                        </a:rPr>
                        <a:t>Version</a:t>
                      </a:r>
                    </a:p>
                  </a:txBody>
                  <a:tcPr marT="45717" marB="45717"/>
                </a:tc>
                <a:tc>
                  <a:txBody>
                    <a:bodyPr/>
                    <a:lstStyle/>
                    <a:p>
                      <a:r>
                        <a:rPr lang="en-GB" sz="1400" dirty="0">
                          <a:solidFill>
                            <a:schemeClr val="bg1">
                              <a:lumMod val="95000"/>
                            </a:schemeClr>
                          </a:solidFill>
                        </a:rPr>
                        <a:t>Date</a:t>
                      </a:r>
                    </a:p>
                  </a:txBody>
                  <a:tcPr marT="45717" marB="45717"/>
                </a:tc>
                <a:tc>
                  <a:txBody>
                    <a:bodyPr/>
                    <a:lstStyle/>
                    <a:p>
                      <a:r>
                        <a:rPr lang="en-GB" sz="1400">
                          <a:solidFill>
                            <a:schemeClr val="bg1">
                              <a:lumMod val="95000"/>
                            </a:schemeClr>
                          </a:solidFill>
                        </a:rPr>
                        <a:t>Reviewers</a:t>
                      </a:r>
                    </a:p>
                  </a:txBody>
                  <a:tcPr marT="45717" marB="45717"/>
                </a:tc>
                <a:tc>
                  <a:txBody>
                    <a:bodyPr/>
                    <a:lstStyle/>
                    <a:p>
                      <a:r>
                        <a:rPr lang="en-GB" sz="1400" baseline="0" dirty="0">
                          <a:solidFill>
                            <a:schemeClr val="bg1">
                              <a:lumMod val="95000"/>
                            </a:schemeClr>
                          </a:solidFill>
                        </a:rPr>
                        <a:t>Changes, </a:t>
                      </a:r>
                      <a:r>
                        <a:rPr lang="en-GB" sz="1400" dirty="0">
                          <a:solidFill>
                            <a:schemeClr val="bg1">
                              <a:lumMod val="95000"/>
                            </a:schemeClr>
                          </a:solidFill>
                        </a:rPr>
                        <a:t>Issues and</a:t>
                      </a:r>
                      <a:r>
                        <a:rPr lang="en-GB" sz="1400" baseline="0" dirty="0">
                          <a:solidFill>
                            <a:schemeClr val="bg1">
                              <a:lumMod val="95000"/>
                            </a:schemeClr>
                          </a:solidFill>
                        </a:rPr>
                        <a:t> Actions summary</a:t>
                      </a:r>
                      <a:endParaRPr lang="en-GB" sz="1400" dirty="0">
                        <a:solidFill>
                          <a:schemeClr val="bg1">
                            <a:lumMod val="95000"/>
                          </a:schemeClr>
                        </a:solidFill>
                      </a:endParaRPr>
                    </a:p>
                  </a:txBody>
                  <a:tcPr marT="45717" marB="45717"/>
                </a:tc>
                <a:extLst>
                  <a:ext uri="{0D108BD9-81ED-4DB2-BD59-A6C34878D82A}">
                    <a16:rowId xmlns:a16="http://schemas.microsoft.com/office/drawing/2014/main" val="1567672413"/>
                  </a:ext>
                </a:extLst>
              </a:tr>
              <a:tr h="176257">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1.01</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21-Jul-2023</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a:solidFill>
                            <a:srgbClr val="42145F"/>
                          </a:solidFill>
                          <a:latin typeface="RN House Sans Regular" panose="020B0504020203020204" pitchFamily="34" charset="0"/>
                          <a:ea typeface="+mn-ea"/>
                          <a:cs typeface="+mn-cs"/>
                        </a:rPr>
                        <a:t>Design Team</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GB" sz="1200" kern="1200" baseline="0" dirty="0">
                          <a:solidFill>
                            <a:schemeClr val="tx2"/>
                          </a:solidFill>
                          <a:latin typeface="RN House Sans Regular"/>
                          <a:ea typeface="+mn-ea"/>
                          <a:cs typeface="+mn-cs"/>
                        </a:rPr>
                        <a:t>29 – Updated diagram and added GSS. License Manager details updated. Removed unused patterns IP002, IP003, SP12, SP13</a:t>
                      </a:r>
                    </a:p>
                    <a:p>
                      <a:pPr marL="0" algn="l" defTabSz="1034701" rtl="0" eaLnBrk="1" latinLnBrk="0" hangingPunct="1"/>
                      <a:r>
                        <a:rPr lang="en-GB" sz="1200" kern="1200" baseline="0" dirty="0">
                          <a:solidFill>
                            <a:schemeClr val="tx2"/>
                          </a:solidFill>
                          <a:latin typeface="RN House Sans Regular"/>
                          <a:ea typeface="+mn-ea"/>
                          <a:cs typeface="+mn-cs"/>
                        </a:rPr>
                        <a:t>37 – Updated Infra diagram with added/modified components</a:t>
                      </a:r>
                    </a:p>
                    <a:p>
                      <a:pPr marL="0" algn="l" defTabSz="1034701" rtl="0" eaLnBrk="1" latinLnBrk="0" hangingPunct="1"/>
                      <a:r>
                        <a:rPr lang="en-GB" sz="1200" kern="1200" baseline="0" dirty="0">
                          <a:solidFill>
                            <a:schemeClr val="tx2"/>
                          </a:solidFill>
                          <a:latin typeface="RN House Sans Regular"/>
                          <a:ea typeface="+mn-ea"/>
                          <a:cs typeface="+mn-cs"/>
                        </a:rPr>
                        <a:t>40 – Removed DR. Hide slide. Added comment to query</a:t>
                      </a:r>
                    </a:p>
                    <a:p>
                      <a:pPr marL="0" algn="l" defTabSz="1034701" rtl="0" eaLnBrk="1" latinLnBrk="0" hangingPunct="1"/>
                      <a:r>
                        <a:rPr lang="en-GB" sz="1200" kern="1200" baseline="0" dirty="0">
                          <a:solidFill>
                            <a:schemeClr val="tx2"/>
                          </a:solidFill>
                          <a:latin typeface="RN House Sans Regular"/>
                          <a:ea typeface="+mn-ea"/>
                          <a:cs typeface="+mn-cs"/>
                        </a:rPr>
                        <a:t>41 – Removed UAT. Hide slide</a:t>
                      </a:r>
                    </a:p>
                    <a:p>
                      <a:pPr marL="0" algn="l" defTabSz="1034701" rtl="0" eaLnBrk="1" latinLnBrk="0" hangingPunct="1"/>
                      <a:r>
                        <a:rPr lang="en-GB" sz="1200" kern="1200" baseline="0" dirty="0">
                          <a:solidFill>
                            <a:schemeClr val="tx2"/>
                          </a:solidFill>
                          <a:latin typeface="RN House Sans Regular"/>
                          <a:ea typeface="+mn-ea"/>
                          <a:cs typeface="+mn-cs"/>
                        </a:rPr>
                        <a:t>42 – Added API management</a:t>
                      </a:r>
                    </a:p>
                    <a:p>
                      <a:pPr marL="0" algn="l" defTabSz="1034701" rtl="0" eaLnBrk="1" latinLnBrk="0" hangingPunct="1"/>
                      <a:r>
                        <a:rPr lang="en-GB" sz="1200" kern="1200" baseline="0" dirty="0">
                          <a:solidFill>
                            <a:schemeClr val="tx2"/>
                          </a:solidFill>
                          <a:latin typeface="RN House Sans Regular"/>
                          <a:ea typeface="+mn-ea"/>
                          <a:cs typeface="+mn-cs"/>
                        </a:rPr>
                        <a:t>45 - Removed unused patterns IP002, IP003, SP12, SP13</a:t>
                      </a:r>
                    </a:p>
                    <a:p>
                      <a:pPr marL="0" algn="l" defTabSz="1034701" rtl="0" eaLnBrk="1" latinLnBrk="0" hangingPunct="1"/>
                      <a:r>
                        <a:rPr lang="en-GB" sz="1200" kern="1200" baseline="0" dirty="0">
                          <a:solidFill>
                            <a:schemeClr val="tx2"/>
                          </a:solidFill>
                          <a:latin typeface="RN House Sans Regular"/>
                          <a:ea typeface="+mn-ea"/>
                          <a:cs typeface="+mn-cs"/>
                        </a:rPr>
                        <a:t>46 &amp; 47 – Updated 2CP MP SSO Sequence diagram</a:t>
                      </a:r>
                    </a:p>
                    <a:p>
                      <a:pPr marL="0" algn="l" defTabSz="1034701" rtl="0" eaLnBrk="1" latinLnBrk="0" hangingPunct="1"/>
                      <a:r>
                        <a:rPr lang="en-GB" sz="1200" kern="1200" baseline="0" dirty="0">
                          <a:solidFill>
                            <a:schemeClr val="tx2"/>
                          </a:solidFill>
                          <a:latin typeface="RN House Sans Regular"/>
                          <a:ea typeface="+mn-ea"/>
                          <a:cs typeface="+mn-cs"/>
                        </a:rPr>
                        <a:t>52 – Added GSS for file transfer</a:t>
                      </a:r>
                    </a:p>
                    <a:p>
                      <a:pPr marL="0" algn="l" defTabSz="1034701" rtl="0" eaLnBrk="1" latinLnBrk="0" hangingPunct="1"/>
                      <a:r>
                        <a:rPr lang="en-GB" sz="1200" kern="1200" baseline="0" dirty="0">
                          <a:solidFill>
                            <a:schemeClr val="tx2"/>
                          </a:solidFill>
                          <a:latin typeface="RN House Sans Regular"/>
                          <a:ea typeface="+mn-ea"/>
                          <a:cs typeface="+mn-cs"/>
                        </a:rPr>
                        <a:t>53 - Added AWS ALB, Istio Ingress with AWS ALB,AWS ALB Ingress controller, APIGEE, API Gateway, Removed Route53</a:t>
                      </a:r>
                    </a:p>
                    <a:p>
                      <a:pPr marL="0" algn="l" defTabSz="1034701" rtl="0" eaLnBrk="1" latinLnBrk="0" hangingPunct="1"/>
                      <a:r>
                        <a:rPr lang="en-GB" sz="1200" kern="1200" baseline="0" dirty="0">
                          <a:solidFill>
                            <a:schemeClr val="tx2"/>
                          </a:solidFill>
                          <a:latin typeface="RN House Sans Regular"/>
                          <a:ea typeface="+mn-ea"/>
                          <a:cs typeface="+mn-cs"/>
                        </a:rPr>
                        <a:t>55 – Added S3 for backup/restore</a:t>
                      </a:r>
                    </a:p>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dirty="0">
                          <a:solidFill>
                            <a:schemeClr val="tx2"/>
                          </a:solidFill>
                          <a:latin typeface="RN House Sans Regular"/>
                          <a:ea typeface="+mn-ea"/>
                          <a:cs typeface="+mn-cs"/>
                        </a:rPr>
                        <a:t>62 – Added AEM DAM Integration to future roadmap</a:t>
                      </a:r>
                    </a:p>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dirty="0">
                          <a:solidFill>
                            <a:schemeClr val="tx2"/>
                          </a:solidFill>
                          <a:latin typeface="RN House Sans Regular"/>
                          <a:ea typeface="+mn-ea"/>
                          <a:cs typeface="+mn-cs"/>
                        </a:rPr>
                        <a:t>65 – Added APIGEE sizing limit</a:t>
                      </a:r>
                    </a:p>
                    <a:p>
                      <a:pPr marL="0" algn="l" defTabSz="1034701" rtl="0" eaLnBrk="1" latinLnBrk="0" hangingPunct="1"/>
                      <a:r>
                        <a:rPr lang="en-GB" sz="1200" kern="1200" baseline="0" dirty="0">
                          <a:solidFill>
                            <a:schemeClr val="tx2"/>
                          </a:solidFill>
                          <a:latin typeface="RN House Sans Regular"/>
                          <a:ea typeface="+mn-ea"/>
                          <a:cs typeface="+mn-cs"/>
                        </a:rPr>
                        <a:t>65 – Updated AEM impact description on design</a:t>
                      </a:r>
                    </a:p>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dirty="0">
                          <a:solidFill>
                            <a:schemeClr val="tx2"/>
                          </a:solidFill>
                          <a:latin typeface="RN House Sans Regular"/>
                          <a:ea typeface="+mn-ea"/>
                          <a:cs typeface="+mn-cs"/>
                        </a:rPr>
                        <a:t>66 – Updated MP Bank cloud component availability and compatibility for Kubernetes environment</a:t>
                      </a:r>
                    </a:p>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dirty="0">
                          <a:solidFill>
                            <a:schemeClr val="tx2"/>
                          </a:solidFill>
                          <a:latin typeface="RN House Sans Regular"/>
                          <a:ea typeface="+mn-ea"/>
                          <a:cs typeface="+mn-cs"/>
                        </a:rPr>
                        <a:t>68 – Added Open Risks</a:t>
                      </a:r>
                    </a:p>
                  </a:txBody>
                  <a:tcPr marT="45717" marB="45717"/>
                </a:tc>
                <a:extLst>
                  <a:ext uri="{0D108BD9-81ED-4DB2-BD59-A6C34878D82A}">
                    <a16:rowId xmlns:a16="http://schemas.microsoft.com/office/drawing/2014/main" val="608745735"/>
                  </a:ext>
                </a:extLst>
              </a:tr>
              <a:tr h="269937">
                <a:tc>
                  <a:txBody>
                    <a:bodyPr/>
                    <a:lstStyle/>
                    <a:p>
                      <a:pPr marL="0" algn="l" defTabSz="1034701" rtl="0" eaLnBrk="1" latinLnBrk="0" hangingPunct="1"/>
                      <a:r>
                        <a:rPr lang="en-US" sz="1200" kern="1200" baseline="0">
                          <a:solidFill>
                            <a:srgbClr val="42145F"/>
                          </a:solidFill>
                          <a:latin typeface="RN House Sans Regular" panose="020B0504020203020204" pitchFamily="34" charset="0"/>
                          <a:ea typeface="+mn-ea"/>
                          <a:cs typeface="+mn-cs"/>
                        </a:rPr>
                        <a:t>1.02</a:t>
                      </a:r>
                      <a:endParaRPr lang="en-GB" sz="1200" kern="1200" baseline="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US" sz="1200" kern="1200" baseline="0" dirty="0">
                          <a:solidFill>
                            <a:srgbClr val="42145F"/>
                          </a:solidFill>
                          <a:latin typeface="RN House Sans Regular" panose="020B0504020203020204" pitchFamily="34" charset="0"/>
                          <a:ea typeface="+mn-ea"/>
                          <a:cs typeface="+mn-cs"/>
                        </a:rPr>
                        <a:t>20-Sept-2023</a:t>
                      </a: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kern="1200" baseline="0" dirty="0">
                          <a:solidFill>
                            <a:srgbClr val="42145F"/>
                          </a:solidFill>
                          <a:latin typeface="RN House Sans Regular" panose="020B0504020203020204" pitchFamily="34" charset="0"/>
                          <a:ea typeface="+mn-ea"/>
                          <a:cs typeface="+mn-cs"/>
                        </a:rPr>
                        <a:t>Design Team</a:t>
                      </a:r>
                      <a:endParaRPr lang="en-GB" sz="1200" kern="1200" baseline="0" dirty="0">
                        <a:solidFill>
                          <a:srgbClr val="42145F"/>
                        </a:solidFill>
                        <a:latin typeface="RN House Sans Regular" panose="020B0504020203020204" pitchFamily="34" charset="0"/>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GB" sz="1200" kern="1200" baseline="0" dirty="0">
                          <a:solidFill>
                            <a:schemeClr val="tx2"/>
                          </a:solidFill>
                          <a:latin typeface="RN House Sans Regular"/>
                          <a:ea typeface="+mn-ea"/>
                          <a:cs typeface="+mn-cs"/>
                        </a:rPr>
                        <a:t>Slide 12: Updated scope to include DLP</a:t>
                      </a:r>
                    </a:p>
                    <a:p>
                      <a:pPr marL="0" algn="l" defTabSz="1034701" rtl="0" eaLnBrk="1" latinLnBrk="0" hangingPunct="1"/>
                      <a:r>
                        <a:rPr lang="en-GB" sz="1200" kern="1200" baseline="0" dirty="0">
                          <a:solidFill>
                            <a:schemeClr val="tx2"/>
                          </a:solidFill>
                          <a:latin typeface="RN House Sans Regular"/>
                          <a:ea typeface="+mn-ea"/>
                          <a:cs typeface="+mn-cs"/>
                        </a:rPr>
                        <a:t>Slide 13, 45: Added VPC endpoint details</a:t>
                      </a:r>
                    </a:p>
                    <a:p>
                      <a:pPr marL="0" algn="l" defTabSz="1034701" rtl="0" eaLnBrk="1" latinLnBrk="0" hangingPunct="1"/>
                      <a:r>
                        <a:rPr lang="en-GB" sz="1200" kern="1200" baseline="0" dirty="0">
                          <a:solidFill>
                            <a:schemeClr val="tx2"/>
                          </a:solidFill>
                          <a:latin typeface="RN House Sans Regular"/>
                          <a:ea typeface="+mn-ea"/>
                          <a:cs typeface="+mn-cs"/>
                        </a:rPr>
                        <a:t>Slide 35: Added data retention details</a:t>
                      </a:r>
                    </a:p>
                    <a:p>
                      <a:pPr marL="0" algn="l" defTabSz="1034701" rtl="0" eaLnBrk="1" latinLnBrk="0" hangingPunct="1"/>
                      <a:r>
                        <a:rPr lang="en-GB" sz="1200" kern="1200" baseline="0" dirty="0">
                          <a:solidFill>
                            <a:schemeClr val="tx2"/>
                          </a:solidFill>
                          <a:latin typeface="RN House Sans Regular"/>
                          <a:ea typeface="+mn-ea"/>
                          <a:cs typeface="+mn-cs"/>
                        </a:rPr>
                        <a:t>Slide 48: New to cover security aspects of APIGEE &amp; API Gateway</a:t>
                      </a:r>
                    </a:p>
                    <a:p>
                      <a:pPr marL="0" algn="l" defTabSz="1034701" rtl="0" eaLnBrk="1" latinLnBrk="0" hangingPunct="1"/>
                      <a:r>
                        <a:rPr lang="en-GB" sz="1200" kern="1200" baseline="0" dirty="0">
                          <a:solidFill>
                            <a:schemeClr val="tx2"/>
                          </a:solidFill>
                          <a:latin typeface="RN House Sans Regular"/>
                          <a:ea typeface="+mn-ea"/>
                          <a:cs typeface="+mn-cs"/>
                        </a:rPr>
                        <a:t>Slide 53 : Added comms between MP PM &amp; MP SaaS </a:t>
                      </a:r>
                    </a:p>
                    <a:p>
                      <a:pPr marL="0" algn="l" defTabSz="1034701" rtl="0" eaLnBrk="1" latinLnBrk="0" hangingPunct="1"/>
                      <a:r>
                        <a:rPr lang="en-GB" sz="1200" kern="1200" baseline="0" dirty="0">
                          <a:solidFill>
                            <a:schemeClr val="tx2"/>
                          </a:solidFill>
                          <a:latin typeface="RN House Sans Regular"/>
                          <a:ea typeface="+mn-ea"/>
                          <a:cs typeface="+mn-cs"/>
                        </a:rPr>
                        <a:t>Slide 54: Updated Sefas &amp; Data centre resiliency</a:t>
                      </a:r>
                    </a:p>
                    <a:p>
                      <a:pPr marL="0" algn="l" defTabSz="1034701" rtl="0" eaLnBrk="1" latinLnBrk="0" hangingPunct="1"/>
                      <a:r>
                        <a:rPr lang="en-GB" sz="1200" kern="1200" baseline="0" dirty="0">
                          <a:solidFill>
                            <a:schemeClr val="tx2"/>
                          </a:solidFill>
                          <a:latin typeface="RN House Sans Regular"/>
                          <a:ea typeface="+mn-ea"/>
                          <a:cs typeface="+mn-cs"/>
                        </a:rPr>
                        <a:t>Slide 61: Added for VPC endpoint decision</a:t>
                      </a:r>
                    </a:p>
                  </a:txBody>
                  <a:tcPr marT="45717" marB="45717"/>
                </a:tc>
                <a:extLst>
                  <a:ext uri="{0D108BD9-81ED-4DB2-BD59-A6C34878D82A}">
                    <a16:rowId xmlns:a16="http://schemas.microsoft.com/office/drawing/2014/main" val="1562205966"/>
                  </a:ext>
                </a:extLst>
              </a:tr>
              <a:tr h="269937">
                <a:tc>
                  <a:txBody>
                    <a:bodyPr/>
                    <a:lstStyle/>
                    <a:p>
                      <a:pPr marL="0" algn="l" defTabSz="1034701" rtl="0" eaLnBrk="1" latinLnBrk="0" hangingPunct="1"/>
                      <a:r>
                        <a:rPr lang="en-IN" sz="1200" kern="1200" baseline="0" dirty="0">
                          <a:solidFill>
                            <a:srgbClr val="42145F"/>
                          </a:solidFill>
                          <a:latin typeface="RN House Sans Regular" panose="020B0504020203020204" pitchFamily="34" charset="0"/>
                          <a:ea typeface="+mn-ea"/>
                          <a:cs typeface="+mn-cs"/>
                        </a:rPr>
                        <a:t>1.03</a:t>
                      </a: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IN" sz="1200" kern="1200" baseline="0" dirty="0">
                          <a:solidFill>
                            <a:srgbClr val="42145F"/>
                          </a:solidFill>
                          <a:latin typeface="RN House Sans Regular" panose="020B0504020203020204" pitchFamily="34" charset="0"/>
                          <a:ea typeface="+mn-ea"/>
                          <a:cs typeface="+mn-cs"/>
                        </a:rPr>
                        <a:t>26-Sept-2023</a:t>
                      </a: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kern="1200" baseline="0" dirty="0">
                          <a:solidFill>
                            <a:srgbClr val="42145F"/>
                          </a:solidFill>
                          <a:latin typeface="RN House Sans Regular" panose="020B0504020203020204" pitchFamily="34" charset="0"/>
                          <a:ea typeface="+mn-ea"/>
                          <a:cs typeface="+mn-cs"/>
                        </a:rPr>
                        <a:t>SS Design team</a:t>
                      </a: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sz="1200" kern="1200" baseline="0" dirty="0">
                          <a:solidFill>
                            <a:schemeClr val="tx2"/>
                          </a:solidFill>
                          <a:latin typeface="RN House Sans Regular"/>
                          <a:ea typeface="+mn-ea"/>
                          <a:cs typeface="+mn-cs"/>
                        </a:rPr>
                        <a:t>Slide 11: Added DLP &amp; VPC to Glossary</a:t>
                      </a:r>
                    </a:p>
                    <a:p>
                      <a:pPr marL="0" algn="l" defTabSz="1034701" rtl="0" eaLnBrk="1" latinLnBrk="0" hangingPunct="1"/>
                      <a:r>
                        <a:rPr lang="en-GB" sz="1200" kern="1200" baseline="0" dirty="0">
                          <a:solidFill>
                            <a:schemeClr val="tx2"/>
                          </a:solidFill>
                          <a:latin typeface="RN House Sans Regular"/>
                          <a:ea typeface="+mn-ea"/>
                          <a:cs typeface="+mn-cs"/>
                        </a:rPr>
                        <a:t>Slide 62: Updated APIGEE as the tactical solution</a:t>
                      </a:r>
                    </a:p>
                    <a:p>
                      <a:pPr marL="0" algn="l" defTabSz="1034701" rtl="0" eaLnBrk="1" latinLnBrk="0" hangingPunct="1"/>
                      <a:r>
                        <a:rPr lang="en-GB" sz="1200" kern="1200" baseline="0" dirty="0">
                          <a:solidFill>
                            <a:schemeClr val="tx2"/>
                          </a:solidFill>
                          <a:latin typeface="RN House Sans Regular"/>
                          <a:ea typeface="+mn-ea"/>
                          <a:cs typeface="+mn-cs"/>
                        </a:rPr>
                        <a:t>Slide 68: Added VPC Endpoint as a risk as it's not DLP compliant</a:t>
                      </a:r>
                    </a:p>
                  </a:txBody>
                  <a:tcPr marT="45717" marB="45717"/>
                </a:tc>
                <a:extLst>
                  <a:ext uri="{0D108BD9-81ED-4DB2-BD59-A6C34878D82A}">
                    <a16:rowId xmlns:a16="http://schemas.microsoft.com/office/drawing/2014/main" val="1732141229"/>
                  </a:ext>
                </a:extLst>
              </a:tr>
            </a:tbl>
          </a:graphicData>
        </a:graphic>
      </p:graphicFrame>
    </p:spTree>
    <p:extLst>
      <p:ext uri="{BB962C8B-B14F-4D97-AF65-F5344CB8AC3E}">
        <p14:creationId xmlns:p14="http://schemas.microsoft.com/office/powerpoint/2010/main" val="28581915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80</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latin typeface="RN House Sans Regular"/>
              </a:rPr>
              <a:t>Appendix: Non-Functional Requirements 6/6</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7" name="Table 6">
            <a:extLst>
              <a:ext uri="{FF2B5EF4-FFF2-40B4-BE49-F238E27FC236}">
                <a16:creationId xmlns:a16="http://schemas.microsoft.com/office/drawing/2014/main" id="{B8DE0774-A47A-A4BE-4718-0900BA549122}"/>
              </a:ext>
            </a:extLst>
          </p:cNvPr>
          <p:cNvGraphicFramePr>
            <a:graphicFrameLocks noGrp="1"/>
          </p:cNvGraphicFramePr>
          <p:nvPr>
            <p:extLst>
              <p:ext uri="{D42A27DB-BD31-4B8C-83A1-F6EECF244321}">
                <p14:modId xmlns:p14="http://schemas.microsoft.com/office/powerpoint/2010/main" val="2565631615"/>
              </p:ext>
            </p:extLst>
          </p:nvPr>
        </p:nvGraphicFramePr>
        <p:xfrm>
          <a:off x="369887" y="1473836"/>
          <a:ext cx="9953625" cy="5577840"/>
        </p:xfrm>
        <a:graphic>
          <a:graphicData uri="http://schemas.openxmlformats.org/drawingml/2006/table">
            <a:tbl>
              <a:tblPr firstRow="1" bandRow="1">
                <a:tableStyleId>{5940675A-B579-460E-94D1-54222C63F5DA}</a:tableStyleId>
              </a:tblPr>
              <a:tblGrid>
                <a:gridCol w="4657725">
                  <a:extLst>
                    <a:ext uri="{9D8B030D-6E8A-4147-A177-3AD203B41FA5}">
                      <a16:colId xmlns:a16="http://schemas.microsoft.com/office/drawing/2014/main" val="243291052"/>
                    </a:ext>
                  </a:extLst>
                </a:gridCol>
                <a:gridCol w="714375">
                  <a:extLst>
                    <a:ext uri="{9D8B030D-6E8A-4147-A177-3AD203B41FA5}">
                      <a16:colId xmlns:a16="http://schemas.microsoft.com/office/drawing/2014/main" val="2361385429"/>
                    </a:ext>
                  </a:extLst>
                </a:gridCol>
                <a:gridCol w="628650">
                  <a:extLst>
                    <a:ext uri="{9D8B030D-6E8A-4147-A177-3AD203B41FA5}">
                      <a16:colId xmlns:a16="http://schemas.microsoft.com/office/drawing/2014/main" val="4029821490"/>
                    </a:ext>
                  </a:extLst>
                </a:gridCol>
                <a:gridCol w="647700">
                  <a:extLst>
                    <a:ext uri="{9D8B030D-6E8A-4147-A177-3AD203B41FA5}">
                      <a16:colId xmlns:a16="http://schemas.microsoft.com/office/drawing/2014/main" val="620942662"/>
                    </a:ext>
                  </a:extLst>
                </a:gridCol>
                <a:gridCol w="3305175">
                  <a:extLst>
                    <a:ext uri="{9D8B030D-6E8A-4147-A177-3AD203B41FA5}">
                      <a16:colId xmlns:a16="http://schemas.microsoft.com/office/drawing/2014/main" val="3499349690"/>
                    </a:ext>
                  </a:extLst>
                </a:gridCol>
              </a:tblGrid>
              <a:tr h="419100">
                <a:tc>
                  <a:txBody>
                    <a:bodyPr/>
                    <a:lstStyle/>
                    <a:p>
                      <a:pPr fontAlgn="base"/>
                      <a:r>
                        <a:rPr lang="en-US" sz="900">
                          <a:effectLst/>
                        </a:rPr>
                        <a:t>New app to be able to generate Audit letters - would need to be able to save the letter as it is compiled but not send until the letter has all of the information included which could be 1 or more days after the letter has been started​</a:t>
                      </a:r>
                      <a:endParaRPr lang="en-US">
                        <a:effectLst/>
                      </a:endParaRPr>
                    </a:p>
                  </a:txBody>
                  <a:tcPr/>
                </a:tc>
                <a:tc>
                  <a:txBody>
                    <a:bodyPr/>
                    <a:lstStyle/>
                    <a:p>
                      <a:pPr algn="ctr" fontAlgn="base"/>
                      <a:r>
                        <a:rPr lang="en-GB" sz="900">
                          <a:effectLst/>
                        </a:rPr>
                        <a:t>Should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 ​</a:t>
                      </a:r>
                      <a:endParaRPr lang="en-GB">
                        <a:effectLst/>
                      </a:endParaRPr>
                    </a:p>
                  </a:txBody>
                  <a:tcPr/>
                </a:tc>
                <a:tc>
                  <a:txBody>
                    <a:bodyPr/>
                    <a:lstStyle/>
                    <a:p>
                      <a:pPr fontAlgn="base"/>
                      <a:r>
                        <a:rPr lang="en-US" sz="900">
                          <a:effectLst/>
                        </a:rPr>
                        <a:t>Communication can be saved in draft mode or in progress version​</a:t>
                      </a:r>
                      <a:endParaRPr lang="en-US">
                        <a:effectLst/>
                      </a:endParaRPr>
                    </a:p>
                  </a:txBody>
                  <a:tcPr/>
                </a:tc>
                <a:extLst>
                  <a:ext uri="{0D108BD9-81ED-4DB2-BD59-A6C34878D82A}">
                    <a16:rowId xmlns:a16="http://schemas.microsoft.com/office/drawing/2014/main" val="4070963538"/>
                  </a:ext>
                </a:extLst>
              </a:tr>
              <a:tr h="419100">
                <a:tc>
                  <a:txBody>
                    <a:bodyPr/>
                    <a:lstStyle/>
                    <a:p>
                      <a:pPr fontAlgn="base"/>
                      <a:r>
                        <a:rPr lang="en-US" sz="900">
                          <a:effectLst/>
                        </a:rPr>
                        <a:t>System to support selection of branded templates based on the Sub Brand which in turn is based onsort code ranges. System to support ability to derive sub brand and operating brand based on sortcode range.​</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sort code range identify the brands​</a:t>
                      </a:r>
                      <a:endParaRPr lang="en-GB">
                        <a:effectLst/>
                      </a:endParaRPr>
                    </a:p>
                  </a:txBody>
                  <a:tcPr/>
                </a:tc>
                <a:extLst>
                  <a:ext uri="{0D108BD9-81ED-4DB2-BD59-A6C34878D82A}">
                    <a16:rowId xmlns:a16="http://schemas.microsoft.com/office/drawing/2014/main" val="1043486002"/>
                  </a:ext>
                </a:extLst>
              </a:tr>
              <a:tr h="419100">
                <a:tc>
                  <a:txBody>
                    <a:bodyPr/>
                    <a:lstStyle/>
                    <a:p>
                      <a:pPr fontAlgn="base"/>
                      <a:r>
                        <a:rPr lang="en-US" sz="900">
                          <a:effectLst/>
                        </a:rPr>
                        <a:t>System to allow automatic retrieval and prepopulating of customer data like name, address etc. inproper format including mixed case based on sort code account number.  CIN number also included into template generation​</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Light weight component to integrate with core DB through APIs and populate on MP Interactive screens​</a:t>
                      </a:r>
                      <a:endParaRPr lang="en-US">
                        <a:effectLst/>
                      </a:endParaRPr>
                    </a:p>
                  </a:txBody>
                  <a:tcPr/>
                </a:tc>
                <a:extLst>
                  <a:ext uri="{0D108BD9-81ED-4DB2-BD59-A6C34878D82A}">
                    <a16:rowId xmlns:a16="http://schemas.microsoft.com/office/drawing/2014/main" val="4259411943"/>
                  </a:ext>
                </a:extLst>
              </a:tr>
              <a:tr h="276225">
                <a:tc>
                  <a:txBody>
                    <a:bodyPr/>
                    <a:lstStyle/>
                    <a:p>
                      <a:pPr fontAlgn="base"/>
                      <a:r>
                        <a:rPr lang="en-US" sz="900">
                          <a:effectLst/>
                        </a:rPr>
                        <a:t>System to support the interface and integration requirements with Williams Lea - the system should optimisethe Print files to meet the constraint of hoppers at Williams Lea​</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Current post composition and print setup unknown. 8 Hoppers rule to be followed and print grouping as per how it exists today​</a:t>
                      </a:r>
                      <a:endParaRPr lang="en-US">
                        <a:effectLst/>
                      </a:endParaRPr>
                    </a:p>
                  </a:txBody>
                  <a:tcPr/>
                </a:tc>
                <a:extLst>
                  <a:ext uri="{0D108BD9-81ED-4DB2-BD59-A6C34878D82A}">
                    <a16:rowId xmlns:a16="http://schemas.microsoft.com/office/drawing/2014/main" val="54268831"/>
                  </a:ext>
                </a:extLst>
              </a:tr>
              <a:tr h="276225">
                <a:tc>
                  <a:txBody>
                    <a:bodyPr/>
                    <a:lstStyle/>
                    <a:p>
                      <a:pPr fontAlgn="base"/>
                      <a:r>
                        <a:rPr lang="en-US" sz="900">
                          <a:effectLst/>
                        </a:rPr>
                        <a:t>System to generate enough meta data with print file to support down stream post print processing like Sorts - the system should support existing interface requirements​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2074353663"/>
                  </a:ext>
                </a:extLst>
              </a:tr>
              <a:tr h="695325">
                <a:tc>
                  <a:txBody>
                    <a:bodyPr/>
                    <a:lstStyle/>
                    <a:p>
                      <a:pPr fontAlgn="base"/>
                      <a:r>
                        <a:rPr lang="en-US" sz="900">
                          <a:effectLst/>
                        </a:rPr>
                        <a:t>Ability for the user to select an option to central print individual letter to go into batch file (i.e., letter to be sent via Williams Lea.) Output from the template webform to be spooled for automated rendering to AFP and dispatch to Williams Lea at a set time (currently 7pm daily).​</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Central Print files will be batched as AFP(s) along with metadata and push to print factory using existing transmission protocol.​</a:t>
                      </a:r>
                      <a:br>
                        <a:rPr lang="en-US" sz="900">
                          <a:effectLst/>
                        </a:rPr>
                      </a:br>
                      <a:r>
                        <a:rPr lang="en-US" sz="900">
                          <a:effectLst/>
                        </a:rPr>
                        <a:t>We are assuming that rendering is this case only implies reformattingand batching of the central print files. It does not mean that AFPs are rendered on screens from a storage.​</a:t>
                      </a:r>
                      <a:endParaRPr lang="en-US">
                        <a:effectLst/>
                      </a:endParaRPr>
                    </a:p>
                  </a:txBody>
                  <a:tcPr/>
                </a:tc>
                <a:extLst>
                  <a:ext uri="{0D108BD9-81ED-4DB2-BD59-A6C34878D82A}">
                    <a16:rowId xmlns:a16="http://schemas.microsoft.com/office/drawing/2014/main" val="1189751390"/>
                  </a:ext>
                </a:extLst>
              </a:tr>
              <a:tr h="981075">
                <a:tc>
                  <a:txBody>
                    <a:bodyPr/>
                    <a:lstStyle/>
                    <a:p>
                      <a:pPr fontAlgn="base"/>
                      <a:r>
                        <a:rPr lang="en-US" sz="900">
                          <a:effectLst/>
                        </a:rPr>
                        <a:t>Rendered print files must be mono-brand and must not include more than 8 physical inserts in the TLE for the entire print file, including return envelopes. This is a restriction of the enveloping machines which only have 8 insert hoppers. If the totality of the number of inserts needed for a brand exceeds 8, then at least one additional print file will be needed in order to keep to the 8-max restriction.​</a:t>
                      </a:r>
                      <a:br>
                        <a:rPr lang="en-US" sz="900">
                          <a:effectLst/>
                        </a:rPr>
                      </a:br>
                      <a:r>
                        <a:rPr lang="en-US" sz="900">
                          <a:effectLst/>
                        </a:rPr>
                        <a:t>Ability to add multi leaflets/business reply envelopes with letters (current max for hopper is 8 at Williams Lea)​</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Print 8 hoppers rule will be followed (including return envelope).Assuming it exists already so same will be followed in TOBE setup.​</a:t>
                      </a:r>
                      <a:br>
                        <a:rPr lang="en-US" sz="900">
                          <a:effectLst/>
                        </a:rPr>
                      </a:br>
                      <a:r>
                        <a:rPr lang="en-US" sz="900">
                          <a:effectLst/>
                        </a:rPr>
                        <a:t>We are assuming that rendering is this case only implies reformattingand batching of the central print files. It does not mean that file are being rendered on screens from a storage.​</a:t>
                      </a:r>
                      <a:endParaRPr lang="en-US">
                        <a:effectLst/>
                      </a:endParaRPr>
                    </a:p>
                  </a:txBody>
                  <a:tcPr/>
                </a:tc>
                <a:extLst>
                  <a:ext uri="{0D108BD9-81ED-4DB2-BD59-A6C34878D82A}">
                    <a16:rowId xmlns:a16="http://schemas.microsoft.com/office/drawing/2014/main" val="2945438889"/>
                  </a:ext>
                </a:extLst>
              </a:tr>
              <a:tr h="276225">
                <a:tc>
                  <a:txBody>
                    <a:bodyPr/>
                    <a:lstStyle/>
                    <a:p>
                      <a:pPr fontAlgn="base"/>
                      <a:r>
                        <a:rPr lang="en-US" sz="900">
                          <a:effectLst/>
                        </a:rPr>
                        <a:t>Must be capable of allowing a user to assign themselves to one of the configurable teams​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Light weight component to allow team control. Current setup more info needed while design​</a:t>
                      </a:r>
                      <a:endParaRPr lang="en-US">
                        <a:effectLst/>
                      </a:endParaRPr>
                    </a:p>
                  </a:txBody>
                  <a:tcPr/>
                </a:tc>
                <a:extLst>
                  <a:ext uri="{0D108BD9-81ED-4DB2-BD59-A6C34878D82A}">
                    <a16:rowId xmlns:a16="http://schemas.microsoft.com/office/drawing/2014/main" val="2223379422"/>
                  </a:ext>
                </a:extLst>
              </a:tr>
              <a:tr h="419100">
                <a:tc>
                  <a:txBody>
                    <a:bodyPr/>
                    <a:lstStyle/>
                    <a:p>
                      <a:pPr fontAlgn="base"/>
                      <a:r>
                        <a:rPr lang="en-US" sz="900">
                          <a:effectLst/>
                        </a:rPr>
                        <a:t>TLEs must be configurable for each template. TLEs for Inserts must be brand-derivable. The platform must be capable of populating AFP TLEs (Tagged Logical Element) including address, Post Code, envelope and Enclosure TLEs​</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CHANGED​</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GB" sz="900">
                          <a:effectLst/>
                        </a:rPr>
                        <a:t> ​</a:t>
                      </a:r>
                      <a:endParaRPr lang="en-GB">
                        <a:effectLst/>
                      </a:endParaRPr>
                    </a:p>
                  </a:txBody>
                  <a:tcPr/>
                </a:tc>
                <a:extLst>
                  <a:ext uri="{0D108BD9-81ED-4DB2-BD59-A6C34878D82A}">
                    <a16:rowId xmlns:a16="http://schemas.microsoft.com/office/drawing/2014/main" val="247198266"/>
                  </a:ext>
                </a:extLst>
              </a:tr>
              <a:tr h="133350">
                <a:tc>
                  <a:txBody>
                    <a:bodyPr/>
                    <a:lstStyle/>
                    <a:p>
                      <a:pPr fontAlgn="base"/>
                      <a:r>
                        <a:rPr lang="en-US" sz="900">
                          <a:effectLst/>
                        </a:rPr>
                        <a:t>The platform must have an easy way for the user to drill down to select the desired template.​</a:t>
                      </a:r>
                      <a:endParaRPr lang="en-US">
                        <a:effectLst/>
                      </a:endParaRPr>
                    </a:p>
                  </a:txBody>
                  <a:tcPr/>
                </a:tc>
                <a:tc>
                  <a:txBody>
                    <a:bodyPr/>
                    <a:lstStyle/>
                    <a:p>
                      <a:pPr algn="ctr" fontAlgn="base"/>
                      <a:r>
                        <a:rPr lang="en-GB" sz="900">
                          <a:effectLst/>
                        </a:rPr>
                        <a:t>Must have​</a:t>
                      </a:r>
                      <a:endParaRPr lang="en-GB">
                        <a:effectLst/>
                      </a:endParaRPr>
                    </a:p>
                  </a:txBody>
                  <a:tcPr/>
                </a:tc>
                <a:tc>
                  <a:txBody>
                    <a:bodyPr/>
                    <a:lstStyle/>
                    <a:p>
                      <a:pPr algn="ctr" fontAlgn="base"/>
                      <a:r>
                        <a:rPr lang="en-GB" sz="900">
                          <a:effectLst/>
                        </a:rPr>
                        <a:t>NEW​</a:t>
                      </a:r>
                      <a:endParaRPr lang="en-GB">
                        <a:effectLst/>
                      </a:endParaRPr>
                    </a:p>
                  </a:txBody>
                  <a:tcPr/>
                </a:tc>
                <a:tc>
                  <a:txBody>
                    <a:bodyPr/>
                    <a:lstStyle/>
                    <a:p>
                      <a:pPr algn="ctr" fontAlgn="base"/>
                      <a:r>
                        <a:rPr lang="en-GB" sz="900">
                          <a:effectLst/>
                        </a:rPr>
                        <a:t>Y​</a:t>
                      </a:r>
                      <a:endParaRPr lang="en-GB">
                        <a:effectLst/>
                      </a:endParaRPr>
                    </a:p>
                  </a:txBody>
                  <a:tcPr/>
                </a:tc>
                <a:tc>
                  <a:txBody>
                    <a:bodyPr/>
                    <a:lstStyle/>
                    <a:p>
                      <a:pPr fontAlgn="base"/>
                      <a:r>
                        <a:rPr lang="en-US" sz="900">
                          <a:effectLst/>
                        </a:rPr>
                        <a:t>Through light weight component and Interview dynamic filter to help​</a:t>
                      </a:r>
                      <a:endParaRPr lang="en-US">
                        <a:effectLst/>
                      </a:endParaRPr>
                    </a:p>
                  </a:txBody>
                  <a:tcPr/>
                </a:tc>
                <a:extLst>
                  <a:ext uri="{0D108BD9-81ED-4DB2-BD59-A6C34878D82A}">
                    <a16:rowId xmlns:a16="http://schemas.microsoft.com/office/drawing/2014/main" val="3132283538"/>
                  </a:ext>
                </a:extLst>
              </a:tr>
            </a:tbl>
          </a:graphicData>
        </a:graphic>
      </p:graphicFrame>
    </p:spTree>
    <p:extLst>
      <p:ext uri="{BB962C8B-B14F-4D97-AF65-F5344CB8AC3E}">
        <p14:creationId xmlns:p14="http://schemas.microsoft.com/office/powerpoint/2010/main" val="138683597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81</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solidFill>
                  <a:srgbClr val="42145F"/>
                </a:solidFill>
                <a:latin typeface="RN House Sans Regular"/>
              </a:rPr>
              <a:t>Appendix: Communication Composition Portal Flow – 1/2</a:t>
            </a:r>
            <a:endParaRPr lang="en-GB">
              <a:solidFill>
                <a:srgbClr val="42145F"/>
              </a:solidFill>
              <a:highlight>
                <a:srgbClr val="FFFF00"/>
              </a:highlight>
              <a:latin typeface="RN House Sans Regular"/>
            </a:endParaRPr>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5D3AECDE-A9FE-42CD-A37B-E338781B162B}"/>
              </a:ext>
            </a:extLst>
          </p:cNvPr>
          <p:cNvPicPr>
            <a:picLocks noChangeAspect="1"/>
          </p:cNvPicPr>
          <p:nvPr/>
        </p:nvPicPr>
        <p:blipFill>
          <a:blip r:embed="rId4"/>
          <a:stretch>
            <a:fillRect/>
          </a:stretch>
        </p:blipFill>
        <p:spPr>
          <a:xfrm>
            <a:off x="303212" y="1602001"/>
            <a:ext cx="10086975" cy="4981575"/>
          </a:xfrm>
          <a:prstGeom prst="rect">
            <a:avLst/>
          </a:prstGeom>
        </p:spPr>
      </p:pic>
    </p:spTree>
    <p:extLst>
      <p:ext uri="{BB962C8B-B14F-4D97-AF65-F5344CB8AC3E}">
        <p14:creationId xmlns:p14="http://schemas.microsoft.com/office/powerpoint/2010/main" val="154468716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7FEBF29-7A61-422B-A67B-7152A4E18FCF}"/>
              </a:ext>
            </a:extLst>
          </p:cNvPr>
          <p:cNvPicPr>
            <a:picLocks noChangeAspect="1"/>
          </p:cNvPicPr>
          <p:nvPr/>
        </p:nvPicPr>
        <p:blipFill>
          <a:blip r:embed="rId3"/>
          <a:stretch>
            <a:fillRect/>
          </a:stretch>
        </p:blipFill>
        <p:spPr>
          <a:xfrm>
            <a:off x="425711" y="4839204"/>
            <a:ext cx="8213021" cy="2118028"/>
          </a:xfrm>
          <a:prstGeom prst="rect">
            <a:avLst/>
          </a:prstGeom>
        </p:spPr>
      </p:pic>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a:xfrm>
            <a:off x="4886733" y="6929026"/>
            <a:ext cx="590696" cy="273873"/>
          </a:xfrm>
        </p:spPr>
        <p:txBody>
          <a:bodyPr/>
          <a:lstStyle/>
          <a:p>
            <a:fld id="{08BDDC8D-36E9-467E-8CF1-750845950A7F}" type="slidenum">
              <a:rPr lang="en-GB" smtClean="0"/>
              <a:pPr/>
              <a:t>82</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solidFill>
                  <a:srgbClr val="42145F"/>
                </a:solidFill>
                <a:latin typeface="RN House Sans Regular"/>
              </a:rPr>
              <a:t>Appendix</a:t>
            </a:r>
            <a:r>
              <a:rPr lang="en-GB" altLang="en-US"/>
              <a:t>: </a:t>
            </a:r>
            <a:r>
              <a:rPr lang="en-GB" altLang="en-US">
                <a:solidFill>
                  <a:srgbClr val="42145F"/>
                </a:solidFill>
                <a:latin typeface="RN House Sans Regular"/>
              </a:rPr>
              <a:t>Communication Composition Portal Flow</a:t>
            </a:r>
            <a:r>
              <a:rPr lang="en-GB" altLang="en-US"/>
              <a:t> – 2/2</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C2912980-C6A8-4399-A92D-A7756A643592}"/>
              </a:ext>
            </a:extLst>
          </p:cNvPr>
          <p:cNvPicPr>
            <a:picLocks noChangeAspect="1"/>
          </p:cNvPicPr>
          <p:nvPr/>
        </p:nvPicPr>
        <p:blipFill>
          <a:blip r:embed="rId5"/>
          <a:stretch>
            <a:fillRect/>
          </a:stretch>
        </p:blipFill>
        <p:spPr>
          <a:xfrm>
            <a:off x="486000" y="1031358"/>
            <a:ext cx="7945277" cy="4008195"/>
          </a:xfrm>
          <a:prstGeom prst="rect">
            <a:avLst/>
          </a:prstGeom>
        </p:spPr>
      </p:pic>
    </p:spTree>
    <p:extLst>
      <p:ext uri="{BB962C8B-B14F-4D97-AF65-F5344CB8AC3E}">
        <p14:creationId xmlns:p14="http://schemas.microsoft.com/office/powerpoint/2010/main" val="108635665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83</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p:txBody>
          <a:bodyPr/>
          <a:lstStyle/>
          <a:p>
            <a:r>
              <a:rPr lang="en-GB" altLang="en-US">
                <a:solidFill>
                  <a:srgbClr val="42145F"/>
                </a:solidFill>
                <a:latin typeface="RN House Sans Regular"/>
              </a:rPr>
              <a:t>Appendix: Communication Services Flow – 1/2</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0F8EC3BD-59F9-FA16-DE67-D503E740101A}"/>
              </a:ext>
            </a:extLst>
          </p:cNvPr>
          <p:cNvPicPr>
            <a:picLocks noChangeAspect="1"/>
          </p:cNvPicPr>
          <p:nvPr/>
        </p:nvPicPr>
        <p:blipFill>
          <a:blip r:embed="rId4"/>
          <a:stretch>
            <a:fillRect/>
          </a:stretch>
        </p:blipFill>
        <p:spPr>
          <a:xfrm>
            <a:off x="140336" y="1233697"/>
            <a:ext cx="10412728" cy="5832266"/>
          </a:xfrm>
          <a:prstGeom prst="rect">
            <a:avLst/>
          </a:prstGeom>
        </p:spPr>
      </p:pic>
    </p:spTree>
    <p:extLst>
      <p:ext uri="{BB962C8B-B14F-4D97-AF65-F5344CB8AC3E}">
        <p14:creationId xmlns:p14="http://schemas.microsoft.com/office/powerpoint/2010/main" val="178608177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84</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a:xfrm>
            <a:off x="486000" y="408216"/>
            <a:ext cx="8568000" cy="536058"/>
          </a:xfrm>
        </p:spPr>
        <p:txBody>
          <a:bodyPr/>
          <a:lstStyle/>
          <a:p>
            <a:r>
              <a:rPr lang="en-GB" altLang="en-US">
                <a:solidFill>
                  <a:srgbClr val="42145F"/>
                </a:solidFill>
                <a:latin typeface="RN House Sans Regular"/>
              </a:rPr>
              <a:t>Appendix: Communication Services Flow – 1/2</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7AA481D0-5F62-6464-80D2-9367FEC3AC18}"/>
              </a:ext>
            </a:extLst>
          </p:cNvPr>
          <p:cNvGraphicFramePr>
            <a:graphicFrameLocks/>
          </p:cNvGraphicFramePr>
          <p:nvPr>
            <p:extLst>
              <p:ext uri="{D42A27DB-BD31-4B8C-83A1-F6EECF244321}">
                <p14:modId xmlns:p14="http://schemas.microsoft.com/office/powerpoint/2010/main" val="1388200609"/>
              </p:ext>
            </p:extLst>
          </p:nvPr>
        </p:nvGraphicFramePr>
        <p:xfrm>
          <a:off x="237860" y="840177"/>
          <a:ext cx="9071892" cy="5104623"/>
        </p:xfrm>
        <a:graphic>
          <a:graphicData uri="http://schemas.openxmlformats.org/drawingml/2006/table">
            <a:tbl>
              <a:tblPr firstRow="1" bandRow="1">
                <a:tableStyleId>{5940675A-B579-460E-94D1-54222C63F5DA}</a:tableStyleId>
              </a:tblPr>
              <a:tblGrid>
                <a:gridCol w="488749">
                  <a:extLst>
                    <a:ext uri="{9D8B030D-6E8A-4147-A177-3AD203B41FA5}">
                      <a16:colId xmlns:a16="http://schemas.microsoft.com/office/drawing/2014/main" val="1349664008"/>
                    </a:ext>
                  </a:extLst>
                </a:gridCol>
                <a:gridCol w="8583143">
                  <a:extLst>
                    <a:ext uri="{9D8B030D-6E8A-4147-A177-3AD203B41FA5}">
                      <a16:colId xmlns:a16="http://schemas.microsoft.com/office/drawing/2014/main" val="439550047"/>
                    </a:ext>
                  </a:extLst>
                </a:gridCol>
              </a:tblGrid>
              <a:tr h="443886">
                <a:tc>
                  <a:txBody>
                    <a:bodyPr/>
                    <a:lstStyle/>
                    <a:p>
                      <a:endParaRPr lang="en-IN" b="0">
                        <a:latin typeface="+mj-lt"/>
                      </a:endParaRPr>
                    </a:p>
                  </a:txBody>
                  <a:tcPr/>
                </a:tc>
                <a:tc>
                  <a:txBody>
                    <a:bodyPr/>
                    <a:lstStyle/>
                    <a:p>
                      <a:pPr lvl="0">
                        <a:buNone/>
                      </a:pPr>
                      <a:r>
                        <a:rPr lang="en-IN" sz="1200" b="0" kern="1200" noProof="0">
                          <a:solidFill>
                            <a:schemeClr val="tx2"/>
                          </a:solidFill>
                          <a:latin typeface="RN House Sans Regular"/>
                          <a:ea typeface="+mn-ea"/>
                          <a:cs typeface="+mn-cs"/>
                        </a:rPr>
                        <a:t>User logon to </a:t>
                      </a:r>
                      <a:r>
                        <a:rPr lang="en-GB" sz="1200">
                          <a:latin typeface="RN House Sans Regular"/>
                        </a:rPr>
                        <a:t>Communication Composition Portal (CCP)</a:t>
                      </a:r>
                      <a:r>
                        <a:rPr lang="en-IN" sz="1200" b="0" kern="1200" noProof="0">
                          <a:solidFill>
                            <a:schemeClr val="tx2"/>
                          </a:solidFill>
                          <a:latin typeface="RN House Sans Regular"/>
                          <a:ea typeface="+mn-ea"/>
                          <a:cs typeface="+mn-cs"/>
                        </a:rPr>
                        <a:t> through SSO (setup in K8s via 3rd party PingIdentity). </a:t>
                      </a:r>
                      <a:r>
                        <a:rPr lang="en-US" sz="1200" b="0" kern="1200" noProof="0">
                          <a:solidFill>
                            <a:schemeClr val="tx2"/>
                          </a:solidFill>
                          <a:latin typeface="RN House Sans Regular"/>
                          <a:ea typeface="+mn-ea"/>
                          <a:cs typeface="+mn-cs"/>
                        </a:rPr>
                        <a:t>Single sign-on (SSO) uses central identity provider (IdP) to improve security by allowing users and teams to manage a single set of credentials</a:t>
                      </a:r>
                      <a:endParaRPr lang="en-IN" sz="1200" b="0" kern="1200">
                        <a:solidFill>
                          <a:schemeClr val="tx2"/>
                        </a:solidFill>
                        <a:latin typeface="RN House Sans Regular"/>
                        <a:ea typeface="+mn-ea"/>
                        <a:cs typeface="+mn-cs"/>
                      </a:endParaRPr>
                    </a:p>
                  </a:txBody>
                  <a:tcPr/>
                </a:tc>
                <a:extLst>
                  <a:ext uri="{0D108BD9-81ED-4DB2-BD59-A6C34878D82A}">
                    <a16:rowId xmlns:a16="http://schemas.microsoft.com/office/drawing/2014/main" val="128462901"/>
                  </a:ext>
                </a:extLst>
              </a:tr>
              <a:tr h="621440">
                <a:tc>
                  <a:txBody>
                    <a:bodyPr/>
                    <a:lstStyle/>
                    <a:p>
                      <a:endParaRPr lang="en-IN" b="0">
                        <a:latin typeface="+mj-lt"/>
                      </a:endParaRPr>
                    </a:p>
                  </a:txBody>
                  <a:tcPr/>
                </a:tc>
                <a:tc>
                  <a:txBody>
                    <a:bodyPr/>
                    <a:lstStyle/>
                    <a:p>
                      <a:pPr marL="0" marR="0" lvl="0" indent="0" algn="l">
                        <a:lnSpc>
                          <a:spcPct val="100000"/>
                        </a:lnSpc>
                        <a:spcBef>
                          <a:spcPts val="0"/>
                        </a:spcBef>
                        <a:spcAft>
                          <a:spcPts val="0"/>
                        </a:spcAft>
                        <a:buNone/>
                      </a:pPr>
                      <a:r>
                        <a:rPr lang="en-IN" sz="1200" b="0" kern="1200" noProof="0">
                          <a:solidFill>
                            <a:schemeClr val="tx2"/>
                          </a:solidFill>
                          <a:latin typeface="RN House Sans Regular"/>
                          <a:ea typeface="+mn-ea"/>
                          <a:cs typeface="+mn-cs"/>
                        </a:rPr>
                        <a:t>User enters Sort Code, Account number &amp; Template Name in CCP and sends an order request. Based on order details, Connected service communicates with Route service to fetch customer data, transform and populate interview screen. </a:t>
                      </a:r>
                      <a:endParaRPr lang="en-IN" sz="1200" b="0" kern="1200">
                        <a:solidFill>
                          <a:schemeClr val="tx2"/>
                        </a:solidFill>
                        <a:latin typeface="RN House Sans Regular"/>
                        <a:ea typeface="+mn-ea"/>
                        <a:cs typeface="+mn-cs"/>
                      </a:endParaRPr>
                    </a:p>
                  </a:txBody>
                  <a:tcPr/>
                </a:tc>
                <a:extLst>
                  <a:ext uri="{0D108BD9-81ED-4DB2-BD59-A6C34878D82A}">
                    <a16:rowId xmlns:a16="http://schemas.microsoft.com/office/drawing/2014/main" val="2546593955"/>
                  </a:ext>
                </a:extLst>
              </a:tr>
              <a:tr h="976551">
                <a:tc>
                  <a:txBody>
                    <a:bodyPr/>
                    <a:lstStyle/>
                    <a:p>
                      <a:endParaRPr lang="en-IN" b="0">
                        <a:latin typeface="+mj-lt"/>
                      </a:endParaRPr>
                    </a:p>
                  </a:txBody>
                  <a:tcPr/>
                </a:tc>
                <a:tc>
                  <a:txBody>
                    <a:bodyPr/>
                    <a:lstStyle/>
                    <a:p>
                      <a:pPr lvl="0">
                        <a:buNone/>
                      </a:pPr>
                      <a:r>
                        <a:rPr lang="en-US" sz="1200" b="0" kern="1200" noProof="0">
                          <a:solidFill>
                            <a:schemeClr val="tx2"/>
                          </a:solidFill>
                          <a:latin typeface="RN House Sans Regular"/>
                          <a:ea typeface="+mn-ea"/>
                          <a:cs typeface="+mn-cs"/>
                        </a:rPr>
                        <a:t>Route service uses Sort Code &amp; Account Number and calls bank’s core API (CICS web-service) to Route to correct brand-based DB instance and fetch data (Customer address, postcode etc.) as XML. This data is passed to transform service for transformation, and returned to connected PAI to prefill MP interview screen</a:t>
                      </a:r>
                    </a:p>
                    <a:p>
                      <a:pPr lvl="0">
                        <a:buNone/>
                      </a:pPr>
                      <a:r>
                        <a:rPr lang="en-US" sz="1200" b="0" kern="1200" noProof="0">
                          <a:solidFill>
                            <a:schemeClr val="tx2"/>
                          </a:solidFill>
                          <a:latin typeface="RN House Sans Regular"/>
                          <a:ea typeface="+mn-ea"/>
                          <a:cs typeface="+mn-cs"/>
                        </a:rPr>
                        <a:t>Note: List of data fields is provided in low-level design </a:t>
                      </a:r>
                      <a:endParaRPr lang="en-IN" sz="1200" b="0" kern="1200">
                        <a:solidFill>
                          <a:schemeClr val="tx2"/>
                        </a:solidFill>
                        <a:latin typeface="RN House Sans Regular"/>
                        <a:ea typeface="+mn-ea"/>
                        <a:cs typeface="+mn-cs"/>
                      </a:endParaRPr>
                    </a:p>
                  </a:txBody>
                  <a:tcPr/>
                </a:tc>
                <a:extLst>
                  <a:ext uri="{0D108BD9-81ED-4DB2-BD59-A6C34878D82A}">
                    <a16:rowId xmlns:a16="http://schemas.microsoft.com/office/drawing/2014/main" val="974278959"/>
                  </a:ext>
                </a:extLst>
              </a:tr>
              <a:tr h="443886">
                <a:tc>
                  <a:txBody>
                    <a:bodyPr/>
                    <a:lstStyle/>
                    <a:p>
                      <a:endParaRPr lang="en-IN" b="0">
                        <a:latin typeface="+mj-lt"/>
                      </a:endParaRPr>
                    </a:p>
                  </a:txBody>
                  <a:tcPr/>
                </a:tc>
                <a:tc>
                  <a:txBody>
                    <a:bodyPr/>
                    <a:lstStyle/>
                    <a:p>
                      <a:pPr marL="0" marR="0" lvl="0" indent="0" algn="l">
                        <a:lnSpc>
                          <a:spcPct val="100000"/>
                        </a:lnSpc>
                        <a:spcBef>
                          <a:spcPts val="0"/>
                        </a:spcBef>
                        <a:spcAft>
                          <a:spcPts val="0"/>
                        </a:spcAft>
                        <a:buNone/>
                      </a:pPr>
                      <a:r>
                        <a:rPr lang="en-US" sz="1200" b="0" kern="1200" noProof="0">
                          <a:solidFill>
                            <a:schemeClr val="tx2"/>
                          </a:solidFill>
                          <a:latin typeface="RN House Sans Regular"/>
                          <a:ea typeface="+mn-ea"/>
                          <a:cs typeface="+mn-cs"/>
                        </a:rPr>
                        <a:t>Transform service is used for data validation and utility functions from route service</a:t>
                      </a:r>
                      <a:endParaRPr lang="en-IN" sz="1200" b="0" kern="1200">
                        <a:solidFill>
                          <a:schemeClr val="tx2"/>
                        </a:solidFill>
                        <a:latin typeface="RN House Sans Regular"/>
                        <a:ea typeface="+mn-ea"/>
                        <a:cs typeface="+mn-cs"/>
                      </a:endParaRPr>
                    </a:p>
                  </a:txBody>
                  <a:tcPr/>
                </a:tc>
                <a:extLst>
                  <a:ext uri="{0D108BD9-81ED-4DB2-BD59-A6C34878D82A}">
                    <a16:rowId xmlns:a16="http://schemas.microsoft.com/office/drawing/2014/main" val="3017503371"/>
                  </a:ext>
                </a:extLst>
              </a:tr>
              <a:tr h="443886">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b="0" kern="1200" noProof="0">
                          <a:solidFill>
                            <a:schemeClr val="tx2"/>
                          </a:solidFill>
                          <a:latin typeface="RN House Sans Regular"/>
                          <a:ea typeface="+mn-ea"/>
                          <a:cs typeface="+mn-cs"/>
                        </a:rPr>
                        <a:t>Compose Service passes the request to view generated documents list for current date and for last 7 days. In  further use-cases this can also be directly used for document generation from other business areas</a:t>
                      </a:r>
                    </a:p>
                  </a:txBody>
                  <a:tcPr/>
                </a:tc>
                <a:extLst>
                  <a:ext uri="{0D108BD9-81ED-4DB2-BD59-A6C34878D82A}">
                    <a16:rowId xmlns:a16="http://schemas.microsoft.com/office/drawing/2014/main" val="154837678"/>
                  </a:ext>
                </a:extLst>
              </a:tr>
              <a:tr h="621440">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b="0" kern="1200" noProof="0">
                          <a:solidFill>
                            <a:schemeClr val="tx2"/>
                          </a:solidFill>
                          <a:latin typeface="RN House Sans Regular"/>
                          <a:ea typeface="+mn-ea"/>
                          <a:cs typeface="+mn-cs"/>
                        </a:rPr>
                        <a:t>Centralized logging is facilitated into the solution via CloudWatch. CloudwatchAgent &amp; FluentBit Pods are deployed on each of EKS &amp; ECS clusters to gather metrics and application logs and source to container insights. </a:t>
                      </a:r>
                      <a:endParaRPr lang="en-US" sz="1200" b="0" kern="1200">
                        <a:solidFill>
                          <a:schemeClr val="tx2"/>
                        </a:solidFill>
                        <a:latin typeface="RN House Sans Regular"/>
                        <a:ea typeface="+mn-ea"/>
                        <a:cs typeface="+mn-cs"/>
                      </a:endParaRPr>
                    </a:p>
                  </a:txBody>
                  <a:tcPr/>
                </a:tc>
                <a:extLst>
                  <a:ext uri="{0D108BD9-81ED-4DB2-BD59-A6C34878D82A}">
                    <a16:rowId xmlns:a16="http://schemas.microsoft.com/office/drawing/2014/main" val="2317419656"/>
                  </a:ext>
                </a:extLst>
              </a:tr>
              <a:tr h="300108">
                <a:tc>
                  <a:txBody>
                    <a:bodyPr/>
                    <a:lstStyle/>
                    <a:p>
                      <a:endParaRPr lang="en-IN" b="0">
                        <a:latin typeface="+mj-lt"/>
                      </a:endParaRPr>
                    </a:p>
                  </a:txBody>
                  <a:tcPr/>
                </a:tc>
                <a:tc>
                  <a:txBody>
                    <a:bodyPr/>
                    <a:lstStyle/>
                    <a:p>
                      <a:pPr lvl="0">
                        <a:buNone/>
                      </a:pPr>
                      <a:r>
                        <a:rPr lang="en-US" sz="1200" b="0" kern="1200" noProof="0">
                          <a:solidFill>
                            <a:schemeClr val="tx2"/>
                          </a:solidFill>
                          <a:latin typeface="RN House Sans Regular"/>
                          <a:ea typeface="+mn-ea"/>
                          <a:cs typeface="+mn-cs"/>
                        </a:rPr>
                        <a:t>Print Spool Service performs operation on print spool queue like deleting letter from queue, updated CCP audit DB &amp; logging CES event</a:t>
                      </a:r>
                    </a:p>
                  </a:txBody>
                  <a:tcPr/>
                </a:tc>
                <a:extLst>
                  <a:ext uri="{0D108BD9-81ED-4DB2-BD59-A6C34878D82A}">
                    <a16:rowId xmlns:a16="http://schemas.microsoft.com/office/drawing/2014/main" val="2551058482"/>
                  </a:ext>
                </a:extLst>
              </a:tr>
              <a:tr h="442940">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US" sz="1200" b="0" kern="1200" noProof="0">
                          <a:solidFill>
                            <a:schemeClr val="tx2"/>
                          </a:solidFill>
                          <a:latin typeface="RN House Sans Regular"/>
                          <a:ea typeface="+mn-ea"/>
                          <a:cs typeface="+mn-cs"/>
                        </a:rPr>
                        <a:t>Generate MI report to log data in MI database</a:t>
                      </a:r>
                      <a:endParaRPr lang="en-US" sz="1200" b="0" kern="1200">
                        <a:solidFill>
                          <a:schemeClr val="tx2"/>
                        </a:solidFill>
                        <a:latin typeface="RN House Sans Regular"/>
                        <a:ea typeface="+mn-ea"/>
                        <a:cs typeface="+mn-cs"/>
                      </a:endParaRPr>
                    </a:p>
                  </a:txBody>
                  <a:tcPr/>
                </a:tc>
                <a:extLst>
                  <a:ext uri="{0D108BD9-81ED-4DB2-BD59-A6C34878D82A}">
                    <a16:rowId xmlns:a16="http://schemas.microsoft.com/office/drawing/2014/main" val="2919068687"/>
                  </a:ext>
                </a:extLst>
              </a:tr>
              <a:tr h="443886">
                <a:tc>
                  <a:txBody>
                    <a:bodyPr/>
                    <a:lstStyle/>
                    <a:p>
                      <a:endParaRPr lang="en-IN" b="0">
                        <a:latin typeface="+mj-lt"/>
                      </a:endParaRPr>
                    </a:p>
                  </a:txBody>
                  <a:tcPr/>
                </a:tc>
                <a:tc>
                  <a:txBody>
                    <a:bodyPr/>
                    <a:lstStyle/>
                    <a:p>
                      <a:pPr lvl="0">
                        <a:buNone/>
                      </a:pPr>
                      <a:endParaRPr lang="en-US" sz="1200" b="0" kern="1200">
                        <a:solidFill>
                          <a:schemeClr val="tx2"/>
                        </a:solidFill>
                        <a:latin typeface="RN House Sans Regular"/>
                        <a:ea typeface="+mn-ea"/>
                        <a:cs typeface="+mn-cs"/>
                      </a:endParaRPr>
                    </a:p>
                  </a:txBody>
                  <a:tcPr/>
                </a:tc>
                <a:extLst>
                  <a:ext uri="{0D108BD9-81ED-4DB2-BD59-A6C34878D82A}">
                    <a16:rowId xmlns:a16="http://schemas.microsoft.com/office/drawing/2014/main" val="727579505"/>
                  </a:ext>
                </a:extLst>
              </a:tr>
            </a:tbl>
          </a:graphicData>
        </a:graphic>
      </p:graphicFrame>
      <p:grpSp>
        <p:nvGrpSpPr>
          <p:cNvPr id="2" name="Group 1">
            <a:extLst>
              <a:ext uri="{FF2B5EF4-FFF2-40B4-BE49-F238E27FC236}">
                <a16:creationId xmlns:a16="http://schemas.microsoft.com/office/drawing/2014/main" id="{005F32B3-46AB-FB62-F358-D45A49F71360}"/>
              </a:ext>
            </a:extLst>
          </p:cNvPr>
          <p:cNvGrpSpPr/>
          <p:nvPr/>
        </p:nvGrpSpPr>
        <p:grpSpPr>
          <a:xfrm>
            <a:off x="353461" y="1002420"/>
            <a:ext cx="258434" cy="4387090"/>
            <a:chOff x="338625" y="995452"/>
            <a:chExt cx="258434" cy="4387090"/>
          </a:xfrm>
        </p:grpSpPr>
        <p:sp>
          <p:nvSpPr>
            <p:cNvPr id="7" name="Oval 6">
              <a:extLst>
                <a:ext uri="{FF2B5EF4-FFF2-40B4-BE49-F238E27FC236}">
                  <a16:creationId xmlns:a16="http://schemas.microsoft.com/office/drawing/2014/main" id="{04EBB0CB-684E-DB17-8DB0-1693EE187E65}"/>
                </a:ext>
              </a:extLst>
            </p:cNvPr>
            <p:cNvSpPr/>
            <p:nvPr/>
          </p:nvSpPr>
          <p:spPr>
            <a:xfrm>
              <a:off x="338630" y="995452"/>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A</a:t>
              </a:r>
            </a:p>
          </p:txBody>
        </p:sp>
        <p:sp>
          <p:nvSpPr>
            <p:cNvPr id="9" name="Oval 8">
              <a:extLst>
                <a:ext uri="{FF2B5EF4-FFF2-40B4-BE49-F238E27FC236}">
                  <a16:creationId xmlns:a16="http://schemas.microsoft.com/office/drawing/2014/main" id="{54794E49-E754-9704-59E1-3A0182E67789}"/>
                </a:ext>
              </a:extLst>
            </p:cNvPr>
            <p:cNvSpPr/>
            <p:nvPr/>
          </p:nvSpPr>
          <p:spPr>
            <a:xfrm>
              <a:off x="345268" y="1613266"/>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B</a:t>
              </a:r>
            </a:p>
          </p:txBody>
        </p:sp>
        <p:sp>
          <p:nvSpPr>
            <p:cNvPr id="10" name="Oval 9">
              <a:extLst>
                <a:ext uri="{FF2B5EF4-FFF2-40B4-BE49-F238E27FC236}">
                  <a16:creationId xmlns:a16="http://schemas.microsoft.com/office/drawing/2014/main" id="{F16A312F-77B8-4A7D-3FA2-F64B0693968B}"/>
                </a:ext>
              </a:extLst>
            </p:cNvPr>
            <p:cNvSpPr/>
            <p:nvPr/>
          </p:nvSpPr>
          <p:spPr>
            <a:xfrm>
              <a:off x="345267" y="3156115"/>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a:t>
              </a:r>
            </a:p>
          </p:txBody>
        </p:sp>
        <p:sp>
          <p:nvSpPr>
            <p:cNvPr id="11" name="Oval 10">
              <a:extLst>
                <a:ext uri="{FF2B5EF4-FFF2-40B4-BE49-F238E27FC236}">
                  <a16:creationId xmlns:a16="http://schemas.microsoft.com/office/drawing/2014/main" id="{830C1169-AA2C-9164-1BB8-1D27805409B1}"/>
                </a:ext>
              </a:extLst>
            </p:cNvPr>
            <p:cNvSpPr/>
            <p:nvPr/>
          </p:nvSpPr>
          <p:spPr>
            <a:xfrm>
              <a:off x="338630" y="3653371"/>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E</a:t>
              </a:r>
            </a:p>
          </p:txBody>
        </p:sp>
        <p:sp>
          <p:nvSpPr>
            <p:cNvPr id="12" name="Oval 11">
              <a:extLst>
                <a:ext uri="{FF2B5EF4-FFF2-40B4-BE49-F238E27FC236}">
                  <a16:creationId xmlns:a16="http://schemas.microsoft.com/office/drawing/2014/main" id="{C5259071-C39A-9482-97A9-32F30AACC91F}"/>
                </a:ext>
              </a:extLst>
            </p:cNvPr>
            <p:cNvSpPr/>
            <p:nvPr/>
          </p:nvSpPr>
          <p:spPr>
            <a:xfrm>
              <a:off x="338633" y="2394141"/>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C</a:t>
              </a:r>
            </a:p>
          </p:txBody>
        </p:sp>
        <p:sp>
          <p:nvSpPr>
            <p:cNvPr id="13" name="Oval 12">
              <a:extLst>
                <a:ext uri="{FF2B5EF4-FFF2-40B4-BE49-F238E27FC236}">
                  <a16:creationId xmlns:a16="http://schemas.microsoft.com/office/drawing/2014/main" id="{E3BC1103-EBBF-C900-0171-4E87B32335A7}"/>
                </a:ext>
              </a:extLst>
            </p:cNvPr>
            <p:cNvSpPr/>
            <p:nvPr/>
          </p:nvSpPr>
          <p:spPr>
            <a:xfrm>
              <a:off x="338630" y="4165184"/>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F</a:t>
              </a:r>
            </a:p>
          </p:txBody>
        </p:sp>
        <p:sp>
          <p:nvSpPr>
            <p:cNvPr id="21" name="Oval 20">
              <a:extLst>
                <a:ext uri="{FF2B5EF4-FFF2-40B4-BE49-F238E27FC236}">
                  <a16:creationId xmlns:a16="http://schemas.microsoft.com/office/drawing/2014/main" id="{A78A3E07-C7AC-FD59-76A6-20942657C09D}"/>
                </a:ext>
              </a:extLst>
            </p:cNvPr>
            <p:cNvSpPr/>
            <p:nvPr/>
          </p:nvSpPr>
          <p:spPr>
            <a:xfrm>
              <a:off x="338630" y="4670242"/>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G</a:t>
              </a:r>
            </a:p>
          </p:txBody>
        </p:sp>
        <p:sp>
          <p:nvSpPr>
            <p:cNvPr id="22" name="Oval 21">
              <a:extLst>
                <a:ext uri="{FF2B5EF4-FFF2-40B4-BE49-F238E27FC236}">
                  <a16:creationId xmlns:a16="http://schemas.microsoft.com/office/drawing/2014/main" id="{9CA74C85-DD02-9AA6-8651-D87876996991}"/>
                </a:ext>
              </a:extLst>
            </p:cNvPr>
            <p:cNvSpPr/>
            <p:nvPr/>
          </p:nvSpPr>
          <p:spPr>
            <a:xfrm>
              <a:off x="338625" y="5117498"/>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H</a:t>
              </a:r>
            </a:p>
          </p:txBody>
        </p:sp>
      </p:grpSp>
      <p:sp>
        <p:nvSpPr>
          <p:cNvPr id="28" name="TextBox 27">
            <a:extLst>
              <a:ext uri="{FF2B5EF4-FFF2-40B4-BE49-F238E27FC236}">
                <a16:creationId xmlns:a16="http://schemas.microsoft.com/office/drawing/2014/main" id="{F8F5B20A-0F33-23D5-AD5C-A142480DE938}"/>
              </a:ext>
            </a:extLst>
          </p:cNvPr>
          <p:cNvSpPr txBox="1"/>
          <p:nvPr/>
        </p:nvSpPr>
        <p:spPr>
          <a:xfrm>
            <a:off x="3225800" y="10668000"/>
            <a:ext cx="0" cy="0"/>
          </a:xfrm>
          <a:prstGeom prst="rect">
            <a:avLst/>
          </a:prstGeom>
          <a:noFill/>
        </p:spPr>
        <p:txBody>
          <a:bodyPr wrap="none" lIns="0" tIns="0" rIns="0" bIns="0" rtlCol="0">
            <a:noAutofit/>
          </a:bodyPr>
          <a:lstStyle/>
          <a:p>
            <a:endParaRPr lang="en-US" sz="1100" err="1">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4992963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85</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a:xfrm>
            <a:off x="486000" y="273609"/>
            <a:ext cx="8568000" cy="536058"/>
          </a:xfrm>
        </p:spPr>
        <p:txBody>
          <a:bodyPr/>
          <a:lstStyle/>
          <a:p>
            <a:r>
              <a:rPr lang="en-GB" altLang="en-US">
                <a:solidFill>
                  <a:srgbClr val="42145F"/>
                </a:solidFill>
                <a:latin typeface="RN House Sans Regular"/>
              </a:rPr>
              <a:t>Design: Communication Composition Services Flow – 1/3</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TextBox 27">
            <a:extLst>
              <a:ext uri="{FF2B5EF4-FFF2-40B4-BE49-F238E27FC236}">
                <a16:creationId xmlns:a16="http://schemas.microsoft.com/office/drawing/2014/main" id="{F8F5B20A-0F33-23D5-AD5C-A142480DE938}"/>
              </a:ext>
            </a:extLst>
          </p:cNvPr>
          <p:cNvSpPr txBox="1"/>
          <p:nvPr/>
        </p:nvSpPr>
        <p:spPr>
          <a:xfrm>
            <a:off x="3225800" y="10668000"/>
            <a:ext cx="0" cy="0"/>
          </a:xfrm>
          <a:prstGeom prst="rect">
            <a:avLst/>
          </a:prstGeom>
          <a:noFill/>
        </p:spPr>
        <p:txBody>
          <a:bodyPr wrap="none" lIns="0" tIns="0" rIns="0" bIns="0" rtlCol="0">
            <a:noAutofit/>
          </a:bodyPr>
          <a:lstStyle/>
          <a:p>
            <a:endParaRPr lang="en-US" sz="1100" err="1">
              <a:solidFill>
                <a:schemeClr val="tx2"/>
              </a:solidFill>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07DEDB72-3898-4DD3-849D-921345560F13}"/>
              </a:ext>
            </a:extLst>
          </p:cNvPr>
          <p:cNvPicPr>
            <a:picLocks noChangeAspect="1"/>
          </p:cNvPicPr>
          <p:nvPr/>
        </p:nvPicPr>
        <p:blipFill>
          <a:blip r:embed="rId4"/>
          <a:stretch>
            <a:fillRect/>
          </a:stretch>
        </p:blipFill>
        <p:spPr>
          <a:xfrm>
            <a:off x="203237" y="1602545"/>
            <a:ext cx="10286926" cy="4717513"/>
          </a:xfrm>
          <a:prstGeom prst="rect">
            <a:avLst/>
          </a:prstGeom>
        </p:spPr>
      </p:pic>
    </p:spTree>
    <p:extLst>
      <p:ext uri="{BB962C8B-B14F-4D97-AF65-F5344CB8AC3E}">
        <p14:creationId xmlns:p14="http://schemas.microsoft.com/office/powerpoint/2010/main" val="354662178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49275E1-6837-47B1-BDDD-A7D6186EE15B}"/>
              </a:ext>
            </a:extLst>
          </p:cNvPr>
          <p:cNvSpPr>
            <a:spLocks noGrp="1"/>
          </p:cNvSpPr>
          <p:nvPr>
            <p:ph type="sldNum" sz="quarter" idx="10"/>
          </p:nvPr>
        </p:nvSpPr>
        <p:spPr/>
        <p:txBody>
          <a:bodyPr/>
          <a:lstStyle/>
          <a:p>
            <a:fld id="{08BDDC8D-36E9-467E-8CF1-750845950A7F}" type="slidenum">
              <a:rPr lang="en-GB" smtClean="0"/>
              <a:pPr/>
              <a:t>86</a:t>
            </a:fld>
            <a:endParaRPr lang="en-GB"/>
          </a:p>
        </p:txBody>
      </p:sp>
      <p:sp>
        <p:nvSpPr>
          <p:cNvPr id="4" name="Title 3">
            <a:extLst>
              <a:ext uri="{FF2B5EF4-FFF2-40B4-BE49-F238E27FC236}">
                <a16:creationId xmlns:a16="http://schemas.microsoft.com/office/drawing/2014/main" id="{396D0EE6-BE00-439E-9EE0-BB31795ABDB0}"/>
              </a:ext>
            </a:extLst>
          </p:cNvPr>
          <p:cNvSpPr>
            <a:spLocks noGrp="1"/>
          </p:cNvSpPr>
          <p:nvPr>
            <p:ph type="title"/>
          </p:nvPr>
        </p:nvSpPr>
        <p:spPr>
          <a:xfrm>
            <a:off x="486000" y="273609"/>
            <a:ext cx="8568000" cy="536058"/>
          </a:xfrm>
        </p:spPr>
        <p:txBody>
          <a:bodyPr/>
          <a:lstStyle/>
          <a:p>
            <a:r>
              <a:rPr lang="en-GB" altLang="en-US">
                <a:solidFill>
                  <a:srgbClr val="42145F"/>
                </a:solidFill>
                <a:latin typeface="RN House Sans Regular"/>
              </a:rPr>
              <a:t>Design: Communication Composition Services Flow – 2/3</a:t>
            </a:r>
            <a:endParaRPr lang="en-GB"/>
          </a:p>
        </p:txBody>
      </p:sp>
      <p:pic>
        <p:nvPicPr>
          <p:cNvPr id="5" name="Graphic 4" descr="Send">
            <a:extLst>
              <a:ext uri="{FF2B5EF4-FFF2-40B4-BE49-F238E27FC236}">
                <a16:creationId xmlns:a16="http://schemas.microsoft.com/office/drawing/2014/main" id="{E19C79E1-2B04-4137-9D40-49A5BDEC4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7AA481D0-5F62-6464-80D2-9367FEC3AC18}"/>
              </a:ext>
            </a:extLst>
          </p:cNvPr>
          <p:cNvGraphicFramePr>
            <a:graphicFrameLocks/>
          </p:cNvGraphicFramePr>
          <p:nvPr>
            <p:extLst>
              <p:ext uri="{D42A27DB-BD31-4B8C-83A1-F6EECF244321}">
                <p14:modId xmlns:p14="http://schemas.microsoft.com/office/powerpoint/2010/main" val="3563580180"/>
              </p:ext>
            </p:extLst>
          </p:nvPr>
        </p:nvGraphicFramePr>
        <p:xfrm>
          <a:off x="234893" y="820862"/>
          <a:ext cx="8990585" cy="5832913"/>
        </p:xfrm>
        <a:graphic>
          <a:graphicData uri="http://schemas.openxmlformats.org/drawingml/2006/table">
            <a:tbl>
              <a:tblPr firstRow="1" bandRow="1">
                <a:tableStyleId>{5940675A-B579-460E-94D1-54222C63F5DA}</a:tableStyleId>
              </a:tblPr>
              <a:tblGrid>
                <a:gridCol w="484370">
                  <a:extLst>
                    <a:ext uri="{9D8B030D-6E8A-4147-A177-3AD203B41FA5}">
                      <a16:colId xmlns:a16="http://schemas.microsoft.com/office/drawing/2014/main" val="1349664008"/>
                    </a:ext>
                  </a:extLst>
                </a:gridCol>
                <a:gridCol w="8506215">
                  <a:extLst>
                    <a:ext uri="{9D8B030D-6E8A-4147-A177-3AD203B41FA5}">
                      <a16:colId xmlns:a16="http://schemas.microsoft.com/office/drawing/2014/main" val="439550047"/>
                    </a:ext>
                  </a:extLst>
                </a:gridCol>
              </a:tblGrid>
              <a:tr h="866660">
                <a:tc>
                  <a:txBody>
                    <a:bodyPr/>
                    <a:lstStyle/>
                    <a:p>
                      <a:endParaRPr lang="en-IN" b="0">
                        <a:latin typeface="+mj-lt"/>
                      </a:endParaRPr>
                    </a:p>
                  </a:txBody>
                  <a:tcPr/>
                </a:tc>
                <a:tc>
                  <a:txBody>
                    <a:bodyPr/>
                    <a:lstStyle/>
                    <a:p>
                      <a:r>
                        <a:rPr lang="en-IN" sz="1200" b="0" kern="1200" dirty="0">
                          <a:solidFill>
                            <a:schemeClr val="tx2"/>
                          </a:solidFill>
                          <a:latin typeface="RN House Sans Regular"/>
                          <a:ea typeface="+mn-ea"/>
                          <a:cs typeface="+mn-cs"/>
                        </a:rPr>
                        <a:t>Developers use Messagepoint </a:t>
                      </a:r>
                      <a:r>
                        <a:rPr lang="en-US" sz="1200" b="0" kern="1200" dirty="0">
                          <a:solidFill>
                            <a:schemeClr val="tx2"/>
                          </a:solidFill>
                          <a:latin typeface="RN House Sans Regular"/>
                          <a:ea typeface="+mn-ea"/>
                          <a:cs typeface="+mn-cs"/>
                        </a:rPr>
                        <a:t>SaaS/Web based solution hosted in </a:t>
                      </a:r>
                      <a:r>
                        <a:rPr lang="en-US" sz="1200" b="0" kern="1200" dirty="0" err="1">
                          <a:solidFill>
                            <a:schemeClr val="tx2"/>
                          </a:solidFill>
                          <a:latin typeface="RN House Sans Regular"/>
                          <a:ea typeface="+mn-ea"/>
                          <a:cs typeface="+mn-cs"/>
                        </a:rPr>
                        <a:t>Messagepoint</a:t>
                      </a:r>
                      <a:r>
                        <a:rPr lang="en-US" sz="1200" b="0" kern="1200" dirty="0">
                          <a:solidFill>
                            <a:schemeClr val="tx2"/>
                          </a:solidFill>
                          <a:latin typeface="RN House Sans Regular"/>
                          <a:ea typeface="+mn-ea"/>
                          <a:cs typeface="+mn-cs"/>
                        </a:rPr>
                        <a:t> DC to design touchpoints, manage content </a:t>
                      </a:r>
                      <a:r>
                        <a:rPr lang="en-IN" sz="1200" b="0" kern="1200" dirty="0">
                          <a:solidFill>
                            <a:schemeClr val="tx2"/>
                          </a:solidFill>
                          <a:latin typeface="RN House Sans Regular"/>
                          <a:ea typeface="+mn-ea"/>
                          <a:cs typeface="+mn-cs"/>
                        </a:rPr>
                        <a:t>&amp; finalize touchpoints through inbuilt Sefas connector. The Messagepoint core instance may be synced with ADOBE DAM to reuse assets (images, fonts, etc..) during touchpoint creation. The touchpoint composition may have an optional approval process, if required. </a:t>
                      </a:r>
                    </a:p>
                  </a:txBody>
                  <a:tcPr/>
                </a:tc>
                <a:extLst>
                  <a:ext uri="{0D108BD9-81ED-4DB2-BD59-A6C34878D82A}">
                    <a16:rowId xmlns:a16="http://schemas.microsoft.com/office/drawing/2014/main" val="128462901"/>
                  </a:ext>
                </a:extLst>
              </a:tr>
              <a:tr h="351692">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a:ea typeface="+mn-ea"/>
                          <a:cs typeface="+mn-cs"/>
                        </a:rPr>
                        <a:t>Developers use on-prem Sefas HC designer to create Master Templates &amp; Layouts. The approved design is stored into design repository</a:t>
                      </a:r>
                    </a:p>
                  </a:txBody>
                  <a:tcPr/>
                </a:tc>
                <a:extLst>
                  <a:ext uri="{0D108BD9-81ED-4DB2-BD59-A6C34878D82A}">
                    <a16:rowId xmlns:a16="http://schemas.microsoft.com/office/drawing/2014/main" val="2546593955"/>
                  </a:ext>
                </a:extLst>
              </a:tr>
              <a:tr h="365844">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a:ea typeface="+mn-ea"/>
                          <a:cs typeface="+mn-cs"/>
                        </a:rPr>
                        <a:t>Design repository centrally manage templates, resources etc..</a:t>
                      </a:r>
                    </a:p>
                  </a:txBody>
                  <a:tcPr/>
                </a:tc>
                <a:extLst>
                  <a:ext uri="{0D108BD9-81ED-4DB2-BD59-A6C34878D82A}">
                    <a16:rowId xmlns:a16="http://schemas.microsoft.com/office/drawing/2014/main" val="974278959"/>
                  </a:ext>
                </a:extLst>
              </a:tr>
              <a:tr h="622853">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dirty="0">
                          <a:solidFill>
                            <a:schemeClr val="tx2"/>
                          </a:solidFill>
                          <a:latin typeface="RN House Sans Regular"/>
                          <a:ea typeface="+mn-ea"/>
                          <a:cs typeface="+mn-cs"/>
                        </a:rPr>
                        <a:t>Business users logon to newly built CCP &amp; create an order for correspondence using Messagepoint Connected. </a:t>
                      </a:r>
                    </a:p>
                  </a:txBody>
                  <a:tcPr/>
                </a:tc>
                <a:extLst>
                  <a:ext uri="{0D108BD9-81ED-4DB2-BD59-A6C34878D82A}">
                    <a16:rowId xmlns:a16="http://schemas.microsoft.com/office/drawing/2014/main" val="3017503371"/>
                  </a:ext>
                </a:extLst>
              </a:tr>
              <a:tr h="354037">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dirty="0">
                          <a:solidFill>
                            <a:schemeClr val="tx2"/>
                          </a:solidFill>
                          <a:latin typeface="RN House Sans Regular"/>
                          <a:ea typeface="+mn-ea"/>
                          <a:cs typeface="+mn-cs"/>
                        </a:rPr>
                        <a:t>Upon making all changes on an order, user sends the proof request and a PDF document is generated by Messagepoint Production Manager and rendered on connected. If the PDF copy is ok, the PDF maybe printed locally by the user. User may choose to send the document for fulfilment</a:t>
                      </a:r>
                    </a:p>
                    <a:p>
                      <a:pPr marL="0" marR="0" lvl="0" indent="0" algn="l" defTabSz="1034701" rtl="0" eaLnBrk="1" fontAlgn="auto" latinLnBrk="0" hangingPunct="1">
                        <a:lnSpc>
                          <a:spcPct val="100000"/>
                        </a:lnSpc>
                        <a:spcBef>
                          <a:spcPts val="0"/>
                        </a:spcBef>
                        <a:spcAft>
                          <a:spcPts val="0"/>
                        </a:spcAft>
                        <a:buClrTx/>
                        <a:buSzTx/>
                        <a:buFontTx/>
                        <a:buNone/>
                        <a:tabLst/>
                        <a:defRPr/>
                      </a:pPr>
                      <a:endParaRPr lang="en-IN" sz="1200" b="0" kern="1200" dirty="0">
                        <a:solidFill>
                          <a:schemeClr val="tx2"/>
                        </a:solidFill>
                        <a:latin typeface="RN House Sans Regular"/>
                        <a:ea typeface="+mn-ea"/>
                        <a:cs typeface="+mn-cs"/>
                      </a:endParaRPr>
                    </a:p>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dirty="0">
                          <a:solidFill>
                            <a:schemeClr val="tx2"/>
                          </a:solidFill>
                          <a:latin typeface="RN House Sans Regular"/>
                          <a:ea typeface="+mn-ea"/>
                          <a:cs typeface="+mn-cs"/>
                        </a:rPr>
                        <a:t>The fulfilment request bundle is used by Sefas engine to generate VPF output along with metadata into the spool directory (NAS storage). For central print VPF file along with metadata is generated</a:t>
                      </a:r>
                    </a:p>
                  </a:txBody>
                  <a:tcPr/>
                </a:tc>
                <a:extLst>
                  <a:ext uri="{0D108BD9-81ED-4DB2-BD59-A6C34878D82A}">
                    <a16:rowId xmlns:a16="http://schemas.microsoft.com/office/drawing/2014/main" val="154837678"/>
                  </a:ext>
                </a:extLst>
              </a:tr>
              <a:tr h="346450">
                <a:tc>
                  <a:txBody>
                    <a:bodyPr/>
                    <a:lstStyle/>
                    <a:p>
                      <a:endParaRPr lang="en-IN" b="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Sefas producer polls for generated copies of communication and handles the post-processing of documents &amp; delivery to end-customers through Print Service Provider (PSP). Generated communications does not necessarily go through all steps depicted in the diagram instead only eligible steps are applied and communications are delivered. CACI will be used for mail sorting. </a:t>
                      </a:r>
                    </a:p>
                  </a:txBody>
                  <a:tcPr/>
                </a:tc>
                <a:extLst>
                  <a:ext uri="{0D108BD9-81ED-4DB2-BD59-A6C34878D82A}">
                    <a16:rowId xmlns:a16="http://schemas.microsoft.com/office/drawing/2014/main" val="2317419656"/>
                  </a:ext>
                </a:extLst>
              </a:tr>
              <a:tr h="346450">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The VPF file is converted to AFP with TLE indexes after necessary post-processing using Sefas engine and submitted to print-provider for delivery to the customer. The list of files sent to PSP is maintained in the reconciliation database for reporting, &amp; reprocessing. </a:t>
                      </a:r>
                    </a:p>
                    <a:p>
                      <a:pPr marL="0" marR="0" lvl="0" indent="0" algn="l" defTabSz="1034701" rtl="0" eaLnBrk="1" fontAlgn="auto" latinLnBrk="0" hangingPunct="1">
                        <a:lnSpc>
                          <a:spcPct val="100000"/>
                        </a:lnSpc>
                        <a:spcBef>
                          <a:spcPts val="0"/>
                        </a:spcBef>
                        <a:spcAft>
                          <a:spcPts val="0"/>
                        </a:spcAft>
                        <a:buClrTx/>
                        <a:buSzTx/>
                        <a:buFontTx/>
                        <a:buNone/>
                        <a:tabLst/>
                        <a:defRPr/>
                      </a:pPr>
                      <a:endParaRPr lang="en-IN" sz="1200" b="0" kern="1200">
                        <a:solidFill>
                          <a:schemeClr val="tx2"/>
                        </a:solidFill>
                        <a:latin typeface="RN House Sans Regular" panose="020B0504020203020204" pitchFamily="34" charset="0"/>
                        <a:ea typeface="+mn-ea"/>
                        <a:cs typeface="+mn-cs"/>
                      </a:endParaRPr>
                    </a:p>
                  </a:txBody>
                  <a:tcPr/>
                </a:tc>
                <a:extLst>
                  <a:ext uri="{0D108BD9-81ED-4DB2-BD59-A6C34878D82A}">
                    <a16:rowId xmlns:a16="http://schemas.microsoft.com/office/drawing/2014/main" val="2551058482"/>
                  </a:ext>
                </a:extLst>
              </a:tr>
              <a:tr h="346450">
                <a:tc>
                  <a:txBody>
                    <a:bodyPr/>
                    <a:lstStyle/>
                    <a:p>
                      <a:endParaRPr lang="en-IN" b="0">
                        <a:latin typeface="+mj-lt"/>
                      </a:endParaRPr>
                    </a:p>
                  </a:txBody>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b="0" kern="1200">
                          <a:solidFill>
                            <a:schemeClr val="tx2"/>
                          </a:solidFill>
                          <a:latin typeface="RN House Sans Regular" panose="020B0504020203020204" pitchFamily="34" charset="0"/>
                          <a:ea typeface="+mn-ea"/>
                          <a:cs typeface="+mn-cs"/>
                        </a:rPr>
                        <a:t>PSP may generate file with list of all failed communications and pass back to be used for reconciliation at the reprocessing. Delivery of communication is maintained in communication tracking database for reporting or reprocessing purpose</a:t>
                      </a:r>
                    </a:p>
                  </a:txBody>
                  <a:tcPr/>
                </a:tc>
                <a:extLst>
                  <a:ext uri="{0D108BD9-81ED-4DB2-BD59-A6C34878D82A}">
                    <a16:rowId xmlns:a16="http://schemas.microsoft.com/office/drawing/2014/main" val="3759271686"/>
                  </a:ext>
                </a:extLst>
              </a:tr>
            </a:tbl>
          </a:graphicData>
        </a:graphic>
      </p:graphicFrame>
      <p:grpSp>
        <p:nvGrpSpPr>
          <p:cNvPr id="2" name="Group 1">
            <a:extLst>
              <a:ext uri="{FF2B5EF4-FFF2-40B4-BE49-F238E27FC236}">
                <a16:creationId xmlns:a16="http://schemas.microsoft.com/office/drawing/2014/main" id="{B08B5B68-81B3-C343-F204-E5B38346FAAD}"/>
              </a:ext>
            </a:extLst>
          </p:cNvPr>
          <p:cNvGrpSpPr/>
          <p:nvPr/>
        </p:nvGrpSpPr>
        <p:grpSpPr>
          <a:xfrm>
            <a:off x="353463" y="1157216"/>
            <a:ext cx="258432" cy="5272889"/>
            <a:chOff x="353463" y="1157216"/>
            <a:chExt cx="258432" cy="5272889"/>
          </a:xfrm>
        </p:grpSpPr>
        <p:sp>
          <p:nvSpPr>
            <p:cNvPr id="7" name="Oval 6">
              <a:extLst>
                <a:ext uri="{FF2B5EF4-FFF2-40B4-BE49-F238E27FC236}">
                  <a16:creationId xmlns:a16="http://schemas.microsoft.com/office/drawing/2014/main" id="{04EBB0CB-684E-DB17-8DB0-1693EE187E65}"/>
                </a:ext>
              </a:extLst>
            </p:cNvPr>
            <p:cNvSpPr/>
            <p:nvPr/>
          </p:nvSpPr>
          <p:spPr>
            <a:xfrm>
              <a:off x="353466" y="1157216"/>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A</a:t>
              </a:r>
            </a:p>
          </p:txBody>
        </p:sp>
        <p:sp>
          <p:nvSpPr>
            <p:cNvPr id="9" name="Oval 8">
              <a:extLst>
                <a:ext uri="{FF2B5EF4-FFF2-40B4-BE49-F238E27FC236}">
                  <a16:creationId xmlns:a16="http://schemas.microsoft.com/office/drawing/2014/main" id="{54794E49-E754-9704-59E1-3A0182E67789}"/>
                </a:ext>
              </a:extLst>
            </p:cNvPr>
            <p:cNvSpPr/>
            <p:nvPr/>
          </p:nvSpPr>
          <p:spPr>
            <a:xfrm>
              <a:off x="360104" y="1792093"/>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B</a:t>
              </a:r>
            </a:p>
          </p:txBody>
        </p:sp>
        <p:sp>
          <p:nvSpPr>
            <p:cNvPr id="10" name="Oval 9">
              <a:extLst>
                <a:ext uri="{FF2B5EF4-FFF2-40B4-BE49-F238E27FC236}">
                  <a16:creationId xmlns:a16="http://schemas.microsoft.com/office/drawing/2014/main" id="{F16A312F-77B8-4A7D-3FA2-F64B0693968B}"/>
                </a:ext>
              </a:extLst>
            </p:cNvPr>
            <p:cNvSpPr/>
            <p:nvPr/>
          </p:nvSpPr>
          <p:spPr>
            <a:xfrm>
              <a:off x="360103" y="2717003"/>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a:t>
              </a:r>
            </a:p>
          </p:txBody>
        </p:sp>
        <p:sp>
          <p:nvSpPr>
            <p:cNvPr id="11" name="Oval 10">
              <a:extLst>
                <a:ext uri="{FF2B5EF4-FFF2-40B4-BE49-F238E27FC236}">
                  <a16:creationId xmlns:a16="http://schemas.microsoft.com/office/drawing/2014/main" id="{830C1169-AA2C-9164-1BB8-1D27805409B1}"/>
                </a:ext>
              </a:extLst>
            </p:cNvPr>
            <p:cNvSpPr/>
            <p:nvPr/>
          </p:nvSpPr>
          <p:spPr>
            <a:xfrm>
              <a:off x="353466" y="3408474"/>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E</a:t>
              </a:r>
            </a:p>
          </p:txBody>
        </p:sp>
        <p:sp>
          <p:nvSpPr>
            <p:cNvPr id="12" name="Oval 11">
              <a:extLst>
                <a:ext uri="{FF2B5EF4-FFF2-40B4-BE49-F238E27FC236}">
                  <a16:creationId xmlns:a16="http://schemas.microsoft.com/office/drawing/2014/main" id="{C5259071-C39A-9482-97A9-32F30AACC91F}"/>
                </a:ext>
              </a:extLst>
            </p:cNvPr>
            <p:cNvSpPr/>
            <p:nvPr/>
          </p:nvSpPr>
          <p:spPr>
            <a:xfrm>
              <a:off x="353469" y="2222177"/>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C</a:t>
              </a:r>
            </a:p>
          </p:txBody>
        </p:sp>
        <p:sp>
          <p:nvSpPr>
            <p:cNvPr id="13" name="Oval 12">
              <a:extLst>
                <a:ext uri="{FF2B5EF4-FFF2-40B4-BE49-F238E27FC236}">
                  <a16:creationId xmlns:a16="http://schemas.microsoft.com/office/drawing/2014/main" id="{E3BC1103-EBBF-C900-0171-4E87B32335A7}"/>
                </a:ext>
              </a:extLst>
            </p:cNvPr>
            <p:cNvSpPr/>
            <p:nvPr/>
          </p:nvSpPr>
          <p:spPr>
            <a:xfrm>
              <a:off x="353464" y="4487643"/>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F</a:t>
              </a:r>
            </a:p>
          </p:txBody>
        </p:sp>
        <p:sp>
          <p:nvSpPr>
            <p:cNvPr id="21" name="Oval 20">
              <a:extLst>
                <a:ext uri="{FF2B5EF4-FFF2-40B4-BE49-F238E27FC236}">
                  <a16:creationId xmlns:a16="http://schemas.microsoft.com/office/drawing/2014/main" id="{A78A3E07-C7AC-FD59-76A6-20942657C09D}"/>
                </a:ext>
              </a:extLst>
            </p:cNvPr>
            <p:cNvSpPr/>
            <p:nvPr/>
          </p:nvSpPr>
          <p:spPr>
            <a:xfrm>
              <a:off x="353463" y="5458874"/>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G</a:t>
              </a:r>
            </a:p>
          </p:txBody>
        </p:sp>
        <p:sp>
          <p:nvSpPr>
            <p:cNvPr id="22" name="Oval 21">
              <a:extLst>
                <a:ext uri="{FF2B5EF4-FFF2-40B4-BE49-F238E27FC236}">
                  <a16:creationId xmlns:a16="http://schemas.microsoft.com/office/drawing/2014/main" id="{9CA74C85-DD02-9AA6-8651-D87876996991}"/>
                </a:ext>
              </a:extLst>
            </p:cNvPr>
            <p:cNvSpPr/>
            <p:nvPr/>
          </p:nvSpPr>
          <p:spPr>
            <a:xfrm>
              <a:off x="360103" y="6165061"/>
              <a:ext cx="251791" cy="265044"/>
            </a:xfrm>
            <a:prstGeom prst="ellipse">
              <a:avLst/>
            </a:prstGeom>
            <a:solidFill>
              <a:srgbClr val="FA6800"/>
            </a:solidFill>
            <a:ln>
              <a:solidFill>
                <a:srgbClr val="FA68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H</a:t>
              </a:r>
            </a:p>
          </p:txBody>
        </p:sp>
      </p:grpSp>
      <p:sp>
        <p:nvSpPr>
          <p:cNvPr id="28" name="TextBox 27">
            <a:extLst>
              <a:ext uri="{FF2B5EF4-FFF2-40B4-BE49-F238E27FC236}">
                <a16:creationId xmlns:a16="http://schemas.microsoft.com/office/drawing/2014/main" id="{F8F5B20A-0F33-23D5-AD5C-A142480DE938}"/>
              </a:ext>
            </a:extLst>
          </p:cNvPr>
          <p:cNvSpPr txBox="1"/>
          <p:nvPr/>
        </p:nvSpPr>
        <p:spPr>
          <a:xfrm>
            <a:off x="3225800" y="10668000"/>
            <a:ext cx="0" cy="0"/>
          </a:xfrm>
          <a:prstGeom prst="rect">
            <a:avLst/>
          </a:prstGeom>
          <a:noFill/>
        </p:spPr>
        <p:txBody>
          <a:bodyPr wrap="none" lIns="0" tIns="0" rIns="0" bIns="0" rtlCol="0">
            <a:noAutofit/>
          </a:bodyPr>
          <a:lstStyle/>
          <a:p>
            <a:endParaRPr lang="en-US" sz="1100" err="1">
              <a:solidFill>
                <a:schemeClr val="tx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3175040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D6D12C-8AB5-4470-917E-66FD5436390F}"/>
              </a:ext>
            </a:extLst>
          </p:cNvPr>
          <p:cNvSpPr>
            <a:spLocks noGrp="1"/>
          </p:cNvSpPr>
          <p:nvPr>
            <p:ph sz="quarter" idx="11"/>
          </p:nvPr>
        </p:nvSpPr>
        <p:spPr>
          <a:xfrm>
            <a:off x="486000" y="1032757"/>
            <a:ext cx="8778316" cy="536058"/>
          </a:xfrm>
        </p:spPr>
        <p:txBody>
          <a:bodyPr/>
          <a:lstStyle/>
          <a:p>
            <a:r>
              <a:rPr lang="en-GB" altLang="en-US" sz="1200"/>
              <a:t>Where capacity requirements or volumes are significant, for example in registered users, transaction rates or database/file volumes for certain components of the system then this slide should be included and details completed in the table below.</a:t>
            </a:r>
          </a:p>
          <a:p>
            <a:endParaRPr lang="en-GB" sz="1200"/>
          </a:p>
        </p:txBody>
      </p:sp>
      <p:sp>
        <p:nvSpPr>
          <p:cNvPr id="3" name="Slide Number Placeholder 2">
            <a:extLst>
              <a:ext uri="{FF2B5EF4-FFF2-40B4-BE49-F238E27FC236}">
                <a16:creationId xmlns:a16="http://schemas.microsoft.com/office/drawing/2014/main" id="{717464C5-5434-41CA-B8D4-0CF7E29110A5}"/>
              </a:ext>
            </a:extLst>
          </p:cNvPr>
          <p:cNvSpPr>
            <a:spLocks noGrp="1"/>
          </p:cNvSpPr>
          <p:nvPr>
            <p:ph type="sldNum" sz="quarter" idx="10"/>
          </p:nvPr>
        </p:nvSpPr>
        <p:spPr/>
        <p:txBody>
          <a:bodyPr/>
          <a:lstStyle/>
          <a:p>
            <a:fld id="{08BDDC8D-36E9-467E-8CF1-750845950A7F}" type="slidenum">
              <a:rPr lang="en-GB" smtClean="0"/>
              <a:pPr/>
              <a:t>87</a:t>
            </a:fld>
            <a:endParaRPr lang="en-GB"/>
          </a:p>
        </p:txBody>
      </p:sp>
      <p:sp>
        <p:nvSpPr>
          <p:cNvPr id="4" name="Title 3">
            <a:extLst>
              <a:ext uri="{FF2B5EF4-FFF2-40B4-BE49-F238E27FC236}">
                <a16:creationId xmlns:a16="http://schemas.microsoft.com/office/drawing/2014/main" id="{739C29D8-6EB6-46CD-8215-7E818175FF84}"/>
              </a:ext>
            </a:extLst>
          </p:cNvPr>
          <p:cNvSpPr>
            <a:spLocks noGrp="1"/>
          </p:cNvSpPr>
          <p:nvPr>
            <p:ph type="title"/>
          </p:nvPr>
        </p:nvSpPr>
        <p:spPr/>
        <p:txBody>
          <a:bodyPr/>
          <a:lstStyle/>
          <a:p>
            <a:r>
              <a:rPr lang="en-GB" altLang="en-US"/>
              <a:t>Capacity, Volumes &amp; Performance</a:t>
            </a:r>
            <a:endParaRPr lang="en-GB"/>
          </a:p>
        </p:txBody>
      </p:sp>
      <p:pic>
        <p:nvPicPr>
          <p:cNvPr id="6" name="Graphic 4" descr="Send">
            <a:extLst>
              <a:ext uri="{FF2B5EF4-FFF2-40B4-BE49-F238E27FC236}">
                <a16:creationId xmlns:a16="http://schemas.microsoft.com/office/drawing/2014/main" id="{5D0BC82E-8620-4D9C-A8DA-A6777EF309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0" name="Chart 4">
            <a:extLst>
              <a:ext uri="{FF2B5EF4-FFF2-40B4-BE49-F238E27FC236}">
                <a16:creationId xmlns:a16="http://schemas.microsoft.com/office/drawing/2014/main" id="{42D49C39-40B2-4652-B354-F143F91EC4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560" y="1557615"/>
            <a:ext cx="9446623" cy="2790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Chart 6">
            <a:extLst>
              <a:ext uri="{FF2B5EF4-FFF2-40B4-BE49-F238E27FC236}">
                <a16:creationId xmlns:a16="http://schemas.microsoft.com/office/drawing/2014/main" id="{2E7D61E2-8259-4EE8-841B-D2D7AB8477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2669" y="4366306"/>
            <a:ext cx="7926679" cy="278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A335B35E-8CBB-4879-86AE-E136A35A2EC0}"/>
              </a:ext>
            </a:extLst>
          </p:cNvPr>
          <p:cNvSpPr txBox="1"/>
          <p:nvPr/>
        </p:nvSpPr>
        <p:spPr>
          <a:xfrm>
            <a:off x="9829726" y="6798544"/>
            <a:ext cx="613302" cy="249237"/>
          </a:xfrm>
          <a:prstGeom prst="rect">
            <a:avLst/>
          </a:prstGeom>
          <a:noFill/>
        </p:spPr>
        <p:txBody>
          <a:bodyPr wrap="none" lIns="0" tIns="0" rIns="0" bIns="0" rtlCol="0">
            <a:noAutofit/>
          </a:bodyPr>
          <a:lstStyle/>
          <a:p>
            <a:r>
              <a:rPr lang="en-GB" sz="1100">
                <a:solidFill>
                  <a:schemeClr val="tx2"/>
                </a:solidFill>
                <a:latin typeface="Arial" panose="020B0604020202020204" pitchFamily="34" charset="0"/>
                <a:cs typeface="Arial" panose="020B0604020202020204" pitchFamily="34" charset="0"/>
              </a:rPr>
              <a:t>Source: </a:t>
            </a:r>
            <a:br>
              <a:rPr lang="en-GB" sz="1100">
                <a:solidFill>
                  <a:schemeClr val="tx2"/>
                </a:solidFill>
                <a:latin typeface="Arial" panose="020B0604020202020204" pitchFamily="34" charset="0"/>
                <a:cs typeface="Arial" panose="020B0604020202020204" pitchFamily="34" charset="0"/>
              </a:rPr>
            </a:br>
            <a:r>
              <a:rPr lang="en-GB" sz="1100">
                <a:solidFill>
                  <a:schemeClr val="tx2"/>
                </a:solidFill>
                <a:latin typeface="Arial" panose="020B0604020202020204" pitchFamily="34" charset="0"/>
                <a:cs typeface="Arial" panose="020B0604020202020204" pitchFamily="34" charset="0"/>
              </a:rPr>
              <a:t>MI Report</a:t>
            </a:r>
          </a:p>
        </p:txBody>
      </p:sp>
    </p:spTree>
    <p:extLst>
      <p:ext uri="{BB962C8B-B14F-4D97-AF65-F5344CB8AC3E}">
        <p14:creationId xmlns:p14="http://schemas.microsoft.com/office/powerpoint/2010/main" val="280576053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D6D12C-8AB5-4470-917E-66FD5436390F}"/>
              </a:ext>
            </a:extLst>
          </p:cNvPr>
          <p:cNvSpPr>
            <a:spLocks noGrp="1"/>
          </p:cNvSpPr>
          <p:nvPr>
            <p:ph sz="quarter" idx="11"/>
          </p:nvPr>
        </p:nvSpPr>
        <p:spPr>
          <a:xfrm>
            <a:off x="486000" y="1032757"/>
            <a:ext cx="8778316" cy="536058"/>
          </a:xfrm>
        </p:spPr>
        <p:txBody>
          <a:bodyPr/>
          <a:lstStyle/>
          <a:p>
            <a:r>
              <a:rPr lang="en-GB" altLang="en-US" sz="1200"/>
              <a:t>Where capacity requirements or volumes are significant, for example in registered users, transaction rates or database/file volumes for certain components of the system then this slide should be included and details completed in the table below.</a:t>
            </a:r>
          </a:p>
          <a:p>
            <a:endParaRPr lang="en-GB" sz="1200"/>
          </a:p>
        </p:txBody>
      </p:sp>
      <p:sp>
        <p:nvSpPr>
          <p:cNvPr id="3" name="Slide Number Placeholder 2">
            <a:extLst>
              <a:ext uri="{FF2B5EF4-FFF2-40B4-BE49-F238E27FC236}">
                <a16:creationId xmlns:a16="http://schemas.microsoft.com/office/drawing/2014/main" id="{717464C5-5434-41CA-B8D4-0CF7E29110A5}"/>
              </a:ext>
            </a:extLst>
          </p:cNvPr>
          <p:cNvSpPr>
            <a:spLocks noGrp="1"/>
          </p:cNvSpPr>
          <p:nvPr>
            <p:ph type="sldNum" sz="quarter" idx="10"/>
          </p:nvPr>
        </p:nvSpPr>
        <p:spPr/>
        <p:txBody>
          <a:bodyPr/>
          <a:lstStyle/>
          <a:p>
            <a:fld id="{08BDDC8D-36E9-467E-8CF1-750845950A7F}" type="slidenum">
              <a:rPr lang="en-GB" smtClean="0"/>
              <a:pPr/>
              <a:t>88</a:t>
            </a:fld>
            <a:endParaRPr lang="en-GB"/>
          </a:p>
        </p:txBody>
      </p:sp>
      <p:sp>
        <p:nvSpPr>
          <p:cNvPr id="4" name="Title 3">
            <a:extLst>
              <a:ext uri="{FF2B5EF4-FFF2-40B4-BE49-F238E27FC236}">
                <a16:creationId xmlns:a16="http://schemas.microsoft.com/office/drawing/2014/main" id="{739C29D8-6EB6-46CD-8215-7E818175FF84}"/>
              </a:ext>
            </a:extLst>
          </p:cNvPr>
          <p:cNvSpPr>
            <a:spLocks noGrp="1"/>
          </p:cNvSpPr>
          <p:nvPr>
            <p:ph type="title"/>
          </p:nvPr>
        </p:nvSpPr>
        <p:spPr/>
        <p:txBody>
          <a:bodyPr/>
          <a:lstStyle/>
          <a:p>
            <a:r>
              <a:rPr lang="en-GB" altLang="en-US"/>
              <a:t>Capacity, Volumes &amp; Performance</a:t>
            </a:r>
            <a:endParaRPr lang="en-GB"/>
          </a:p>
        </p:txBody>
      </p:sp>
      <p:pic>
        <p:nvPicPr>
          <p:cNvPr id="6" name="Graphic 4" descr="Send">
            <a:extLst>
              <a:ext uri="{FF2B5EF4-FFF2-40B4-BE49-F238E27FC236}">
                <a16:creationId xmlns:a16="http://schemas.microsoft.com/office/drawing/2014/main" id="{5D0BC82E-8620-4D9C-A8DA-A6777EF309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9726" y="381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Chart 7">
            <a:extLst>
              <a:ext uri="{FF2B5EF4-FFF2-40B4-BE49-F238E27FC236}">
                <a16:creationId xmlns:a16="http://schemas.microsoft.com/office/drawing/2014/main" id="{D3BBDEAE-C939-4F53-A887-BCCE74229D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225" y="2070527"/>
            <a:ext cx="10184860" cy="2231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Chart 8">
            <a:extLst>
              <a:ext uri="{FF2B5EF4-FFF2-40B4-BE49-F238E27FC236}">
                <a16:creationId xmlns:a16="http://schemas.microsoft.com/office/drawing/2014/main" id="{719EE591-41C3-476E-B23A-11210B540C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0372" y="4798042"/>
            <a:ext cx="10099924" cy="2231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a16="http://schemas.microsoft.com/office/drawing/2014/main" id="{51BF1D53-CA31-4ECD-BE0B-F3C926DDE46B}"/>
              </a:ext>
            </a:extLst>
          </p:cNvPr>
          <p:cNvSpPr txBox="1"/>
          <p:nvPr/>
        </p:nvSpPr>
        <p:spPr>
          <a:xfrm>
            <a:off x="223225" y="4521043"/>
            <a:ext cx="10063701" cy="276999"/>
          </a:xfrm>
          <a:prstGeom prst="rect">
            <a:avLst/>
          </a:prstGeom>
        </p:spPr>
        <p:txBody>
          <a:bodyPr vert="horz" lIns="0" tIns="0" rIns="0" bIns="0" rtlCol="0">
            <a:noAutofit/>
          </a:bodyPr>
          <a:lstStyle>
            <a:lvl1pPr indent="0" defTabSz="1034701">
              <a:spcBef>
                <a:spcPts val="700"/>
              </a:spcBef>
              <a:buClr>
                <a:schemeClr val="tx2"/>
              </a:buClr>
              <a:buSzPct val="100000"/>
              <a:buFont typeface="Symbol" panose="05050102010706020507" pitchFamily="18" charset="2"/>
              <a:buNone/>
              <a:defRPr lang="en-GB" sz="1200" baseline="0" dirty="0">
                <a:solidFill>
                  <a:schemeClr val="tx2"/>
                </a:solidFill>
                <a:latin typeface="RN House Sans Regular" panose="020B0504020203020204" pitchFamily="34" charset="0"/>
              </a:defRPr>
            </a:lvl1pPr>
            <a:lvl2pPr marL="187200" indent="-187325" defTabSz="1034701">
              <a:spcBef>
                <a:spcPts val="400"/>
              </a:spcBef>
              <a:buClr>
                <a:schemeClr val="tx2"/>
              </a:buClr>
              <a:buSzPct val="100000"/>
              <a:buFont typeface="Symbol" panose="05050102010706020507" pitchFamily="18" charset="2"/>
              <a:buChar char="·"/>
              <a:defRPr lang="en-US" sz="1400" baseline="0" dirty="0" smtClean="0">
                <a:solidFill>
                  <a:schemeClr val="tx2"/>
                </a:solidFill>
                <a:latin typeface="RN House Sans Regular" panose="020B0504020203020204" pitchFamily="34" charset="0"/>
              </a:defRPr>
            </a:lvl2pPr>
            <a:lvl3pPr marL="374400" indent="-187325" defTabSz="1034701">
              <a:spcBef>
                <a:spcPts val="400"/>
              </a:spcBef>
              <a:buClr>
                <a:schemeClr val="tx2"/>
              </a:buClr>
              <a:buFont typeface="Arial" pitchFamily="34" charset="0"/>
              <a:buChar char="–"/>
              <a:defRPr lang="en-US" sz="1400" baseline="0" dirty="0" smtClean="0">
                <a:solidFill>
                  <a:schemeClr val="tx2"/>
                </a:solidFill>
                <a:latin typeface="RN House Sans Regular" panose="020B0504020203020204" pitchFamily="34" charset="0"/>
              </a:defRPr>
            </a:lvl3pPr>
            <a:lvl4pPr marL="561600" indent="-187325" defTabSz="1034701">
              <a:spcBef>
                <a:spcPts val="400"/>
              </a:spcBef>
              <a:buClr>
                <a:schemeClr val="tx2"/>
              </a:buClr>
              <a:buFont typeface="Arial" pitchFamily="34" charset="0"/>
              <a:buChar char="–"/>
              <a:defRPr lang="en-US" sz="1400" baseline="0" dirty="0" smtClean="0">
                <a:solidFill>
                  <a:schemeClr val="tx2"/>
                </a:solidFill>
                <a:latin typeface="RN House Sans Regular" panose="020B0504020203020204" pitchFamily="34" charset="0"/>
              </a:defRPr>
            </a:lvl4pPr>
            <a:lvl5pPr marL="748800" indent="-187325" defTabSz="1034701">
              <a:spcBef>
                <a:spcPts val="400"/>
              </a:spcBef>
              <a:buClr>
                <a:schemeClr val="tx2"/>
              </a:buClr>
              <a:buFont typeface="Arial" pitchFamily="34" charset="0"/>
              <a:buChar char="–"/>
              <a:defRPr lang="en-US" sz="1400" baseline="0" dirty="0" smtClean="0">
                <a:solidFill>
                  <a:schemeClr val="tx2"/>
                </a:solidFill>
                <a:latin typeface="RN House Sans Regular" panose="020B0504020203020204" pitchFamily="34" charset="0"/>
              </a:defRPr>
            </a:lvl5pPr>
            <a:lvl6pPr marL="936000" indent="-187325" defTabSz="1034701">
              <a:spcBef>
                <a:spcPts val="400"/>
              </a:spcBef>
              <a:buClr>
                <a:schemeClr val="tx2"/>
              </a:buClr>
              <a:buFont typeface="Arial" panose="020B0604020202020204" pitchFamily="34" charset="0"/>
              <a:buChar char="–"/>
              <a:defRPr lang="en-US" sz="1400" dirty="0" smtClean="0">
                <a:solidFill>
                  <a:schemeClr val="tx2"/>
                </a:solidFill>
                <a:latin typeface="RN House Sans Regular" panose="020B0504020203020204" pitchFamily="34" charset="0"/>
                <a:cs typeface="Arial" panose="020B0604020202020204" pitchFamily="34" charset="0"/>
              </a:defRPr>
            </a:lvl6pPr>
            <a:lvl7pPr marL="1123200" indent="-187325" defTabSz="1034701">
              <a:spcBef>
                <a:spcPts val="400"/>
              </a:spcBef>
              <a:buClr>
                <a:schemeClr val="tx2"/>
              </a:buClr>
              <a:buFont typeface="Arial" panose="020B0604020202020204" pitchFamily="34" charset="0"/>
              <a:buChar char="–"/>
              <a:defRPr lang="en-US" sz="1400" dirty="0" smtClean="0">
                <a:solidFill>
                  <a:schemeClr val="tx2"/>
                </a:solidFill>
                <a:latin typeface="RN House Sans Regular" panose="020B0504020203020204" pitchFamily="34" charset="0"/>
                <a:cs typeface="Arial" panose="020B0604020202020204" pitchFamily="34" charset="0"/>
              </a:defRPr>
            </a:lvl7pPr>
            <a:lvl8pPr marL="1296000" indent="-187325" defTabSz="1034701">
              <a:spcBef>
                <a:spcPts val="400"/>
              </a:spcBef>
              <a:buClr>
                <a:schemeClr val="tx2"/>
              </a:buClr>
              <a:buFont typeface="Arial" panose="020B0604020202020204" pitchFamily="34" charset="0"/>
              <a:buChar char="–"/>
              <a:defRPr lang="en-US" sz="1400" dirty="0" smtClean="0">
                <a:solidFill>
                  <a:schemeClr val="tx2"/>
                </a:solidFill>
                <a:latin typeface="RN House Sans Regular" panose="020B0504020203020204" pitchFamily="34" charset="0"/>
                <a:cs typeface="Arial" panose="020B0604020202020204" pitchFamily="34" charset="0"/>
              </a:defRPr>
            </a:lvl8pPr>
            <a:lvl9pPr marL="1497600" indent="-187325" defTabSz="1034701">
              <a:spcBef>
                <a:spcPts val="400"/>
              </a:spcBef>
              <a:buClr>
                <a:schemeClr val="tx2"/>
              </a:buClr>
              <a:buFont typeface="Arial" panose="020B0604020202020204" pitchFamily="34" charset="0"/>
              <a:buChar char="–"/>
              <a:defRPr lang="en-US" sz="1400" dirty="0" smtClean="0">
                <a:solidFill>
                  <a:schemeClr val="tx2"/>
                </a:solidFill>
                <a:latin typeface="RN House Sans Regular" panose="020B0504020203020204" pitchFamily="34" charset="0"/>
                <a:cs typeface="Arial" panose="020B0604020202020204" pitchFamily="34" charset="0"/>
              </a:defRPr>
            </a:lvl9pPr>
          </a:lstStyle>
          <a:p>
            <a:r>
              <a:rPr lang="en-GB"/>
              <a:t>Minimum PDF Size –59KB,  Maximum PDF  Size – 458KB,  Average PDF Size – 201KB</a:t>
            </a:r>
          </a:p>
        </p:txBody>
      </p:sp>
      <p:sp>
        <p:nvSpPr>
          <p:cNvPr id="17" name="TextBox 16">
            <a:extLst>
              <a:ext uri="{FF2B5EF4-FFF2-40B4-BE49-F238E27FC236}">
                <a16:creationId xmlns:a16="http://schemas.microsoft.com/office/drawing/2014/main" id="{5EA8EADC-9011-4EA0-BF3F-1F693A96C83E}"/>
              </a:ext>
            </a:extLst>
          </p:cNvPr>
          <p:cNvSpPr txBox="1"/>
          <p:nvPr/>
        </p:nvSpPr>
        <p:spPr>
          <a:xfrm>
            <a:off x="223225" y="1720558"/>
            <a:ext cx="10255450" cy="276999"/>
          </a:xfrm>
          <a:prstGeom prst="rect">
            <a:avLst/>
          </a:prstGeom>
        </p:spPr>
        <p:txBody>
          <a:bodyPr vert="horz" lIns="0" tIns="0" rIns="0" bIns="0" rtlCol="0">
            <a:noAutofit/>
          </a:bodyPr>
          <a:lstStyle>
            <a:defPPr>
              <a:defRPr lang="en-US"/>
            </a:defPPr>
            <a:lvl1pPr indent="0" defTabSz="1034701">
              <a:spcBef>
                <a:spcPts val="700"/>
              </a:spcBef>
              <a:buClr>
                <a:schemeClr val="tx2"/>
              </a:buClr>
              <a:buSzPct val="100000"/>
              <a:buFont typeface="Symbol" panose="05050102010706020507" pitchFamily="18" charset="2"/>
              <a:buNone/>
              <a:defRPr sz="1200" baseline="0">
                <a:solidFill>
                  <a:schemeClr val="tx2"/>
                </a:solidFill>
                <a:latin typeface="RN House Sans Regular" panose="020B0504020203020204" pitchFamily="34" charset="0"/>
              </a:defRPr>
            </a:lvl1pPr>
            <a:lvl2pPr marL="187200" indent="-187325" defTabSz="1034701">
              <a:spcBef>
                <a:spcPts val="400"/>
              </a:spcBef>
              <a:buClr>
                <a:schemeClr val="tx2"/>
              </a:buClr>
              <a:buSzPct val="100000"/>
              <a:buFont typeface="Symbol" panose="05050102010706020507" pitchFamily="18" charset="2"/>
              <a:buChar char="·"/>
              <a:defRPr sz="1400" baseline="0">
                <a:solidFill>
                  <a:schemeClr val="tx2"/>
                </a:solidFill>
                <a:latin typeface="RN House Sans Regular" panose="020B0504020203020204" pitchFamily="34" charset="0"/>
              </a:defRPr>
            </a:lvl2pPr>
            <a:lvl3pPr marL="374400" indent="-187325" defTabSz="1034701">
              <a:spcBef>
                <a:spcPts val="400"/>
              </a:spcBef>
              <a:buClr>
                <a:schemeClr val="tx2"/>
              </a:buClr>
              <a:buFont typeface="Arial" pitchFamily="34" charset="0"/>
              <a:buChar char="–"/>
              <a:defRPr sz="1400" baseline="0">
                <a:solidFill>
                  <a:schemeClr val="tx2"/>
                </a:solidFill>
                <a:latin typeface="RN House Sans Regular" panose="020B0504020203020204" pitchFamily="34" charset="0"/>
              </a:defRPr>
            </a:lvl3pPr>
            <a:lvl4pPr marL="561600" indent="-187325" defTabSz="1034701">
              <a:spcBef>
                <a:spcPts val="400"/>
              </a:spcBef>
              <a:buClr>
                <a:schemeClr val="tx2"/>
              </a:buClr>
              <a:buFont typeface="Arial" pitchFamily="34" charset="0"/>
              <a:buChar char="–"/>
              <a:defRPr sz="1400" baseline="0">
                <a:solidFill>
                  <a:schemeClr val="tx2"/>
                </a:solidFill>
                <a:latin typeface="RN House Sans Regular" panose="020B0504020203020204" pitchFamily="34" charset="0"/>
              </a:defRPr>
            </a:lvl4pPr>
            <a:lvl5pPr marL="748800" indent="-187325" defTabSz="1034701">
              <a:spcBef>
                <a:spcPts val="400"/>
              </a:spcBef>
              <a:buClr>
                <a:schemeClr val="tx2"/>
              </a:buClr>
              <a:buFont typeface="Arial" pitchFamily="34" charset="0"/>
              <a:buChar char="–"/>
              <a:defRPr sz="1400" baseline="0">
                <a:solidFill>
                  <a:schemeClr val="tx2"/>
                </a:solidFill>
                <a:latin typeface="RN House Sans Regular" panose="020B0504020203020204" pitchFamily="34" charset="0"/>
              </a:defRPr>
            </a:lvl5pPr>
            <a:lvl6pPr marL="936000" indent="-187325" defTabSz="1034701">
              <a:spcBef>
                <a:spcPts val="400"/>
              </a:spcBef>
              <a:buClr>
                <a:schemeClr val="tx2"/>
              </a:buClr>
              <a:buFont typeface="Arial" panose="020B0604020202020204" pitchFamily="34" charset="0"/>
              <a:buChar char="–"/>
              <a:defRPr sz="1400">
                <a:solidFill>
                  <a:schemeClr val="tx2"/>
                </a:solidFill>
                <a:latin typeface="RN House Sans Regular" panose="020B0504020203020204" pitchFamily="34" charset="0"/>
                <a:cs typeface="Arial" panose="020B0604020202020204" pitchFamily="34" charset="0"/>
              </a:defRPr>
            </a:lvl6pPr>
            <a:lvl7pPr marL="1123200" indent="-187325" defTabSz="1034701">
              <a:spcBef>
                <a:spcPts val="400"/>
              </a:spcBef>
              <a:buClr>
                <a:schemeClr val="tx2"/>
              </a:buClr>
              <a:buFont typeface="Arial" panose="020B0604020202020204" pitchFamily="34" charset="0"/>
              <a:buChar char="–"/>
              <a:defRPr sz="1400">
                <a:solidFill>
                  <a:schemeClr val="tx2"/>
                </a:solidFill>
                <a:latin typeface="RN House Sans Regular" panose="020B0504020203020204" pitchFamily="34" charset="0"/>
                <a:cs typeface="Arial" panose="020B0604020202020204" pitchFamily="34" charset="0"/>
              </a:defRPr>
            </a:lvl7pPr>
            <a:lvl8pPr marL="1296000" indent="-187325" defTabSz="1034701">
              <a:spcBef>
                <a:spcPts val="400"/>
              </a:spcBef>
              <a:buClr>
                <a:schemeClr val="tx2"/>
              </a:buClr>
              <a:buFont typeface="Arial" panose="020B0604020202020204" pitchFamily="34" charset="0"/>
              <a:buChar char="–"/>
              <a:defRPr sz="1400">
                <a:solidFill>
                  <a:schemeClr val="tx2"/>
                </a:solidFill>
                <a:latin typeface="RN House Sans Regular" panose="020B0504020203020204" pitchFamily="34" charset="0"/>
                <a:cs typeface="Arial" panose="020B0604020202020204" pitchFamily="34" charset="0"/>
              </a:defRPr>
            </a:lvl8pPr>
            <a:lvl9pPr marL="1497600" indent="-187325" defTabSz="1034701">
              <a:spcBef>
                <a:spcPts val="400"/>
              </a:spcBef>
              <a:buClr>
                <a:schemeClr val="tx2"/>
              </a:buClr>
              <a:buFont typeface="Arial" panose="020B0604020202020204" pitchFamily="34" charset="0"/>
              <a:buChar char="–"/>
              <a:defRPr sz="1400">
                <a:solidFill>
                  <a:schemeClr val="tx2"/>
                </a:solidFill>
                <a:latin typeface="RN House Sans Regular" panose="020B0504020203020204" pitchFamily="34" charset="0"/>
                <a:cs typeface="Arial" panose="020B0604020202020204" pitchFamily="34" charset="0"/>
              </a:defRPr>
            </a:lvl9pPr>
          </a:lstStyle>
          <a:p>
            <a:r>
              <a:rPr lang="en-GB"/>
              <a:t>Minimum AFP Size –21.77KB,  Maximum AFP Size – 989KB,  Average AFP Size – 235KB</a:t>
            </a:r>
          </a:p>
        </p:txBody>
      </p:sp>
      <p:sp>
        <p:nvSpPr>
          <p:cNvPr id="18" name="TextBox 17">
            <a:extLst>
              <a:ext uri="{FF2B5EF4-FFF2-40B4-BE49-F238E27FC236}">
                <a16:creationId xmlns:a16="http://schemas.microsoft.com/office/drawing/2014/main" id="{58450205-24FC-42FC-950B-16338F99F2CA}"/>
              </a:ext>
            </a:extLst>
          </p:cNvPr>
          <p:cNvSpPr txBox="1"/>
          <p:nvPr/>
        </p:nvSpPr>
        <p:spPr>
          <a:xfrm>
            <a:off x="7291229" y="4349290"/>
            <a:ext cx="3116856" cy="249237"/>
          </a:xfrm>
          <a:prstGeom prst="rect">
            <a:avLst/>
          </a:prstGeom>
          <a:noFill/>
        </p:spPr>
        <p:txBody>
          <a:bodyPr wrap="none" lIns="0" tIns="0" rIns="0" bIns="0" rtlCol="0">
            <a:noAutofit/>
          </a:bodyPr>
          <a:lstStyle/>
          <a:p>
            <a:pPr algn="r"/>
            <a:r>
              <a:rPr lang="en-GB" sz="900">
                <a:solidFill>
                  <a:schemeClr val="tx2"/>
                </a:solidFill>
                <a:latin typeface="Arial" panose="020B0604020202020204" pitchFamily="34" charset="0"/>
                <a:cs typeface="Arial" panose="020B0604020202020204" pitchFamily="34" charset="0"/>
              </a:rPr>
              <a:t>Source: 10 days information from production/operations team</a:t>
            </a:r>
          </a:p>
        </p:txBody>
      </p:sp>
      <p:sp>
        <p:nvSpPr>
          <p:cNvPr id="19" name="TextBox 18">
            <a:extLst>
              <a:ext uri="{FF2B5EF4-FFF2-40B4-BE49-F238E27FC236}">
                <a16:creationId xmlns:a16="http://schemas.microsoft.com/office/drawing/2014/main" id="{E2926BE2-B3EE-4E1F-A2FD-55119333341C}"/>
              </a:ext>
            </a:extLst>
          </p:cNvPr>
          <p:cNvSpPr txBox="1"/>
          <p:nvPr/>
        </p:nvSpPr>
        <p:spPr>
          <a:xfrm>
            <a:off x="7233440" y="7041918"/>
            <a:ext cx="3116856" cy="249237"/>
          </a:xfrm>
          <a:prstGeom prst="rect">
            <a:avLst/>
          </a:prstGeom>
          <a:noFill/>
        </p:spPr>
        <p:txBody>
          <a:bodyPr wrap="none" lIns="0" tIns="0" rIns="0" bIns="0" rtlCol="0">
            <a:noAutofit/>
          </a:bodyPr>
          <a:lstStyle/>
          <a:p>
            <a:pPr algn="r"/>
            <a:r>
              <a:rPr lang="en-GB" sz="900">
                <a:solidFill>
                  <a:schemeClr val="tx2"/>
                </a:solidFill>
                <a:latin typeface="Arial" panose="020B0604020202020204" pitchFamily="34" charset="0"/>
                <a:cs typeface="Arial" panose="020B0604020202020204" pitchFamily="34" charset="0"/>
              </a:rPr>
              <a:t>Source: Random production PDF sizes from Letters admin team</a:t>
            </a:r>
          </a:p>
        </p:txBody>
      </p:sp>
    </p:spTree>
    <p:extLst>
      <p:ext uri="{BB962C8B-B14F-4D97-AF65-F5344CB8AC3E}">
        <p14:creationId xmlns:p14="http://schemas.microsoft.com/office/powerpoint/2010/main" val="244419396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E3DD66-5BFC-4C8E-99D1-7C30CC5BEE0E}"/>
              </a:ext>
            </a:extLst>
          </p:cNvPr>
          <p:cNvSpPr>
            <a:spLocks noGrp="1"/>
          </p:cNvSpPr>
          <p:nvPr>
            <p:ph type="sldNum" sz="quarter" idx="10"/>
          </p:nvPr>
        </p:nvSpPr>
        <p:spPr/>
        <p:txBody>
          <a:bodyPr/>
          <a:lstStyle/>
          <a:p>
            <a:fld id="{08BDDC8D-36E9-467E-8CF1-750845950A7F}" type="slidenum">
              <a:rPr lang="en-GB" smtClean="0"/>
              <a:pPr/>
              <a:t>89</a:t>
            </a:fld>
            <a:endParaRPr lang="en-GB"/>
          </a:p>
        </p:txBody>
      </p:sp>
      <p:sp>
        <p:nvSpPr>
          <p:cNvPr id="4" name="Title 3">
            <a:extLst>
              <a:ext uri="{FF2B5EF4-FFF2-40B4-BE49-F238E27FC236}">
                <a16:creationId xmlns:a16="http://schemas.microsoft.com/office/drawing/2014/main" id="{E5A3F5D2-BA22-44AB-BCE4-6D77FDB2274B}"/>
              </a:ext>
            </a:extLst>
          </p:cNvPr>
          <p:cNvSpPr>
            <a:spLocks noGrp="1"/>
          </p:cNvSpPr>
          <p:nvPr>
            <p:ph type="title"/>
          </p:nvPr>
        </p:nvSpPr>
        <p:spPr/>
        <p:txBody>
          <a:bodyPr/>
          <a:lstStyle/>
          <a:p>
            <a:r>
              <a:rPr lang="en-GB" altLang="en-US"/>
              <a:t>Appendix Phasing Overview - 1\3</a:t>
            </a:r>
            <a:endParaRPr lang="en-GB"/>
          </a:p>
        </p:txBody>
      </p:sp>
      <p:graphicFrame>
        <p:nvGraphicFramePr>
          <p:cNvPr id="2" name="Table 4">
            <a:extLst>
              <a:ext uri="{FF2B5EF4-FFF2-40B4-BE49-F238E27FC236}">
                <a16:creationId xmlns:a16="http://schemas.microsoft.com/office/drawing/2014/main" id="{908CB296-675E-4EF0-B856-17E6B74E6382}"/>
              </a:ext>
            </a:extLst>
          </p:cNvPr>
          <p:cNvGraphicFramePr>
            <a:graphicFrameLocks noGrp="1"/>
          </p:cNvGraphicFramePr>
          <p:nvPr>
            <p:extLst>
              <p:ext uri="{D42A27DB-BD31-4B8C-83A1-F6EECF244321}">
                <p14:modId xmlns:p14="http://schemas.microsoft.com/office/powerpoint/2010/main" val="900755031"/>
              </p:ext>
            </p:extLst>
          </p:nvPr>
        </p:nvGraphicFramePr>
        <p:xfrm>
          <a:off x="405516" y="1518641"/>
          <a:ext cx="9882367" cy="5181600"/>
        </p:xfrm>
        <a:graphic>
          <a:graphicData uri="http://schemas.openxmlformats.org/drawingml/2006/table">
            <a:tbl>
              <a:tblPr firstRow="1" bandRow="1">
                <a:tableStyleId>{5940675A-B579-460E-94D1-54222C63F5DA}</a:tableStyleId>
              </a:tblPr>
              <a:tblGrid>
                <a:gridCol w="4931100">
                  <a:extLst>
                    <a:ext uri="{9D8B030D-6E8A-4147-A177-3AD203B41FA5}">
                      <a16:colId xmlns:a16="http://schemas.microsoft.com/office/drawing/2014/main" val="3349262767"/>
                    </a:ext>
                  </a:extLst>
                </a:gridCol>
                <a:gridCol w="4951267">
                  <a:extLst>
                    <a:ext uri="{9D8B030D-6E8A-4147-A177-3AD203B41FA5}">
                      <a16:colId xmlns:a16="http://schemas.microsoft.com/office/drawing/2014/main" val="22277335"/>
                    </a:ext>
                  </a:extLst>
                </a:gridCol>
              </a:tblGrid>
              <a:tr h="307061">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600" b="1">
                          <a:latin typeface="RN House Sans Regular"/>
                        </a:rPr>
                        <a:t>Phase 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lumMod val="60000"/>
                        <a:lumOff val="40000"/>
                      </a:schemeClr>
                    </a:solidFill>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600" b="1">
                          <a:latin typeface="RN House Sans Regular"/>
                        </a:rPr>
                        <a:t>Phase 2</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867777571"/>
                  </a:ext>
                </a:extLst>
              </a:tr>
              <a:tr h="4188699">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Ability to add inserts to letters at point of print for example physical leaflets, Business Reply Envelopes (BREs)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Ability to apply digitised signatures to letters based on team selection</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Ability to easily add new brands in the future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Difficulty for users when submitting a request to update letter as we require a document with clear instructions/tracked changes."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We then need to create a set of similar but not identical templates to suit the business needing the changes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Need to search in application across all templates and object for search parameter</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Ability to set headings in different fonts. Currently have to create image in Thunderhead</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Your Reference wording outputs even when no reference added by user</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Ability to recreate letters issued up to 7 years ago</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Ability to create new and update existing enclosures within tool</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Must be able to send letters to all current NatWest group brands (including legacy brands)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Documents (templates, enclosures, imaged forms, shared content) to be version controlled with ability to view previous versions of all templates, enclosures, imaged forms and shared content for up to 10 years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Print file format (AFP Advanced Function Presentation for central print, PDF portable document format for local) </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200" kern="1200" baseline="0">
                        <a:solidFill>
                          <a:schemeClr val="tx2"/>
                        </a:solidFill>
                        <a:latin typeface="RN House Sans Regular"/>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GB" sz="160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94562688"/>
                  </a:ext>
                </a:extLst>
              </a:tr>
            </a:tbl>
          </a:graphicData>
        </a:graphic>
      </p:graphicFrame>
    </p:spTree>
    <p:extLst>
      <p:ext uri="{BB962C8B-B14F-4D97-AF65-F5344CB8AC3E}">
        <p14:creationId xmlns:p14="http://schemas.microsoft.com/office/powerpoint/2010/main" val="1862550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6A80A8D-C148-4B02-9843-C4C25F18C5EC}"/>
              </a:ext>
            </a:extLst>
          </p:cNvPr>
          <p:cNvSpPr>
            <a:spLocks noGrp="1"/>
          </p:cNvSpPr>
          <p:nvPr>
            <p:ph type="sldNum" sz="quarter" idx="10"/>
          </p:nvPr>
        </p:nvSpPr>
        <p:spPr/>
        <p:txBody>
          <a:bodyPr/>
          <a:lstStyle/>
          <a:p>
            <a:fld id="{08BDDC8D-36E9-467E-8CF1-750845950A7F}" type="slidenum">
              <a:rPr lang="en-GB" smtClean="0"/>
              <a:pPr/>
              <a:t>9</a:t>
            </a:fld>
            <a:endParaRPr lang="en-GB"/>
          </a:p>
        </p:txBody>
      </p:sp>
      <p:sp>
        <p:nvSpPr>
          <p:cNvPr id="4" name="Title 3">
            <a:extLst>
              <a:ext uri="{FF2B5EF4-FFF2-40B4-BE49-F238E27FC236}">
                <a16:creationId xmlns:a16="http://schemas.microsoft.com/office/drawing/2014/main" id="{DA5566CF-8A87-44CD-BC7C-1DA9FC88FE55}"/>
              </a:ext>
            </a:extLst>
          </p:cNvPr>
          <p:cNvSpPr>
            <a:spLocks noGrp="1"/>
          </p:cNvSpPr>
          <p:nvPr>
            <p:ph type="title"/>
          </p:nvPr>
        </p:nvSpPr>
        <p:spPr/>
        <p:txBody>
          <a:bodyPr/>
          <a:lstStyle/>
          <a:p>
            <a:r>
              <a:rPr lang="en-GB" altLang="en-US" dirty="0"/>
              <a:t>HLSD+ Document Version History (4/4)</a:t>
            </a:r>
            <a:endParaRPr lang="en-GB" dirty="0"/>
          </a:p>
        </p:txBody>
      </p:sp>
      <p:graphicFrame>
        <p:nvGraphicFramePr>
          <p:cNvPr id="5" name="Table 4">
            <a:extLst>
              <a:ext uri="{FF2B5EF4-FFF2-40B4-BE49-F238E27FC236}">
                <a16:creationId xmlns:a16="http://schemas.microsoft.com/office/drawing/2014/main" id="{C4B9B345-C909-4166-BB6F-286DAFC336E0}"/>
              </a:ext>
            </a:extLst>
          </p:cNvPr>
          <p:cNvGraphicFramePr>
            <a:graphicFrameLocks noGrp="1"/>
          </p:cNvGraphicFramePr>
          <p:nvPr>
            <p:extLst>
              <p:ext uri="{D42A27DB-BD31-4B8C-83A1-F6EECF244321}">
                <p14:modId xmlns:p14="http://schemas.microsoft.com/office/powerpoint/2010/main" val="1103931821"/>
              </p:ext>
            </p:extLst>
          </p:nvPr>
        </p:nvGraphicFramePr>
        <p:xfrm>
          <a:off x="104221" y="986263"/>
          <a:ext cx="9070951" cy="3976586"/>
        </p:xfrm>
        <a:graphic>
          <a:graphicData uri="http://schemas.openxmlformats.org/drawingml/2006/table">
            <a:tbl>
              <a:tblPr firstRow="1" bandRow="1">
                <a:tableStyleId>{5C22544A-7EE6-4342-B048-85BDC9FD1C3A}</a:tableStyleId>
              </a:tblPr>
              <a:tblGrid>
                <a:gridCol w="1118952">
                  <a:extLst>
                    <a:ext uri="{9D8B030D-6E8A-4147-A177-3AD203B41FA5}">
                      <a16:colId xmlns:a16="http://schemas.microsoft.com/office/drawing/2014/main" val="2342730188"/>
                    </a:ext>
                  </a:extLst>
                </a:gridCol>
                <a:gridCol w="1956813">
                  <a:extLst>
                    <a:ext uri="{9D8B030D-6E8A-4147-A177-3AD203B41FA5}">
                      <a16:colId xmlns:a16="http://schemas.microsoft.com/office/drawing/2014/main" val="2721264595"/>
                    </a:ext>
                  </a:extLst>
                </a:gridCol>
                <a:gridCol w="1263935">
                  <a:extLst>
                    <a:ext uri="{9D8B030D-6E8A-4147-A177-3AD203B41FA5}">
                      <a16:colId xmlns:a16="http://schemas.microsoft.com/office/drawing/2014/main" val="1317745090"/>
                    </a:ext>
                  </a:extLst>
                </a:gridCol>
                <a:gridCol w="4731251">
                  <a:extLst>
                    <a:ext uri="{9D8B030D-6E8A-4147-A177-3AD203B41FA5}">
                      <a16:colId xmlns:a16="http://schemas.microsoft.com/office/drawing/2014/main" val="1276264378"/>
                    </a:ext>
                  </a:extLst>
                </a:gridCol>
              </a:tblGrid>
              <a:tr h="501878">
                <a:tc>
                  <a:txBody>
                    <a:bodyPr/>
                    <a:lstStyle/>
                    <a:p>
                      <a:r>
                        <a:rPr lang="en-GB" sz="1400" dirty="0">
                          <a:solidFill>
                            <a:schemeClr val="bg1">
                              <a:lumMod val="95000"/>
                            </a:schemeClr>
                          </a:solidFill>
                        </a:rPr>
                        <a:t>Version</a:t>
                      </a:r>
                    </a:p>
                  </a:txBody>
                  <a:tcPr marT="45717" marB="45717"/>
                </a:tc>
                <a:tc>
                  <a:txBody>
                    <a:bodyPr/>
                    <a:lstStyle/>
                    <a:p>
                      <a:r>
                        <a:rPr lang="en-GB" sz="1400" dirty="0">
                          <a:solidFill>
                            <a:schemeClr val="bg1">
                              <a:lumMod val="95000"/>
                            </a:schemeClr>
                          </a:solidFill>
                        </a:rPr>
                        <a:t>Date</a:t>
                      </a:r>
                    </a:p>
                  </a:txBody>
                  <a:tcPr marT="45717" marB="45717"/>
                </a:tc>
                <a:tc>
                  <a:txBody>
                    <a:bodyPr/>
                    <a:lstStyle/>
                    <a:p>
                      <a:r>
                        <a:rPr lang="en-GB" sz="1400">
                          <a:solidFill>
                            <a:schemeClr val="bg1">
                              <a:lumMod val="95000"/>
                            </a:schemeClr>
                          </a:solidFill>
                        </a:rPr>
                        <a:t>Reviewers</a:t>
                      </a:r>
                    </a:p>
                  </a:txBody>
                  <a:tcPr marT="45717" marB="45717"/>
                </a:tc>
                <a:tc>
                  <a:txBody>
                    <a:bodyPr/>
                    <a:lstStyle/>
                    <a:p>
                      <a:r>
                        <a:rPr lang="en-GB" sz="1400" baseline="0" dirty="0">
                          <a:solidFill>
                            <a:schemeClr val="bg1">
                              <a:lumMod val="95000"/>
                            </a:schemeClr>
                          </a:solidFill>
                        </a:rPr>
                        <a:t>Changes, </a:t>
                      </a:r>
                      <a:r>
                        <a:rPr lang="en-GB" sz="1400" dirty="0">
                          <a:solidFill>
                            <a:schemeClr val="bg1">
                              <a:lumMod val="95000"/>
                            </a:schemeClr>
                          </a:solidFill>
                        </a:rPr>
                        <a:t>Issues and</a:t>
                      </a:r>
                      <a:r>
                        <a:rPr lang="en-GB" sz="1400" baseline="0" dirty="0">
                          <a:solidFill>
                            <a:schemeClr val="bg1">
                              <a:lumMod val="95000"/>
                            </a:schemeClr>
                          </a:solidFill>
                        </a:rPr>
                        <a:t> Actions summary</a:t>
                      </a:r>
                      <a:endParaRPr lang="en-GB" sz="1400" dirty="0">
                        <a:solidFill>
                          <a:schemeClr val="bg1">
                            <a:lumMod val="95000"/>
                          </a:schemeClr>
                        </a:solidFill>
                      </a:endParaRPr>
                    </a:p>
                  </a:txBody>
                  <a:tcPr marT="45717" marB="45717"/>
                </a:tc>
                <a:extLst>
                  <a:ext uri="{0D108BD9-81ED-4DB2-BD59-A6C34878D82A}">
                    <a16:rowId xmlns:a16="http://schemas.microsoft.com/office/drawing/2014/main" val="1567672413"/>
                  </a:ext>
                </a:extLst>
              </a:tr>
              <a:tr h="176257">
                <a:tc>
                  <a:txBody>
                    <a:bodyPr/>
                    <a:lstStyle/>
                    <a:p>
                      <a:pPr marL="0" algn="l" defTabSz="1034701" rtl="0" eaLnBrk="1" latinLnBrk="0" hangingPunct="1"/>
                      <a:r>
                        <a:rPr lang="en-US" sz="1200" kern="1200" baseline="0" dirty="0">
                          <a:solidFill>
                            <a:srgbClr val="42145F"/>
                          </a:solidFill>
                          <a:latin typeface="RN House Sans Regular" panose="020B0504020203020204" pitchFamily="34" charset="0"/>
                          <a:ea typeface="+mn-ea"/>
                          <a:cs typeface="+mn-cs"/>
                        </a:rPr>
                        <a:t>1.0.4</a:t>
                      </a: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US" sz="1200" kern="1200" baseline="0" dirty="0">
                          <a:solidFill>
                            <a:srgbClr val="42145F"/>
                          </a:solidFill>
                          <a:latin typeface="RN House Sans Regular" panose="020B0504020203020204" pitchFamily="34" charset="0"/>
                          <a:ea typeface="+mn-ea"/>
                          <a:cs typeface="+mn-cs"/>
                        </a:rPr>
                        <a:t>10-Jan-2024</a:t>
                      </a: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GB" sz="1200" kern="1200" baseline="0" dirty="0">
                          <a:solidFill>
                            <a:schemeClr val="tx2"/>
                          </a:solidFill>
                          <a:latin typeface="RN House Sans Regular"/>
                          <a:ea typeface="+mn-ea"/>
                          <a:cs typeface="+mn-cs"/>
                        </a:rPr>
                        <a:t>Slide 14: Removed pattern PR007-SMA-02 related to APIGEE</a:t>
                      </a:r>
                    </a:p>
                    <a:p>
                      <a:pPr marL="0" algn="l" defTabSz="1034701" rtl="0" eaLnBrk="1" latinLnBrk="0" hangingPunct="1"/>
                      <a:r>
                        <a:rPr lang="en-GB" sz="1200" kern="1200" baseline="0" dirty="0">
                          <a:solidFill>
                            <a:schemeClr val="tx2"/>
                          </a:solidFill>
                          <a:latin typeface="RN House Sans Regular"/>
                          <a:ea typeface="+mn-ea"/>
                          <a:cs typeface="+mn-cs"/>
                        </a:rPr>
                        <a:t>Slide 20: Removed APIGEE in the context diagram</a:t>
                      </a:r>
                    </a:p>
                    <a:p>
                      <a:pPr marL="0" algn="l" defTabSz="1034701" rtl="0" eaLnBrk="1" latinLnBrk="0" hangingPunct="1"/>
                      <a:r>
                        <a:rPr lang="en-GB" sz="1200" kern="1200" baseline="0" dirty="0">
                          <a:solidFill>
                            <a:schemeClr val="tx2"/>
                          </a:solidFill>
                          <a:latin typeface="RN House Sans Regular"/>
                          <a:ea typeface="+mn-ea"/>
                          <a:cs typeface="+mn-cs"/>
                        </a:rPr>
                        <a:t>Slide 22: Updated diagram to remove APIGEE</a:t>
                      </a:r>
                    </a:p>
                    <a:p>
                      <a:pPr marL="0" algn="l" defTabSz="1034701" rtl="0" eaLnBrk="1" latinLnBrk="0" hangingPunct="1"/>
                      <a:r>
                        <a:rPr lang="en-GB" sz="1200" kern="1200" baseline="0" dirty="0">
                          <a:solidFill>
                            <a:schemeClr val="tx2"/>
                          </a:solidFill>
                          <a:latin typeface="RN House Sans Regular"/>
                          <a:ea typeface="+mn-ea"/>
                          <a:cs typeface="+mn-cs"/>
                        </a:rPr>
                        <a:t>Slide 26: Updated diagram to remove APIGEE</a:t>
                      </a:r>
                    </a:p>
                    <a:p>
                      <a:pPr marL="0" algn="l" defTabSz="1034701" rtl="0" eaLnBrk="1" latinLnBrk="0" hangingPunct="1"/>
                      <a:r>
                        <a:rPr lang="en-GB" sz="1200" kern="1200" baseline="0" dirty="0">
                          <a:solidFill>
                            <a:schemeClr val="tx2"/>
                          </a:solidFill>
                          <a:latin typeface="RN House Sans Regular"/>
                          <a:ea typeface="+mn-ea"/>
                          <a:cs typeface="+mn-cs"/>
                        </a:rPr>
                        <a:t>Slide 30: Updated diagram to remove APIGEE</a:t>
                      </a:r>
                    </a:p>
                    <a:p>
                      <a:pPr marL="0" algn="l" defTabSz="1034701" rtl="0" eaLnBrk="1" latinLnBrk="0" hangingPunct="1"/>
                      <a:r>
                        <a:rPr lang="en-GB" sz="1200" kern="1200" baseline="0" dirty="0">
                          <a:solidFill>
                            <a:schemeClr val="tx2"/>
                          </a:solidFill>
                          <a:latin typeface="RN House Sans Regular"/>
                          <a:ea typeface="+mn-ea"/>
                          <a:cs typeface="+mn-cs"/>
                        </a:rPr>
                        <a:t>Slide 43: Removed APIGEE related details</a:t>
                      </a:r>
                    </a:p>
                    <a:p>
                      <a:pPr marL="0" algn="l" defTabSz="1034701" rtl="0" eaLnBrk="1" latinLnBrk="0" hangingPunct="1"/>
                      <a:r>
                        <a:rPr lang="en-GB" sz="1200" kern="1200" baseline="0" dirty="0">
                          <a:solidFill>
                            <a:schemeClr val="tx2"/>
                          </a:solidFill>
                          <a:latin typeface="RN House Sans Regular"/>
                          <a:ea typeface="+mn-ea"/>
                          <a:cs typeface="+mn-cs"/>
                        </a:rPr>
                        <a:t>Slide 44: Updated details for WAF</a:t>
                      </a:r>
                    </a:p>
                    <a:p>
                      <a:pPr marL="0" algn="l" defTabSz="1034701" rtl="0" eaLnBrk="1" latinLnBrk="0" hangingPunct="1"/>
                      <a:r>
                        <a:rPr lang="en-GB" sz="1200" kern="1200" baseline="0" dirty="0">
                          <a:solidFill>
                            <a:schemeClr val="tx2"/>
                          </a:solidFill>
                          <a:latin typeface="RN House Sans Regular"/>
                          <a:ea typeface="+mn-ea"/>
                          <a:cs typeface="+mn-cs"/>
                        </a:rPr>
                        <a:t>Slide 48: Removed slide on API Gateway &amp; APIGEE as it's not relevant</a:t>
                      </a:r>
                    </a:p>
                    <a:p>
                      <a:pPr marL="0" algn="l" defTabSz="1034701" rtl="0" eaLnBrk="1" latinLnBrk="0" hangingPunct="1"/>
                      <a:r>
                        <a:rPr lang="en-GB" sz="1200" kern="1200" baseline="0" dirty="0">
                          <a:solidFill>
                            <a:schemeClr val="tx2"/>
                          </a:solidFill>
                          <a:latin typeface="RN House Sans Regular"/>
                          <a:ea typeface="+mn-ea"/>
                          <a:cs typeface="+mn-cs"/>
                        </a:rPr>
                        <a:t>Slide 53: Removed APIGEE details</a:t>
                      </a:r>
                    </a:p>
                    <a:p>
                      <a:pPr marL="0" algn="l" defTabSz="1034701" rtl="0" eaLnBrk="1" latinLnBrk="0" hangingPunct="1"/>
                      <a:r>
                        <a:rPr lang="en-GB" sz="1200" kern="1200" baseline="0" dirty="0">
                          <a:solidFill>
                            <a:schemeClr val="tx2"/>
                          </a:solidFill>
                          <a:latin typeface="RN House Sans Regular"/>
                          <a:ea typeface="+mn-ea"/>
                          <a:cs typeface="+mn-cs"/>
                        </a:rPr>
                        <a:t>Slide 61: Added new decision for Ingress </a:t>
                      </a:r>
                    </a:p>
                    <a:p>
                      <a:pPr marL="0" algn="l" defTabSz="1034701" rtl="0" eaLnBrk="1" latinLnBrk="0" hangingPunct="1"/>
                      <a:r>
                        <a:rPr lang="en-GB" sz="1200" kern="1200" baseline="0" dirty="0">
                          <a:solidFill>
                            <a:schemeClr val="tx2"/>
                          </a:solidFill>
                          <a:latin typeface="RN House Sans Regular"/>
                          <a:ea typeface="+mn-ea"/>
                          <a:cs typeface="+mn-cs"/>
                        </a:rPr>
                        <a:t>Slide 62: Removed APIGEE as tactical solution</a:t>
                      </a:r>
                    </a:p>
                    <a:p>
                      <a:pPr marL="0" algn="l" defTabSz="1034701" rtl="0" eaLnBrk="1" latinLnBrk="0" hangingPunct="1"/>
                      <a:r>
                        <a:rPr lang="en-GB" sz="1200" kern="1200" baseline="0" dirty="0">
                          <a:solidFill>
                            <a:schemeClr val="tx2"/>
                          </a:solidFill>
                          <a:latin typeface="RN House Sans Regular"/>
                          <a:ea typeface="+mn-ea"/>
                          <a:cs typeface="+mn-cs"/>
                        </a:rPr>
                        <a:t>Slide 65: Removed assumption A12 related to APIGEE</a:t>
                      </a:r>
                    </a:p>
                    <a:p>
                      <a:pPr marL="0" algn="l" defTabSz="1034701" rtl="0" eaLnBrk="1" latinLnBrk="0" hangingPunct="1"/>
                      <a:r>
                        <a:rPr lang="en-GB" sz="1200" kern="1200" baseline="0" dirty="0">
                          <a:solidFill>
                            <a:schemeClr val="tx2"/>
                          </a:solidFill>
                          <a:latin typeface="RN House Sans Regular"/>
                          <a:ea typeface="+mn-ea"/>
                          <a:cs typeface="+mn-cs"/>
                        </a:rPr>
                        <a:t>Slide 68: Removed Risk R2 related to APIGEE</a:t>
                      </a:r>
                    </a:p>
                  </a:txBody>
                  <a:tcPr marT="45717" marB="45717"/>
                </a:tc>
                <a:extLst>
                  <a:ext uri="{0D108BD9-81ED-4DB2-BD59-A6C34878D82A}">
                    <a16:rowId xmlns:a16="http://schemas.microsoft.com/office/drawing/2014/main" val="608745735"/>
                  </a:ext>
                </a:extLst>
              </a:tr>
              <a:tr h="176257">
                <a:tc>
                  <a:txBody>
                    <a:bodyPr/>
                    <a:lstStyle/>
                    <a:p>
                      <a:pPr marL="0" algn="l" defTabSz="1034701" rtl="0" eaLnBrk="1" latinLnBrk="0" hangingPunct="1"/>
                      <a:r>
                        <a:rPr lang="en-IN" sz="1200" kern="1200" baseline="0" dirty="0">
                          <a:solidFill>
                            <a:srgbClr val="42145F"/>
                          </a:solidFill>
                          <a:latin typeface="RN House Sans Regular" panose="020B0504020203020204" pitchFamily="34" charset="0"/>
                          <a:ea typeface="+mn-ea"/>
                          <a:cs typeface="+mn-cs"/>
                        </a:rPr>
                        <a:t>1.0.5</a:t>
                      </a: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IN" sz="1200" kern="1200" baseline="0" dirty="0">
                          <a:solidFill>
                            <a:srgbClr val="42145F"/>
                          </a:solidFill>
                          <a:latin typeface="RN House Sans Regular" panose="020B0504020203020204" pitchFamily="34" charset="0"/>
                          <a:ea typeface="+mn-ea"/>
                          <a:cs typeface="+mn-cs"/>
                        </a:rPr>
                        <a:t>29-10-2024</a:t>
                      </a: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IN" sz="1200" kern="1200" baseline="0" dirty="0">
                          <a:solidFill>
                            <a:srgbClr val="42145F"/>
                          </a:solidFill>
                          <a:latin typeface="RN House Sans Regular" panose="020B0504020203020204" pitchFamily="34" charset="0"/>
                          <a:ea typeface="+mn-ea"/>
                          <a:cs typeface="+mn-cs"/>
                        </a:rPr>
                        <a:t>SST Design</a:t>
                      </a:r>
                      <a:endParaRPr lang="en-GB" sz="1200" kern="1200" baseline="0" dirty="0">
                        <a:solidFill>
                          <a:srgbClr val="42145F"/>
                        </a:solidFill>
                        <a:latin typeface="RN House Sans Regular" panose="020B0504020203020204" pitchFamily="34" charset="0"/>
                        <a:ea typeface="+mn-ea"/>
                        <a:cs typeface="+mn-cs"/>
                      </a:endParaRPr>
                    </a:p>
                  </a:txBody>
                  <a:tcPr marT="45717" marB="45717"/>
                </a:tc>
                <a:tc>
                  <a:txBody>
                    <a:bodyPr/>
                    <a:lstStyle/>
                    <a:p>
                      <a:pPr marL="0" algn="l" defTabSz="1034701" rtl="0" eaLnBrk="1" latinLnBrk="0" hangingPunct="1"/>
                      <a:r>
                        <a:rPr lang="en-GB" sz="1200" kern="1200" baseline="0" dirty="0">
                          <a:solidFill>
                            <a:schemeClr val="tx2"/>
                          </a:solidFill>
                          <a:latin typeface="RN House Sans Regular"/>
                          <a:ea typeface="+mn-ea"/>
                          <a:cs typeface="+mn-cs"/>
                        </a:rPr>
                        <a:t>Slide 39, 40: New slides to depict MP EKS cluster configuration details of Minimum hardware specifications</a:t>
                      </a:r>
                    </a:p>
                    <a:p>
                      <a:pPr marL="0" algn="l" defTabSz="1034701" rtl="0" eaLnBrk="1" latinLnBrk="0" hangingPunct="1"/>
                      <a:r>
                        <a:rPr lang="en-GB" sz="1200" kern="1200" baseline="0" dirty="0">
                          <a:solidFill>
                            <a:schemeClr val="tx2"/>
                          </a:solidFill>
                          <a:latin typeface="RN House Sans Regular"/>
                          <a:ea typeface="+mn-ea"/>
                          <a:cs typeface="+mn-cs"/>
                        </a:rPr>
                        <a:t>Slide 38, 41: Updated to reflect MP EKS configuration changes</a:t>
                      </a:r>
                    </a:p>
                    <a:p>
                      <a:pPr marL="0" algn="l" defTabSz="1034701" rtl="0" eaLnBrk="1" latinLnBrk="0" hangingPunct="1"/>
                      <a:r>
                        <a:rPr lang="en-GB" sz="1200" kern="1200" baseline="0" dirty="0">
                          <a:solidFill>
                            <a:schemeClr val="tx2"/>
                          </a:solidFill>
                          <a:latin typeface="RN House Sans Regular"/>
                          <a:ea typeface="+mn-ea"/>
                          <a:cs typeface="+mn-cs"/>
                        </a:rPr>
                        <a:t>Slide 62: Updated decision on AZ resiliency changes </a:t>
                      </a:r>
                    </a:p>
                  </a:txBody>
                  <a:tcPr marT="45717" marB="45717"/>
                </a:tc>
                <a:extLst>
                  <a:ext uri="{0D108BD9-81ED-4DB2-BD59-A6C34878D82A}">
                    <a16:rowId xmlns:a16="http://schemas.microsoft.com/office/drawing/2014/main" val="1444854472"/>
                  </a:ext>
                </a:extLst>
              </a:tr>
            </a:tbl>
          </a:graphicData>
        </a:graphic>
      </p:graphicFrame>
    </p:spTree>
    <p:extLst>
      <p:ext uri="{BB962C8B-B14F-4D97-AF65-F5344CB8AC3E}">
        <p14:creationId xmlns:p14="http://schemas.microsoft.com/office/powerpoint/2010/main" val="75309165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E3DD66-5BFC-4C8E-99D1-7C30CC5BEE0E}"/>
              </a:ext>
            </a:extLst>
          </p:cNvPr>
          <p:cNvSpPr>
            <a:spLocks noGrp="1"/>
          </p:cNvSpPr>
          <p:nvPr>
            <p:ph type="sldNum" sz="quarter" idx="10"/>
          </p:nvPr>
        </p:nvSpPr>
        <p:spPr/>
        <p:txBody>
          <a:bodyPr/>
          <a:lstStyle/>
          <a:p>
            <a:fld id="{08BDDC8D-36E9-467E-8CF1-750845950A7F}" type="slidenum">
              <a:rPr lang="en-GB" smtClean="0"/>
              <a:pPr/>
              <a:t>90</a:t>
            </a:fld>
            <a:endParaRPr lang="en-GB"/>
          </a:p>
        </p:txBody>
      </p:sp>
      <p:sp>
        <p:nvSpPr>
          <p:cNvPr id="4" name="Title 3">
            <a:extLst>
              <a:ext uri="{FF2B5EF4-FFF2-40B4-BE49-F238E27FC236}">
                <a16:creationId xmlns:a16="http://schemas.microsoft.com/office/drawing/2014/main" id="{E5A3F5D2-BA22-44AB-BCE4-6D77FDB2274B}"/>
              </a:ext>
            </a:extLst>
          </p:cNvPr>
          <p:cNvSpPr>
            <a:spLocks noGrp="1"/>
          </p:cNvSpPr>
          <p:nvPr>
            <p:ph type="title"/>
          </p:nvPr>
        </p:nvSpPr>
        <p:spPr/>
        <p:txBody>
          <a:bodyPr/>
          <a:lstStyle/>
          <a:p>
            <a:r>
              <a:rPr lang="en-GB" altLang="en-US"/>
              <a:t>Phasing Overview – 2\3</a:t>
            </a:r>
            <a:endParaRPr lang="en-GB"/>
          </a:p>
        </p:txBody>
      </p:sp>
      <p:graphicFrame>
        <p:nvGraphicFramePr>
          <p:cNvPr id="2" name="Table 4">
            <a:extLst>
              <a:ext uri="{FF2B5EF4-FFF2-40B4-BE49-F238E27FC236}">
                <a16:creationId xmlns:a16="http://schemas.microsoft.com/office/drawing/2014/main" id="{908CB296-675E-4EF0-B856-17E6B74E6382}"/>
              </a:ext>
            </a:extLst>
          </p:cNvPr>
          <p:cNvGraphicFramePr>
            <a:graphicFrameLocks noGrp="1"/>
          </p:cNvGraphicFramePr>
          <p:nvPr>
            <p:extLst>
              <p:ext uri="{D42A27DB-BD31-4B8C-83A1-F6EECF244321}">
                <p14:modId xmlns:p14="http://schemas.microsoft.com/office/powerpoint/2010/main" val="2128579361"/>
              </p:ext>
            </p:extLst>
          </p:nvPr>
        </p:nvGraphicFramePr>
        <p:xfrm>
          <a:off x="405516" y="1518641"/>
          <a:ext cx="9882367" cy="4815840"/>
        </p:xfrm>
        <a:graphic>
          <a:graphicData uri="http://schemas.openxmlformats.org/drawingml/2006/table">
            <a:tbl>
              <a:tblPr firstRow="1" bandRow="1">
                <a:tableStyleId>{5940675A-B579-460E-94D1-54222C63F5DA}</a:tableStyleId>
              </a:tblPr>
              <a:tblGrid>
                <a:gridCol w="4931100">
                  <a:extLst>
                    <a:ext uri="{9D8B030D-6E8A-4147-A177-3AD203B41FA5}">
                      <a16:colId xmlns:a16="http://schemas.microsoft.com/office/drawing/2014/main" val="3349262767"/>
                    </a:ext>
                  </a:extLst>
                </a:gridCol>
                <a:gridCol w="4951267">
                  <a:extLst>
                    <a:ext uri="{9D8B030D-6E8A-4147-A177-3AD203B41FA5}">
                      <a16:colId xmlns:a16="http://schemas.microsoft.com/office/drawing/2014/main" val="22277335"/>
                    </a:ext>
                  </a:extLst>
                </a:gridCol>
              </a:tblGrid>
              <a:tr h="307061">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600" b="1">
                          <a:latin typeface="RN House Sans Regular"/>
                        </a:rPr>
                        <a:t>Phase 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lumMod val="60000"/>
                        <a:lumOff val="40000"/>
                      </a:schemeClr>
                    </a:solidFill>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600" b="1">
                          <a:latin typeface="RN House Sans Regular"/>
                        </a:rPr>
                        <a:t>Phase 2</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867777571"/>
                  </a:ext>
                </a:extLst>
              </a:tr>
              <a:tr h="4188699">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Ability to use bank fonts to meet brand guidelines &amp; Royal Mail requirement for customer mailing name and address section. Must apply to both PDF and AFP so must be capable of using different font types as needed. Output from different render formats must be identical.</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Ability to have multi-branded letter templates with built in embedded branded logic variables i.e. NOT one letter template per brand</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Must be able to handle multi-branded style sets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Approval of documents before sending</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MI report on template output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Production of 250k letters per month</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Central print dispatch at set time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Drill down of templates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Role based access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Retrieve an archived document</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Retrieve a sent letter </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Audit trail on archive activity</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Audit trail per template created</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Save an archived document locally</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Scalable and flexible API for future changes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Configurable TLE per template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Attach an existing bank form</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Edit a saved and not completed letter</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GB" sz="160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94562688"/>
                  </a:ext>
                </a:extLst>
              </a:tr>
            </a:tbl>
          </a:graphicData>
        </a:graphic>
      </p:graphicFrame>
    </p:spTree>
    <p:extLst>
      <p:ext uri="{BB962C8B-B14F-4D97-AF65-F5344CB8AC3E}">
        <p14:creationId xmlns:p14="http://schemas.microsoft.com/office/powerpoint/2010/main" val="51426407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E3DD66-5BFC-4C8E-99D1-7C30CC5BEE0E}"/>
              </a:ext>
            </a:extLst>
          </p:cNvPr>
          <p:cNvSpPr>
            <a:spLocks noGrp="1"/>
          </p:cNvSpPr>
          <p:nvPr>
            <p:ph type="sldNum" sz="quarter" idx="10"/>
          </p:nvPr>
        </p:nvSpPr>
        <p:spPr/>
        <p:txBody>
          <a:bodyPr/>
          <a:lstStyle/>
          <a:p>
            <a:fld id="{08BDDC8D-36E9-467E-8CF1-750845950A7F}" type="slidenum">
              <a:rPr lang="en-GB" smtClean="0"/>
              <a:pPr/>
              <a:t>91</a:t>
            </a:fld>
            <a:endParaRPr lang="en-GB"/>
          </a:p>
        </p:txBody>
      </p:sp>
      <p:sp>
        <p:nvSpPr>
          <p:cNvPr id="4" name="Title 3">
            <a:extLst>
              <a:ext uri="{FF2B5EF4-FFF2-40B4-BE49-F238E27FC236}">
                <a16:creationId xmlns:a16="http://schemas.microsoft.com/office/drawing/2014/main" id="{E5A3F5D2-BA22-44AB-BCE4-6D77FDB2274B}"/>
              </a:ext>
            </a:extLst>
          </p:cNvPr>
          <p:cNvSpPr>
            <a:spLocks noGrp="1"/>
          </p:cNvSpPr>
          <p:nvPr>
            <p:ph type="title"/>
          </p:nvPr>
        </p:nvSpPr>
        <p:spPr/>
        <p:txBody>
          <a:bodyPr/>
          <a:lstStyle/>
          <a:p>
            <a:r>
              <a:rPr lang="en-GB" altLang="en-US"/>
              <a:t>Phasing Overview – 3\3</a:t>
            </a:r>
            <a:endParaRPr lang="en-GB"/>
          </a:p>
        </p:txBody>
      </p:sp>
      <p:graphicFrame>
        <p:nvGraphicFramePr>
          <p:cNvPr id="2" name="Table 4">
            <a:extLst>
              <a:ext uri="{FF2B5EF4-FFF2-40B4-BE49-F238E27FC236}">
                <a16:creationId xmlns:a16="http://schemas.microsoft.com/office/drawing/2014/main" id="{908CB296-675E-4EF0-B856-17E6B74E6382}"/>
              </a:ext>
            </a:extLst>
          </p:cNvPr>
          <p:cNvGraphicFramePr>
            <a:graphicFrameLocks noGrp="1"/>
          </p:cNvGraphicFramePr>
          <p:nvPr>
            <p:extLst>
              <p:ext uri="{D42A27DB-BD31-4B8C-83A1-F6EECF244321}">
                <p14:modId xmlns:p14="http://schemas.microsoft.com/office/powerpoint/2010/main" val="3853750333"/>
              </p:ext>
            </p:extLst>
          </p:nvPr>
        </p:nvGraphicFramePr>
        <p:xfrm>
          <a:off x="405516" y="1518641"/>
          <a:ext cx="9882367" cy="4523979"/>
        </p:xfrm>
        <a:graphic>
          <a:graphicData uri="http://schemas.openxmlformats.org/drawingml/2006/table">
            <a:tbl>
              <a:tblPr firstRow="1" bandRow="1">
                <a:tableStyleId>{5940675A-B579-460E-94D1-54222C63F5DA}</a:tableStyleId>
              </a:tblPr>
              <a:tblGrid>
                <a:gridCol w="4931100">
                  <a:extLst>
                    <a:ext uri="{9D8B030D-6E8A-4147-A177-3AD203B41FA5}">
                      <a16:colId xmlns:a16="http://schemas.microsoft.com/office/drawing/2014/main" val="3349262767"/>
                    </a:ext>
                  </a:extLst>
                </a:gridCol>
                <a:gridCol w="4951267">
                  <a:extLst>
                    <a:ext uri="{9D8B030D-6E8A-4147-A177-3AD203B41FA5}">
                      <a16:colId xmlns:a16="http://schemas.microsoft.com/office/drawing/2014/main" val="22277335"/>
                    </a:ext>
                  </a:extLst>
                </a:gridCol>
              </a:tblGrid>
              <a:tr h="307061">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600" b="1">
                          <a:latin typeface="RN House Sans Regular"/>
                        </a:rPr>
                        <a:t>Phase 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lumMod val="60000"/>
                        <a:lumOff val="40000"/>
                      </a:schemeClr>
                    </a:solidFill>
                  </a:tcPr>
                </a:tc>
                <a:tc>
                  <a:txBody>
                    <a:bodyPr/>
                    <a:lstStyle/>
                    <a:p>
                      <a:pPr marL="0" marR="0" lvl="0" indent="0" algn="l" defTabSz="1034701" rtl="0" eaLnBrk="1" fontAlgn="auto" latinLnBrk="0" hangingPunct="1">
                        <a:lnSpc>
                          <a:spcPct val="100000"/>
                        </a:lnSpc>
                        <a:spcBef>
                          <a:spcPts val="0"/>
                        </a:spcBef>
                        <a:spcAft>
                          <a:spcPts val="0"/>
                        </a:spcAft>
                        <a:buClrTx/>
                        <a:buSzTx/>
                        <a:buFontTx/>
                        <a:buNone/>
                        <a:tabLst/>
                        <a:defRPr/>
                      </a:pPr>
                      <a:r>
                        <a:rPr lang="en-GB" altLang="en-US" sz="1600" b="1">
                          <a:latin typeface="RN House Sans Regular"/>
                        </a:rPr>
                        <a:t>Phase 2</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867777571"/>
                  </a:ext>
                </a:extLst>
              </a:tr>
              <a:tr h="4188699">
                <a:tc>
                  <a:txBody>
                    <a:bodyPr/>
                    <a:lstStyle/>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Error code documentation</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Test changes to templates by automatically outputting all possible variants</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Access to CCP application through Single Sign On</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Separate environments for testing</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Track changes to any template update</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Utilise a search function </a:t>
                      </a:r>
                    </a:p>
                    <a:p>
                      <a:pPr marL="171450" marR="0" lvl="0" indent="-171450" algn="l" defTabSz="1034701"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kern="1200" baseline="0">
                          <a:solidFill>
                            <a:schemeClr val="tx2"/>
                          </a:solidFill>
                          <a:latin typeface="RN House Sans Regular"/>
                          <a:ea typeface="+mn-ea"/>
                          <a:cs typeface="+mn-cs"/>
                        </a:rPr>
                        <a:t>Clone and alter templates/business logic</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endParaRPr lang="en-GB" sz="160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94562688"/>
                  </a:ext>
                </a:extLst>
              </a:tr>
            </a:tbl>
          </a:graphicData>
        </a:graphic>
      </p:graphicFrame>
    </p:spTree>
    <p:extLst>
      <p:ext uri="{BB962C8B-B14F-4D97-AF65-F5344CB8AC3E}">
        <p14:creationId xmlns:p14="http://schemas.microsoft.com/office/powerpoint/2010/main" val="172435313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EMPLATEID" val="NATWEST_A4L_PITCHBOOK"/>
  <p:tag name="COMPANY" val="NatWest"/>
  <p:tag name="COVER" val="Plain White"/>
  <p:tag name="DISCLAIMER" val="No disclaimer"/>
  <p:tag name="DISCLAIMER_VERSION" val="0"/>
</p:tagLst>
</file>

<file path=ppt/tags/tag2.xml><?xml version="1.0" encoding="utf-8"?>
<p:tagLst xmlns:a="http://schemas.openxmlformats.org/drawingml/2006/main" xmlns:r="http://schemas.openxmlformats.org/officeDocument/2006/relationships" xmlns:p="http://schemas.openxmlformats.org/presentationml/2006/main">
  <p:tag name="PITCHSLIDETYPE" val="2"/>
</p:tagLst>
</file>

<file path=ppt/tags/tag3.xml><?xml version="1.0" encoding="utf-8"?>
<p:tagLst xmlns:a="http://schemas.openxmlformats.org/drawingml/2006/main" xmlns:r="http://schemas.openxmlformats.org/officeDocument/2006/relationships" xmlns:p="http://schemas.openxmlformats.org/presentationml/2006/main">
  <p:tag name="SPOTYPE" val="6"/>
</p:tagLst>
</file>

<file path=ppt/tags/tag4.xml><?xml version="1.0" encoding="utf-8"?>
<p:tagLst xmlns:a="http://schemas.openxmlformats.org/drawingml/2006/main" xmlns:r="http://schemas.openxmlformats.org/officeDocument/2006/relationships" xmlns:p="http://schemas.openxmlformats.org/presentationml/2006/main">
  <p:tag name="SPOTYPE" val="5"/>
</p:tagLst>
</file>

<file path=ppt/tags/tag5.xml><?xml version="1.0" encoding="utf-8"?>
<p:tagLst xmlns:a="http://schemas.openxmlformats.org/drawingml/2006/main" xmlns:r="http://schemas.openxmlformats.org/officeDocument/2006/relationships" xmlns:p="http://schemas.openxmlformats.org/presentationml/2006/main">
  <p:tag name="SPOTYPE" val="7"/>
</p:tagLst>
</file>

<file path=ppt/tags/tag6.xml><?xml version="1.0" encoding="utf-8"?>
<p:tagLst xmlns:a="http://schemas.openxmlformats.org/drawingml/2006/main" xmlns:r="http://schemas.openxmlformats.org/officeDocument/2006/relationships" xmlns:p="http://schemas.openxmlformats.org/presentationml/2006/main">
  <p:tag name="SPOTYPE" val="7"/>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atwest Group Template">
  <a:themeElements>
    <a:clrScheme name="Custom 1">
      <a:dk1>
        <a:sysClr val="windowText" lastClr="000000"/>
      </a:dk1>
      <a:lt1>
        <a:sysClr val="window" lastClr="FFFFFF"/>
      </a:lt1>
      <a:dk2>
        <a:srgbClr val="42145F"/>
      </a:dk2>
      <a:lt2>
        <a:srgbClr val="EEECE1"/>
      </a:lt2>
      <a:accent1>
        <a:srgbClr val="42145F"/>
      </a:accent1>
      <a:accent2>
        <a:srgbClr val="A58CC3"/>
      </a:accent2>
      <a:accent3>
        <a:srgbClr val="D75F19"/>
      </a:accent3>
      <a:accent4>
        <a:srgbClr val="82BE00"/>
      </a:accent4>
      <a:accent5>
        <a:srgbClr val="E6A000"/>
      </a:accent5>
      <a:accent6>
        <a:srgbClr val="D73C5F"/>
      </a:accent6>
      <a:hlink>
        <a:srgbClr val="614474"/>
      </a:hlink>
      <a:folHlink>
        <a:srgbClr val="614474"/>
      </a:folHlink>
    </a:clrScheme>
    <a:fontScheme name="RBS">
      <a:majorFont>
        <a:latin typeface="Arial"/>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RB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5000" dir="5400000" rotWithShape="0">
              <a:srgbClr val="000000">
                <a:alpha val="35000"/>
              </a:srgbClr>
            </a:outerShdw>
          </a:effectLst>
        </a:effectStyle>
        <a:effectStyle>
          <a:effectLst>
            <a:outerShdw blurRad="40000" dist="25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spDef>
      <a:spPr>
        <a:ln w="9525">
          <a:noFill/>
        </a:ln>
      </a:spPr>
      <a:bodyPr rot="0" spcFirstLastPara="0" vertOverflow="overflow" horzOverflow="overflow" vert="horz" wrap="none" lIns="0" tIns="0" rIns="0" bIns="0" numCol="1" spcCol="0" rtlCol="0" fromWordArt="0" anchor="ctr" anchorCtr="0" forceAA="0" compatLnSpc="1">
        <a:prstTxWarp prst="textNoShape">
          <a:avLst/>
        </a:prstTxWarp>
        <a:noAutofit/>
      </a:bodyPr>
      <a:lstStyle>
        <a:defPPr algn="ctr">
          <a:defRPr sz="1000" b="1"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rgbClr val="69616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noAutofit/>
      </a:bodyPr>
      <a:lstStyle>
        <a:defPPr>
          <a:defRPr sz="1100" dirty="0" err="1" smtClean="0">
            <a:solidFill>
              <a:schemeClr val="tx2"/>
            </a:solidFill>
            <a:latin typeface="Arial" panose="020B0604020202020204" pitchFamily="34" charset="0"/>
            <a:cs typeface="Arial" panose="020B0604020202020204" pitchFamily="34" charset="0"/>
          </a:defRPr>
        </a:defPPr>
      </a:lstStyle>
    </a:txDef>
  </a:objectDefaults>
  <a:extraClrSchemeLst/>
  <a:custClrLst>
    <a:custClr name="Dark Purple 70% Accent 1">
      <a:srgbClr val="5A287D"/>
    </a:custClr>
    <a:custClr name="Lavender 70% Accent 2">
      <a:srgbClr val="C8B9D7"/>
    </a:custClr>
    <a:custClr name="Orange 70% Accent 3">
      <a:srgbClr val="EBAF8C"/>
    </a:custClr>
    <a:custClr name="Green 70% Accent 4">
      <a:srgbClr val="C3DCB4"/>
    </a:custClr>
    <a:custClr name="Gold 70% Accent 5">
      <a:srgbClr val="F0CD82"/>
    </a:custClr>
    <a:custClr name="Red 70% Accent 6">
      <a:srgbClr val="EBA5AA"/>
    </a:custClr>
  </a:custClrLst>
  <a:extLst>
    <a:ext uri="{05A4C25C-085E-4340-85A3-A5531E510DB2}">
      <thm15:themeFamily xmlns:thm15="http://schemas.microsoft.com/office/thememl/2012/main" name="NatWestGroup_A4 Landscape.potx" id="{146D835A-C4B7-4F1C-9348-8D21D24C951B}" vid="{7C70BDCC-2D04-4585-A412-AA2C3B608CEB}"/>
    </a:ext>
  </a:extLst>
</a:theme>
</file>

<file path=ppt/theme/theme2.xml><?xml version="1.0" encoding="utf-8"?>
<a:theme xmlns:a="http://schemas.openxmlformats.org/drawingml/2006/main" name="Office Theme">
  <a:themeElements>
    <a:clrScheme name="NatWest">
      <a:dk1>
        <a:sysClr val="windowText" lastClr="000000"/>
      </a:dk1>
      <a:lt1>
        <a:sysClr val="window" lastClr="FFFFFF"/>
      </a:lt1>
      <a:dk2>
        <a:srgbClr val="42145F"/>
      </a:dk2>
      <a:lt2>
        <a:srgbClr val="EEECE1"/>
      </a:lt2>
      <a:accent1>
        <a:srgbClr val="614474"/>
      </a:accent1>
      <a:accent2>
        <a:srgbClr val="06B3BB"/>
      </a:accent2>
      <a:accent3>
        <a:srgbClr val="E74960"/>
      </a:accent3>
      <a:accent4>
        <a:srgbClr val="FBBB21"/>
      </a:accent4>
      <a:accent5>
        <a:srgbClr val="696161"/>
      </a:accent5>
      <a:accent6>
        <a:srgbClr val="99AB2D"/>
      </a:accent6>
      <a:hlink>
        <a:srgbClr val="614474"/>
      </a:hlink>
      <a:folHlink>
        <a:srgbClr val="614474"/>
      </a:folHlink>
    </a:clrScheme>
    <a:fontScheme name="NatWest">
      <a:majorFont>
        <a:latin typeface="Arial"/>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Yiii" typeface="Microsoft Yi Baiti"/>
        <a:font script="Cher" typeface="Plantagenet Cherokee"/>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RB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5000" dir="5400000" rotWithShape="0">
              <a:srgbClr val="000000">
                <a:alpha val="35000"/>
              </a:srgbClr>
            </a:outerShdw>
          </a:effectLst>
        </a:effectStyle>
        <a:effectStyle>
          <a:effectLst>
            <a:outerShdw blurRad="40000" dist="25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NatWest">
      <a:dk1>
        <a:sysClr val="windowText" lastClr="000000"/>
      </a:dk1>
      <a:lt1>
        <a:sysClr val="window" lastClr="FFFFFF"/>
      </a:lt1>
      <a:dk2>
        <a:srgbClr val="42145F"/>
      </a:dk2>
      <a:lt2>
        <a:srgbClr val="EEECE1"/>
      </a:lt2>
      <a:accent1>
        <a:srgbClr val="614474"/>
      </a:accent1>
      <a:accent2>
        <a:srgbClr val="06B3BB"/>
      </a:accent2>
      <a:accent3>
        <a:srgbClr val="E74960"/>
      </a:accent3>
      <a:accent4>
        <a:srgbClr val="FBBB21"/>
      </a:accent4>
      <a:accent5>
        <a:srgbClr val="696161"/>
      </a:accent5>
      <a:accent6>
        <a:srgbClr val="99AB2D"/>
      </a:accent6>
      <a:hlink>
        <a:srgbClr val="614474"/>
      </a:hlink>
      <a:folHlink>
        <a:srgbClr val="614474"/>
      </a:folHlink>
    </a:clrScheme>
    <a:fontScheme name="NatWest">
      <a:majorFont>
        <a:latin typeface="Arial"/>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Yiii" typeface="Microsoft Yi Baiti"/>
        <a:font script="Cher" typeface="Plantagenet Cherokee"/>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RB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5000" dir="5400000" rotWithShape="0">
              <a:srgbClr val="000000">
                <a:alpha val="35000"/>
              </a:srgbClr>
            </a:outerShdw>
          </a:effectLst>
        </a:effectStyle>
        <a:effectStyle>
          <a:effectLst>
            <a:outerShdw blurRad="40000" dist="25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D2F578A5F47C3498AD86F748F4C13E3" ma:contentTypeVersion="16" ma:contentTypeDescription="Create a new document." ma:contentTypeScope="" ma:versionID="b608823b05ccefc0f74ff2652cfd6032">
  <xsd:schema xmlns:xsd="http://www.w3.org/2001/XMLSchema" xmlns:xs="http://www.w3.org/2001/XMLSchema" xmlns:p="http://schemas.microsoft.com/office/2006/metadata/properties" xmlns:ns2="f3d4c09b-28de-4e4a-ac88-ecad85ffe7ee" xmlns:ns3="3da6c5d0-339c-4cda-afe0-716f15d6dae7" targetNamespace="http://schemas.microsoft.com/office/2006/metadata/properties" ma:root="true" ma:fieldsID="664e0603cc5a13348d1d4a82c7590711" ns2:_="" ns3:_="">
    <xsd:import namespace="f3d4c09b-28de-4e4a-ac88-ecad85ffe7ee"/>
    <xsd:import namespace="3da6c5d0-339c-4cda-afe0-716f15d6dae7"/>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3d4c09b-28de-4e4a-ac88-ecad85ffe7e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944e50ab-2525-4d7d-b1c5-799b674f965c"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da6c5d0-339c-4cda-afe0-716f15d6dae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a11d3d63-83d4-4a22-ae17-9ca76b2ce4c3}" ma:internalName="TaxCatchAll" ma:showField="CatchAllData" ma:web="3da6c5d0-339c-4cda-afe0-716f15d6dae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f3d4c09b-28de-4e4a-ac88-ecad85ffe7ee">
      <Terms xmlns="http://schemas.microsoft.com/office/infopath/2007/PartnerControls"/>
    </lcf76f155ced4ddcb4097134ff3c332f>
    <TaxCatchAll xmlns="3da6c5d0-339c-4cda-afe0-716f15d6dae7" xsi:nil="true"/>
  </documentManagement>
</p:properties>
</file>

<file path=customXml/itemProps1.xml><?xml version="1.0" encoding="utf-8"?>
<ds:datastoreItem xmlns:ds="http://schemas.openxmlformats.org/officeDocument/2006/customXml" ds:itemID="{D7279828-4B79-457B-A8DA-B8B7FE672452}">
  <ds:schemaRefs>
    <ds:schemaRef ds:uri="http://schemas.microsoft.com/sharepoint/v3/contenttype/forms"/>
  </ds:schemaRefs>
</ds:datastoreItem>
</file>

<file path=customXml/itemProps2.xml><?xml version="1.0" encoding="utf-8"?>
<ds:datastoreItem xmlns:ds="http://schemas.openxmlformats.org/officeDocument/2006/customXml" ds:itemID="{DBE15286-39C6-4E0F-B833-02F6F8D8C2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3d4c09b-28de-4e4a-ac88-ecad85ffe7ee"/>
    <ds:schemaRef ds:uri="3da6c5d0-339c-4cda-afe0-716f15d6dae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305BA87-2767-40F0-984F-672141219A9F}">
  <ds:schemaRefs>
    <ds:schemaRef ds:uri="3da6c5d0-339c-4cda-afe0-716f15d6dae7"/>
    <ds:schemaRef ds:uri="http://purl.org/dc/elements/1.1/"/>
    <ds:schemaRef ds:uri="f3d4c09b-28de-4e4a-ac88-ecad85ffe7ee"/>
    <ds:schemaRef ds:uri="http://schemas.microsoft.com/office/2006/metadata/properties"/>
    <ds:schemaRef ds:uri="http://schemas.microsoft.com/office/2006/documentManagement/types"/>
    <ds:schemaRef ds:uri="http://purl.org/dc/terms/"/>
    <ds:schemaRef ds:uri="http://purl.org/dc/dcmitype/"/>
    <ds:schemaRef ds:uri="http://schemas.openxmlformats.org/package/2006/metadata/core-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861</TotalTime>
  <Words>22781</Words>
  <Application>Microsoft Office PowerPoint</Application>
  <PresentationFormat>Custom</PresentationFormat>
  <Paragraphs>2272</Paragraphs>
  <Slides>91</Slides>
  <Notes>41</Notes>
  <HiddenSlides>2</HiddenSlides>
  <MMClips>0</MMClips>
  <ScaleCrop>false</ScaleCrop>
  <HeadingPairs>
    <vt:vector size="8" baseType="variant">
      <vt:variant>
        <vt:lpstr>Fonts Used</vt:lpstr>
      </vt:variant>
      <vt:variant>
        <vt:i4>14</vt:i4>
      </vt:variant>
      <vt:variant>
        <vt:lpstr>Theme</vt:lpstr>
      </vt:variant>
      <vt:variant>
        <vt:i4>1</vt:i4>
      </vt:variant>
      <vt:variant>
        <vt:lpstr>Embedded OLE Servers</vt:lpstr>
      </vt:variant>
      <vt:variant>
        <vt:i4>2</vt:i4>
      </vt:variant>
      <vt:variant>
        <vt:lpstr>Slide Titles</vt:lpstr>
      </vt:variant>
      <vt:variant>
        <vt:i4>91</vt:i4>
      </vt:variant>
    </vt:vector>
  </HeadingPairs>
  <TitlesOfParts>
    <vt:vector size="108" baseType="lpstr">
      <vt:lpstr>-apple-system</vt:lpstr>
      <vt:lpstr>Aptos</vt:lpstr>
      <vt:lpstr>Arial</vt:lpstr>
      <vt:lpstr>Arial,Sans-Serif</vt:lpstr>
      <vt:lpstr>Calibri</vt:lpstr>
      <vt:lpstr>Courier New</vt:lpstr>
      <vt:lpstr>RN House Sans</vt:lpstr>
      <vt:lpstr>RN House Sans Regular</vt:lpstr>
      <vt:lpstr>Segoe UI</vt:lpstr>
      <vt:lpstr>Symbol</vt:lpstr>
      <vt:lpstr>Symbol,Sans-Serif</vt:lpstr>
      <vt:lpstr>Times New Roman</vt:lpstr>
      <vt:lpstr>Wingdings</vt:lpstr>
      <vt:lpstr>Wingdings,Sans-Serif</vt:lpstr>
      <vt:lpstr>Natwest Group Template</vt:lpstr>
      <vt:lpstr>Packager Shell Object</vt:lpstr>
      <vt:lpstr>Picture</vt:lpstr>
      <vt:lpstr>Thunderhead Replacement</vt:lpstr>
      <vt:lpstr>Solution Design and Template Completion Guidance</vt:lpstr>
      <vt:lpstr>Introduction: Engaged Design Areas and Feedback (1/2)</vt:lpstr>
      <vt:lpstr>Introduction: Engaged Design Areas and Feedback (2/2)</vt:lpstr>
      <vt:lpstr>Governance History</vt:lpstr>
      <vt:lpstr>HLSD+ Document Version History (1/4)</vt:lpstr>
      <vt:lpstr>HLSD+ Document Version History (2/4)</vt:lpstr>
      <vt:lpstr>HLSD+ Document Version History (3/4)</vt:lpstr>
      <vt:lpstr>HLSD+ Document Version History (4/4)</vt:lpstr>
      <vt:lpstr>Glossary - 1\3</vt:lpstr>
      <vt:lpstr>Glossary 2\3</vt:lpstr>
      <vt:lpstr>Glossary 3\3</vt:lpstr>
      <vt:lpstr>Project Background &amp; Scope: Business Requirements</vt:lpstr>
      <vt:lpstr>Delivery Scope: Non-Functional Requirements</vt:lpstr>
      <vt:lpstr>Delivery Scope: Non-Functional Requirements</vt:lpstr>
      <vt:lpstr>Delivery Scope: NFRs - Resilience Requirements</vt:lpstr>
      <vt:lpstr>Delivery Scope: NFRs - Security Requirements </vt:lpstr>
      <vt:lpstr>Phasing Overview</vt:lpstr>
      <vt:lpstr>System Context – ASIS</vt:lpstr>
      <vt:lpstr>System Context - TOBE</vt:lpstr>
      <vt:lpstr>Design: High Level Solution Design – As Is</vt:lpstr>
      <vt:lpstr>Design: High Level Solution Design – To Be (1/2)</vt:lpstr>
      <vt:lpstr>Design: High Level Solution Design – To Be (2/2)</vt:lpstr>
      <vt:lpstr>Design: Communication Composition Portal – 1/2</vt:lpstr>
      <vt:lpstr>Design: Communication Composition Portal Overview – 2/2</vt:lpstr>
      <vt:lpstr>Design: Communication Services - 1/2</vt:lpstr>
      <vt:lpstr>Design: Communication Services - 2/2</vt:lpstr>
      <vt:lpstr>Design: Communication Composition Services – 1/2</vt:lpstr>
      <vt:lpstr>Design: Communication Composition Services – 2/2</vt:lpstr>
      <vt:lpstr>Design: End to End Flow</vt:lpstr>
      <vt:lpstr>Design: End to End Flow -2\3</vt:lpstr>
      <vt:lpstr>Design: End to End Flow – 3\3</vt:lpstr>
      <vt:lpstr>Design: Key Functionality and Call Paths</vt:lpstr>
      <vt:lpstr>Design: High Level Data Design - 1\4</vt:lpstr>
      <vt:lpstr>Design: High Level Data Design - 2\4</vt:lpstr>
      <vt:lpstr>Design: High Level Data Design - 3\4</vt:lpstr>
      <vt:lpstr>Design: Infrastructure Design – As Is</vt:lpstr>
      <vt:lpstr>Design: Infrastructure Design – To Be</vt:lpstr>
      <vt:lpstr>MessagePoint EKS Cluster</vt:lpstr>
      <vt:lpstr>MessagePoint EKS Cluster (Node Group Details)</vt:lpstr>
      <vt:lpstr>Service/Infrastructure Summary - 1\6</vt:lpstr>
      <vt:lpstr>Service/Infrastructure Summary - 2\6</vt:lpstr>
      <vt:lpstr>Service/Infrastructure Summary - 3\6</vt:lpstr>
      <vt:lpstr>Service/Infrastructure Summary - 4\6</vt:lpstr>
      <vt:lpstr>Service/Infrastructure Summary - 5\6</vt:lpstr>
      <vt:lpstr>Service/Infrastructure Summary - 6\6</vt:lpstr>
      <vt:lpstr>Security Design – Summary of Security Control Patterns</vt:lpstr>
      <vt:lpstr>Security Design: Application Authentication 1/2 </vt:lpstr>
      <vt:lpstr>Security Design: Application Authentication 2/2</vt:lpstr>
      <vt:lpstr>Resilience Design including deviations from standards and patterns – 1\3</vt:lpstr>
      <vt:lpstr>Resilience Design including deviations from standards and patterns – 2\3</vt:lpstr>
      <vt:lpstr>Resilience Design including deviations from standards and patterns – 3\3</vt:lpstr>
      <vt:lpstr>Connections: Protocols, Security &amp; Resilience – 1\2</vt:lpstr>
      <vt:lpstr>Connections: Protocols, Security &amp; Resilience – 2\2</vt:lpstr>
      <vt:lpstr>Solution Resilience Design (1/2)</vt:lpstr>
      <vt:lpstr>Solution Resilience Design (2/2)</vt:lpstr>
      <vt:lpstr>Capacity, Volumes &amp; Performance</vt:lpstr>
      <vt:lpstr>Design: Design Assurance</vt:lpstr>
      <vt:lpstr>Design Inputs: Design Decisions Made (1/4)</vt:lpstr>
      <vt:lpstr>Design Inputs: Design Decisions Made (2/4)</vt:lpstr>
      <vt:lpstr>Design Inputs: Design Decisions Made (3/4)</vt:lpstr>
      <vt:lpstr>Design Inputs: Design Decisions Made (4/4)</vt:lpstr>
      <vt:lpstr>Design Inputs: Roadmaps and Strategic Direction</vt:lpstr>
      <vt:lpstr>Design Inputs: Assumptions – 1\3</vt:lpstr>
      <vt:lpstr>Design Inputs: Assumptions – 2\3</vt:lpstr>
      <vt:lpstr>Design Inputs: Assumptions – 3\3</vt:lpstr>
      <vt:lpstr>Design Inputs: Constraints (1/2)</vt:lpstr>
      <vt:lpstr>Design Inputs: Constraints (2/2)</vt:lpstr>
      <vt:lpstr>Open Design Risks</vt:lpstr>
      <vt:lpstr>Open Design Issues</vt:lpstr>
      <vt:lpstr>Appendix: HLSD Quality Criteria</vt:lpstr>
      <vt:lpstr>Appendix: CTORB Scorecard</vt:lpstr>
      <vt:lpstr>Appendix: Principles and Guidance for Good Designs</vt:lpstr>
      <vt:lpstr>Appendix: Non-Functional Requirements 1/6</vt:lpstr>
      <vt:lpstr>Appendix: Non-Functional Requirements 2/6</vt:lpstr>
      <vt:lpstr>Appendix: Non-Functional Requirements 3/6</vt:lpstr>
      <vt:lpstr>Appendix: Non-Functional Requirements 4/6</vt:lpstr>
      <vt:lpstr>Appendix: Non-Functional Requirements 5/6</vt:lpstr>
      <vt:lpstr>Appendix: Non-Functional Requirements 6/6</vt:lpstr>
      <vt:lpstr>Appendix: Non-Functional Requirements 6/6</vt:lpstr>
      <vt:lpstr>Appendix: Communication Composition Portal Flow – 1/2</vt:lpstr>
      <vt:lpstr>Appendix: Communication Composition Portal Flow – 2/2</vt:lpstr>
      <vt:lpstr>Appendix: Communication Services Flow – 1/2</vt:lpstr>
      <vt:lpstr>Appendix: Communication Services Flow – 1/2</vt:lpstr>
      <vt:lpstr>Design: Communication Composition Services Flow – 1/3</vt:lpstr>
      <vt:lpstr>Design: Communication Composition Services Flow – 2/3</vt:lpstr>
      <vt:lpstr>Capacity, Volumes &amp; Performance</vt:lpstr>
      <vt:lpstr>Capacity, Volumes &amp; Performance</vt:lpstr>
      <vt:lpstr>Appendix Phasing Overview - 1\3</vt:lpstr>
      <vt:lpstr>Phasing Overview – 2\3</vt:lpstr>
      <vt:lpstr>Phasing Overview – 3\3</vt:lpstr>
    </vt:vector>
  </TitlesOfParts>
  <Company>NatWest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page 1</dc:title>
  <dc:creator>CA, Ajmal (Print &amp; Presentations Unit)</dc:creator>
  <dc:description>Version 1.3 (PowerPoint 2010) Mar 2018</dc:description>
  <cp:lastModifiedBy>Kerur, Shashi Kiran (Core Solutions, Technology)</cp:lastModifiedBy>
  <cp:revision>56</cp:revision>
  <cp:lastPrinted>2015-01-15T10:50:03Z</cp:lastPrinted>
  <dcterms:created xsi:type="dcterms:W3CDTF">2020-03-18T10:48:06Z</dcterms:created>
  <dcterms:modified xsi:type="dcterms:W3CDTF">2024-10-29T05:16:52Z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0x010100AD2F578A5F47C3498AD86F748F4C13E3</vt:lpwstr>
  </property>
  <property fmtid="{D5CDD505-2E9C-101B-9397-08002B2CF9AE}" pid="3" name="RbsBusinessOwner">
    <vt:lpwstr/>
  </property>
  <property fmtid="{D5CDD505-2E9C-101B-9397-08002B2CF9AE}" pid="4" name="MediaServiceImageTags">
    <vt:lpwstr/>
  </property>
  <property fmtid="{D5CDD505-2E9C-101B-9397-08002B2CF9AE}" pid="5" name="_dlc_DocIdItemGuid">
    <vt:lpwstr>c47ca78a-c909-4cdc-b482-61e1a226665e</vt:lpwstr>
  </property>
</Properties>
</file>

<file path=docProps/thumbnail.jpeg>
</file>